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247CC-1180-414F-93DD-34C11756399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9E6F5C52-186A-45C6-A72A-7546A5E8094E}">
      <dgm:prSet/>
      <dgm:spPr/>
      <dgm:t>
        <a:bodyPr/>
        <a:lstStyle/>
        <a:p>
          <a:r>
            <a:rPr lang="it-IT" b="1" dirty="0"/>
            <a:t>La Targa di un Motore Elettrico</a:t>
          </a:r>
          <a:endParaRPr lang="it-IT" dirty="0"/>
        </a:p>
      </dgm:t>
    </dgm:pt>
    <dgm:pt modelId="{DF0CA442-C3E8-4DB3-9F16-EE9B96E73E27}" type="parTrans" cxnId="{93A07250-0C2F-4BDE-B941-C156B89EFD69}">
      <dgm:prSet/>
      <dgm:spPr/>
      <dgm:t>
        <a:bodyPr/>
        <a:lstStyle/>
        <a:p>
          <a:endParaRPr lang="it-IT"/>
        </a:p>
      </dgm:t>
    </dgm:pt>
    <dgm:pt modelId="{FCB3C3CC-BC2D-42FD-AEC2-042D5D9AA242}" type="sibTrans" cxnId="{93A07250-0C2F-4BDE-B941-C156B89EFD69}">
      <dgm:prSet/>
      <dgm:spPr/>
      <dgm:t>
        <a:bodyPr/>
        <a:lstStyle/>
        <a:p>
          <a:endParaRPr lang="it-IT"/>
        </a:p>
      </dgm:t>
    </dgm:pt>
    <dgm:pt modelId="{73011166-38C2-4C47-A47E-4CE1556D2473}" type="pres">
      <dgm:prSet presAssocID="{F5A247CC-1180-414F-93DD-34C1175639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3F6D6B-89C8-4FDC-B5B0-9E348A59603C}" type="pres">
      <dgm:prSet presAssocID="{9E6F5C52-186A-45C6-A72A-7546A5E8094E}" presName="circle1" presStyleLbl="node1" presStyleIdx="0" presStyleCnt="1"/>
      <dgm:spPr/>
    </dgm:pt>
    <dgm:pt modelId="{BFC20CF7-0013-492D-B351-7BCA3AECC8E8}" type="pres">
      <dgm:prSet presAssocID="{9E6F5C52-186A-45C6-A72A-7546A5E8094E}" presName="space" presStyleCnt="0"/>
      <dgm:spPr/>
    </dgm:pt>
    <dgm:pt modelId="{38FE4A2F-3002-492D-AEBA-1E3656E49C9C}" type="pres">
      <dgm:prSet presAssocID="{9E6F5C52-186A-45C6-A72A-7546A5E8094E}" presName="rect1" presStyleLbl="alignAcc1" presStyleIdx="0" presStyleCnt="1" custLinFactNeighborX="0"/>
      <dgm:spPr/>
    </dgm:pt>
    <dgm:pt modelId="{DA778F6F-6AD3-4F96-B929-7E8211ED50E6}" type="pres">
      <dgm:prSet presAssocID="{9E6F5C52-186A-45C6-A72A-7546A5E8094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3798122-74AF-4BA1-96F4-E676716A08F9}" type="presOf" srcId="{9E6F5C52-186A-45C6-A72A-7546A5E8094E}" destId="{DA778F6F-6AD3-4F96-B929-7E8211ED50E6}" srcOrd="1" destOrd="0" presId="urn:microsoft.com/office/officeart/2005/8/layout/target3"/>
    <dgm:cxn modelId="{B0557E42-7B47-42C3-B3D6-1B02FD2F5D65}" type="presOf" srcId="{9E6F5C52-186A-45C6-A72A-7546A5E8094E}" destId="{38FE4A2F-3002-492D-AEBA-1E3656E49C9C}" srcOrd="0" destOrd="0" presId="urn:microsoft.com/office/officeart/2005/8/layout/target3"/>
    <dgm:cxn modelId="{DA532A63-696E-4900-8274-8EB8B30685BC}" type="presOf" srcId="{F5A247CC-1180-414F-93DD-34C117563996}" destId="{73011166-38C2-4C47-A47E-4CE1556D2473}" srcOrd="0" destOrd="0" presId="urn:microsoft.com/office/officeart/2005/8/layout/target3"/>
    <dgm:cxn modelId="{93A07250-0C2F-4BDE-B941-C156B89EFD69}" srcId="{F5A247CC-1180-414F-93DD-34C117563996}" destId="{9E6F5C52-186A-45C6-A72A-7546A5E8094E}" srcOrd="0" destOrd="0" parTransId="{DF0CA442-C3E8-4DB3-9F16-EE9B96E73E27}" sibTransId="{FCB3C3CC-BC2D-42FD-AEC2-042D5D9AA242}"/>
    <dgm:cxn modelId="{DA71ECAD-C206-4EE9-9740-4A6C8663425C}" type="presParOf" srcId="{73011166-38C2-4C47-A47E-4CE1556D2473}" destId="{163F6D6B-89C8-4FDC-B5B0-9E348A59603C}" srcOrd="0" destOrd="0" presId="urn:microsoft.com/office/officeart/2005/8/layout/target3"/>
    <dgm:cxn modelId="{39234319-A41E-4AAF-BFE8-A54D0A26FF22}" type="presParOf" srcId="{73011166-38C2-4C47-A47E-4CE1556D2473}" destId="{BFC20CF7-0013-492D-B351-7BCA3AECC8E8}" srcOrd="1" destOrd="0" presId="urn:microsoft.com/office/officeart/2005/8/layout/target3"/>
    <dgm:cxn modelId="{6F4855B6-F164-4DCC-9730-DC1283FDCDD0}" type="presParOf" srcId="{73011166-38C2-4C47-A47E-4CE1556D2473}" destId="{38FE4A2F-3002-492D-AEBA-1E3656E49C9C}" srcOrd="2" destOrd="0" presId="urn:microsoft.com/office/officeart/2005/8/layout/target3"/>
    <dgm:cxn modelId="{780F7557-EAFB-4E94-ADD8-115B982D9730}" type="presParOf" srcId="{73011166-38C2-4C47-A47E-4CE1556D2473}" destId="{DA778F6F-6AD3-4F96-B929-7E8211ED50E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5752D-652C-4FA5-BC13-7B6EC84764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00D5E81-E7A2-46FD-96ED-A4B47A322396}">
      <dgm:prSet/>
      <dgm:spPr/>
      <dgm:t>
        <a:bodyPr/>
        <a:lstStyle/>
        <a:p>
          <a:r>
            <a:rPr lang="it-IT" b="1" i="0"/>
            <a:t>La prima cosa che tutti gli operatori delle Aziende Elettromeccaniche dovrebbero conoscere senza incertezze è come si identifica un Motore Elettrico.</a:t>
          </a:r>
          <a:endParaRPr lang="it-IT"/>
        </a:p>
      </dgm:t>
    </dgm:pt>
    <dgm:pt modelId="{A381D3F1-D11F-40C7-976A-6B79D33E903D}" type="parTrans" cxnId="{11D68BE6-53CD-4F96-9599-F187A8BD0A62}">
      <dgm:prSet/>
      <dgm:spPr/>
      <dgm:t>
        <a:bodyPr/>
        <a:lstStyle/>
        <a:p>
          <a:endParaRPr lang="it-IT"/>
        </a:p>
      </dgm:t>
    </dgm:pt>
    <dgm:pt modelId="{036593FD-CBC4-4F00-B03F-EC86B5F4D1DF}" type="sibTrans" cxnId="{11D68BE6-53CD-4F96-9599-F187A8BD0A62}">
      <dgm:prSet/>
      <dgm:spPr/>
      <dgm:t>
        <a:bodyPr/>
        <a:lstStyle/>
        <a:p>
          <a:endParaRPr lang="it-IT"/>
        </a:p>
      </dgm:t>
    </dgm:pt>
    <dgm:pt modelId="{798DFE67-D58F-4580-8502-3A4DE2BA1B9B}" type="pres">
      <dgm:prSet presAssocID="{4575752D-652C-4FA5-BC13-7B6EC84764FC}" presName="Name0" presStyleCnt="0">
        <dgm:presLayoutVars>
          <dgm:dir/>
          <dgm:resizeHandles val="exact"/>
        </dgm:presLayoutVars>
      </dgm:prSet>
      <dgm:spPr/>
    </dgm:pt>
    <dgm:pt modelId="{11CD19AA-C725-4B1A-B219-0B1A1D1905C8}" type="pres">
      <dgm:prSet presAssocID="{C00D5E81-E7A2-46FD-96ED-A4B47A322396}" presName="node" presStyleLbl="node1" presStyleIdx="0" presStyleCnt="1">
        <dgm:presLayoutVars>
          <dgm:bulletEnabled val="1"/>
        </dgm:presLayoutVars>
      </dgm:prSet>
      <dgm:spPr/>
    </dgm:pt>
  </dgm:ptLst>
  <dgm:cxnLst>
    <dgm:cxn modelId="{F46D2F6B-FF76-4460-86F9-FB09E35AC8B3}" type="presOf" srcId="{C00D5E81-E7A2-46FD-96ED-A4B47A322396}" destId="{11CD19AA-C725-4B1A-B219-0B1A1D1905C8}" srcOrd="0" destOrd="0" presId="urn:microsoft.com/office/officeart/2005/8/layout/process1"/>
    <dgm:cxn modelId="{08C5E6B2-16DB-4645-AD4D-F2952338B007}" type="presOf" srcId="{4575752D-652C-4FA5-BC13-7B6EC84764FC}" destId="{798DFE67-D58F-4580-8502-3A4DE2BA1B9B}" srcOrd="0" destOrd="0" presId="urn:microsoft.com/office/officeart/2005/8/layout/process1"/>
    <dgm:cxn modelId="{11D68BE6-53CD-4F96-9599-F187A8BD0A62}" srcId="{4575752D-652C-4FA5-BC13-7B6EC84764FC}" destId="{C00D5E81-E7A2-46FD-96ED-A4B47A322396}" srcOrd="0" destOrd="0" parTransId="{A381D3F1-D11F-40C7-976A-6B79D33E903D}" sibTransId="{036593FD-CBC4-4F00-B03F-EC86B5F4D1DF}"/>
    <dgm:cxn modelId="{6632DE52-1172-4816-A378-26718C3A1C78}" type="presParOf" srcId="{798DFE67-D58F-4580-8502-3A4DE2BA1B9B}" destId="{11CD19AA-C725-4B1A-B219-0B1A1D1905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6D6B-89C8-4FDC-B5B0-9E348A59603C}">
      <dsp:nvSpPr>
        <dsp:cNvPr id="0" name=""/>
        <dsp:cNvSpPr/>
      </dsp:nvSpPr>
      <dsp:spPr>
        <a:xfrm>
          <a:off x="0" y="0"/>
          <a:ext cx="1754325" cy="17543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E4A2F-3002-492D-AEBA-1E3656E49C9C}">
      <dsp:nvSpPr>
        <dsp:cNvPr id="0" name=""/>
        <dsp:cNvSpPr/>
      </dsp:nvSpPr>
      <dsp:spPr>
        <a:xfrm>
          <a:off x="877162" y="0"/>
          <a:ext cx="8812384" cy="175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900" b="1" kern="1200" dirty="0"/>
            <a:t>La Targa di un Motore Elettrico</a:t>
          </a:r>
          <a:endParaRPr lang="it-IT" sz="4900" kern="1200" dirty="0"/>
        </a:p>
      </dsp:txBody>
      <dsp:txXfrm>
        <a:off x="877162" y="0"/>
        <a:ext cx="8812384" cy="1754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D19AA-C725-4B1A-B219-0B1A1D1905C8}">
      <dsp:nvSpPr>
        <dsp:cNvPr id="0" name=""/>
        <dsp:cNvSpPr/>
      </dsp:nvSpPr>
      <dsp:spPr>
        <a:xfrm>
          <a:off x="4482" y="0"/>
          <a:ext cx="9171409" cy="178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0" kern="1200"/>
            <a:t>La prima cosa che tutti gli operatori delle Aziende Elettromeccaniche dovrebbero conoscere senza incertezze è come si identifica un Motore Elettrico.</a:t>
          </a:r>
          <a:endParaRPr lang="it-IT" sz="2800" kern="1200"/>
        </a:p>
      </dsp:txBody>
      <dsp:txXfrm>
        <a:off x="56772" y="52290"/>
        <a:ext cx="9066829" cy="168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B4B9-8E46-4909-B05F-46B1E3F28EF6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4DB8-7E33-4AC4-91FB-8C9DD39D80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1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4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69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45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18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27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35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7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42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23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42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53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08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79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5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2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60F7EB-363D-41FE-B843-D561FB1271AF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232E-24CD-454E-8820-0FE35D350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2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bob.altervista.org/blog/su-carru-e-nannai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oak-ridge-tennessee-albert-einstein-10393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1746EFE9-96A3-49CB-F959-7928B083A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355266"/>
              </p:ext>
            </p:extLst>
          </p:nvPr>
        </p:nvGraphicFramePr>
        <p:xfrm>
          <a:off x="1918252" y="1051340"/>
          <a:ext cx="968954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kW e kWh: qual'è la differenza – 1° Parte – Marco Dal Pra">
            <a:extLst>
              <a:ext uri="{FF2B5EF4-FFF2-40B4-BE49-F238E27FC236}">
                <a16:creationId xmlns:a16="http://schemas.microsoft.com/office/drawing/2014/main" id="{4E7C78E2-DE4E-9F37-4D8C-482FA1DD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18" y="2949160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Motori elettrici, ecco come scegliere quello giusto e migliorare  l'efficienza energetica della fabbrica - Innovation Post">
            <a:extLst>
              <a:ext uri="{FF2B5EF4-FFF2-40B4-BE49-F238E27FC236}">
                <a16:creationId xmlns:a16="http://schemas.microsoft.com/office/drawing/2014/main" id="{D2ADA4A1-DCB6-DC9B-453E-F7E96689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8" y="3174873"/>
            <a:ext cx="2892300" cy="2406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Motori elettrici a corrente continua - motori elettrici a bassa tensione, motori  elettrici a media tensione">
            <a:extLst>
              <a:ext uri="{FF2B5EF4-FFF2-40B4-BE49-F238E27FC236}">
                <a16:creationId xmlns:a16="http://schemas.microsoft.com/office/drawing/2014/main" id="{8A1CFC14-D539-961D-DC8F-61D0858C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30" y="3145397"/>
            <a:ext cx="3219870" cy="2319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78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7525E-FCD6-CD1F-BA38-4304364374D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2">
                  <a:lumMod val="60000"/>
                  <a:lumOff val="4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it-IT" b="1" dirty="0"/>
              <a:t>La Targa è la carta di Identità del </a:t>
            </a:r>
            <a:r>
              <a:rPr lang="it-IT" sz="4400" b="1" dirty="0">
                <a:solidFill>
                  <a:srgbClr val="7030A0"/>
                </a:solidFill>
              </a:rPr>
              <a:t>Motore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E18495F-58D4-4492-9691-84DA7D865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17944"/>
              </p:ext>
            </p:extLst>
          </p:nvPr>
        </p:nvGraphicFramePr>
        <p:xfrm>
          <a:off x="1872877" y="2427758"/>
          <a:ext cx="9180375" cy="178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EC09D5-19DA-8DBB-3F0D-21FAA5C04779}"/>
              </a:ext>
            </a:extLst>
          </p:cNvPr>
          <p:cNvSpPr txBox="1"/>
          <p:nvPr/>
        </p:nvSpPr>
        <p:spPr>
          <a:xfrm>
            <a:off x="4442948" y="4325911"/>
            <a:ext cx="3007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Perché</a:t>
            </a: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E7410032-075E-116D-09AF-9D6DC7AFB66F}"/>
              </a:ext>
            </a:extLst>
          </p:cNvPr>
          <p:cNvSpPr/>
          <p:nvPr/>
        </p:nvSpPr>
        <p:spPr>
          <a:xfrm rot="10800000">
            <a:off x="5437632" y="5249241"/>
            <a:ext cx="751576" cy="1236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9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D29159-142D-74CD-C674-4C87BB368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0760" y="233263"/>
            <a:ext cx="4262027" cy="3631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CBB5A9-2AF9-2329-45B8-C05AA7D06DF8}"/>
              </a:ext>
            </a:extLst>
          </p:cNvPr>
          <p:cNvSpPr txBox="1"/>
          <p:nvPr/>
        </p:nvSpPr>
        <p:spPr>
          <a:xfrm>
            <a:off x="395926" y="4119513"/>
            <a:ext cx="1154783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Quando dobbiamo scegliere un motore elettrico prendiamo una decisione non solo economica ma anche tecnica. I fattori che determinano la corretta scelta possono essere indicati in questi sotto elencati 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691154-79DE-AFA7-B23F-82ADD5775CAD}"/>
              </a:ext>
            </a:extLst>
          </p:cNvPr>
          <p:cNvSpPr txBox="1"/>
          <p:nvPr/>
        </p:nvSpPr>
        <p:spPr>
          <a:xfrm>
            <a:off x="1395167" y="5241303"/>
            <a:ext cx="100866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Cosa Farà il motore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 quale caratteristiche deve essere dotato – Dimensioni Potenza e Coppia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L’ambiente dove sarà montato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Quale classe di efficienza è migliore per il mio Progetto o Cliente</a:t>
            </a:r>
          </a:p>
        </p:txBody>
      </p:sp>
    </p:spTree>
    <p:extLst>
      <p:ext uri="{BB962C8B-B14F-4D97-AF65-F5344CB8AC3E}">
        <p14:creationId xmlns:p14="http://schemas.microsoft.com/office/powerpoint/2010/main" val="2412472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8DF6C8C-E93F-F661-BD7F-DF849928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7" y="433021"/>
            <a:ext cx="5838825" cy="28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CCC4E56-7C81-DC17-4454-1CB842DE3ADA}"/>
              </a:ext>
            </a:extLst>
          </p:cNvPr>
          <p:cNvCxnSpPr>
            <a:cxnSpLocks/>
          </p:cNvCxnSpPr>
          <p:nvPr/>
        </p:nvCxnSpPr>
        <p:spPr>
          <a:xfrm flipH="1" flipV="1">
            <a:off x="3570051" y="2266545"/>
            <a:ext cx="428017" cy="11624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E0ED0B-C34C-4D7B-209C-0076DB65062D}"/>
              </a:ext>
            </a:extLst>
          </p:cNvPr>
          <p:cNvSpPr txBox="1"/>
          <p:nvPr/>
        </p:nvSpPr>
        <p:spPr>
          <a:xfrm>
            <a:off x="3550596" y="3429000"/>
            <a:ext cx="204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Targa MOT AC</a:t>
            </a:r>
          </a:p>
        </p:txBody>
      </p:sp>
      <p:pic>
        <p:nvPicPr>
          <p:cNvPr id="1030" name="Picture 6" descr="Motore a corrente continua - EMG-EMCO - 400 V / con tacca / industriale">
            <a:extLst>
              <a:ext uri="{FF2B5EF4-FFF2-40B4-BE49-F238E27FC236}">
                <a16:creationId xmlns:a16="http://schemas.microsoft.com/office/drawing/2014/main" id="{1410CBC4-8741-BA2C-D50B-273D0A01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66" y="3429000"/>
            <a:ext cx="5024741" cy="32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D4CB148-64A8-32C4-FFEB-3C2E88EDBC57}"/>
              </a:ext>
            </a:extLst>
          </p:cNvPr>
          <p:cNvCxnSpPr>
            <a:cxnSpLocks/>
          </p:cNvCxnSpPr>
          <p:nvPr/>
        </p:nvCxnSpPr>
        <p:spPr>
          <a:xfrm flipV="1">
            <a:off x="9403404" y="3119071"/>
            <a:ext cx="110247" cy="210630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D4BFDBA-8CC5-DD3E-1C3C-220917B87FD3}"/>
              </a:ext>
            </a:extLst>
          </p:cNvPr>
          <p:cNvSpPr txBox="1"/>
          <p:nvPr/>
        </p:nvSpPr>
        <p:spPr>
          <a:xfrm>
            <a:off x="8492247" y="2749739"/>
            <a:ext cx="204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Targa MOT DC</a:t>
            </a:r>
          </a:p>
        </p:txBody>
      </p:sp>
    </p:spTree>
    <p:extLst>
      <p:ext uri="{BB962C8B-B14F-4D97-AF65-F5344CB8AC3E}">
        <p14:creationId xmlns:p14="http://schemas.microsoft.com/office/powerpoint/2010/main" val="37458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FDF35D8-720D-507B-1091-523323149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8929"/>
            <a:ext cx="558165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CC9ED5-4EC0-0FBF-E2EF-8CF1CF439FBD}"/>
              </a:ext>
            </a:extLst>
          </p:cNvPr>
          <p:cNvSpPr txBox="1"/>
          <p:nvPr/>
        </p:nvSpPr>
        <p:spPr>
          <a:xfrm>
            <a:off x="5710136" y="1031131"/>
            <a:ext cx="6284068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Saper fare una valutazione corretta significa saper leggere una targa, in essa troviamo tutte le indicazioni per un buon utilizzo del motore.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81D1E8-36E1-CA0E-A557-213D1F56BDA2}"/>
              </a:ext>
            </a:extLst>
          </p:cNvPr>
          <p:cNvSpPr txBox="1"/>
          <p:nvPr/>
        </p:nvSpPr>
        <p:spPr>
          <a:xfrm>
            <a:off x="5710136" y="2476488"/>
            <a:ext cx="593387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In caso di manutenzione o guasti sicuramente troviamo indicazioni importanti che ci diranno già possibili suggerimenti sull’uso del motore.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2245E6-74BB-47FE-5ED6-EDA82AC9A0D3}"/>
              </a:ext>
            </a:extLst>
          </p:cNvPr>
          <p:cNvSpPr txBox="1"/>
          <p:nvPr/>
        </p:nvSpPr>
        <p:spPr>
          <a:xfrm>
            <a:off x="5758775" y="4129631"/>
            <a:ext cx="59338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NON CI SONO MOTORI SBAGLIATI CI SONO SOLO MOTORI USATI MALE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46164F-D3A9-35CD-7706-CE33C19B1377}"/>
              </a:ext>
            </a:extLst>
          </p:cNvPr>
          <p:cNvSpPr txBox="1"/>
          <p:nvPr/>
        </p:nvSpPr>
        <p:spPr>
          <a:xfrm>
            <a:off x="5776001" y="5433298"/>
            <a:ext cx="58021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La Nostra Mission Da Tecnici Stimati è saper dare le migliori  risposte possibili ai quesiti o ai problemi che i nostri Clienti ci Pongono.</a:t>
            </a:r>
          </a:p>
        </p:txBody>
      </p:sp>
    </p:spTree>
    <p:extLst>
      <p:ext uri="{BB962C8B-B14F-4D97-AF65-F5344CB8AC3E}">
        <p14:creationId xmlns:p14="http://schemas.microsoft.com/office/powerpoint/2010/main" val="361059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mph" presetSubtype="0" fill="remove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9" name="Immagine 3738">
            <a:extLst>
              <a:ext uri="{FF2B5EF4-FFF2-40B4-BE49-F238E27FC236}">
                <a16:creationId xmlns:a16="http://schemas.microsoft.com/office/drawing/2014/main" id="{29B4678C-D5CC-C769-CAD0-5968E8DA8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14" y="1799842"/>
            <a:ext cx="7108371" cy="41729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740" name="CasellaDiTesto 3739">
            <a:extLst>
              <a:ext uri="{FF2B5EF4-FFF2-40B4-BE49-F238E27FC236}">
                <a16:creationId xmlns:a16="http://schemas.microsoft.com/office/drawing/2014/main" id="{6A687305-98E5-AA52-2317-72BE3B2B53E4}"/>
              </a:ext>
            </a:extLst>
          </p:cNvPr>
          <p:cNvSpPr txBox="1"/>
          <p:nvPr/>
        </p:nvSpPr>
        <p:spPr>
          <a:xfrm>
            <a:off x="1585609" y="282102"/>
            <a:ext cx="8463063" cy="1323439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3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Broadway" panose="04040905080B02020502" pitchFamily="82" charset="0"/>
              </a:rPr>
              <a:t>ESEMPIO DI TARGA DI MOTORE ELETTRICO SEIPEE</a:t>
            </a:r>
          </a:p>
        </p:txBody>
      </p:sp>
    </p:spTree>
    <p:extLst>
      <p:ext uri="{BB962C8B-B14F-4D97-AF65-F5344CB8AC3E}">
        <p14:creationId xmlns:p14="http://schemas.microsoft.com/office/powerpoint/2010/main" val="818949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07A141-4ADC-D594-EDD1-0B4C38C79D11}"/>
              </a:ext>
            </a:extLst>
          </p:cNvPr>
          <p:cNvSpPr txBox="1"/>
          <p:nvPr/>
        </p:nvSpPr>
        <p:spPr>
          <a:xfrm>
            <a:off x="904672" y="317187"/>
            <a:ext cx="8968902" cy="1200329"/>
          </a:xfrm>
          <a:prstGeom prst="rect">
            <a:avLst/>
          </a:prstGeom>
          <a:solidFill>
            <a:schemeClr val="accent3"/>
          </a:solidFill>
          <a:scene3d>
            <a:camera prst="orthographicFront">
              <a:rot lat="0" lon="0" rev="0"/>
            </a:camera>
            <a:lightRig rig="threePt" dir="tl"/>
          </a:scene3d>
          <a:sp3d prstMaterial="plastic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Le targhe dei motori tra loro e secondo la tipologia possono contenere informazioni diverse ma sempre indicanti dati importanti del motore che vanno analizzati sempre con attenzione sia in Fase di Richieste di Acquisto/Offerte o durante le Diagnostiche di Possibili Anomalie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9D2682-DE5A-A78F-DAFF-8E64926D7119}"/>
              </a:ext>
            </a:extLst>
          </p:cNvPr>
          <p:cNvSpPr txBox="1"/>
          <p:nvPr/>
        </p:nvSpPr>
        <p:spPr>
          <a:xfrm>
            <a:off x="856034" y="1745000"/>
            <a:ext cx="103988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Motori gemelli nel Tipo, Potenze, Giri, Tensioni pur avendo matricole diverse vanno gestiti sia in fase di Raccolta Dati che in Fase di Manutenzione nello stesso identico modo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C6EBFD-3DAA-F78A-E942-3F233ECB780C}"/>
              </a:ext>
            </a:extLst>
          </p:cNvPr>
          <p:cNvSpPr txBox="1"/>
          <p:nvPr/>
        </p:nvSpPr>
        <p:spPr>
          <a:xfrm>
            <a:off x="856034" y="2618816"/>
            <a:ext cx="10496145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/>
              <a:t>Se motori gemelli presentassero delle diversità è probabile che il Cliente Finale ne faccia uso diverso e sarà obbligo della Nostra Azienda segnalare allo stesso la situazione per evitare malintesi o errori che ne potrebbero compromettere l’uso corretto.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736B9E-CD44-07D1-81FB-B50429AC48CC}"/>
              </a:ext>
            </a:extLst>
          </p:cNvPr>
          <p:cNvSpPr txBox="1"/>
          <p:nvPr/>
        </p:nvSpPr>
        <p:spPr>
          <a:xfrm>
            <a:off x="856034" y="3955490"/>
            <a:ext cx="10398868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bg2"/>
                </a:solidFill>
              </a:rPr>
              <a:t>Esempio di possibili anomalie:</a:t>
            </a:r>
          </a:p>
          <a:p>
            <a:r>
              <a:rPr lang="it-IT" b="1" dirty="0"/>
              <a:t>Nei Motori in c.c. pur se gemelli potrebbero avere Numero di spazzole, qualità(Tipologia) delle stesse, o forme costruttive completamente diverse</a:t>
            </a:r>
          </a:p>
          <a:p>
            <a:r>
              <a:rPr lang="it-IT" b="1" u="sng" dirty="0">
                <a:solidFill>
                  <a:srgbClr val="FFFF00"/>
                </a:solidFill>
              </a:rPr>
              <a:t>Causa:</a:t>
            </a:r>
          </a:p>
          <a:p>
            <a:r>
              <a:rPr lang="it-IT" b="1" dirty="0"/>
              <a:t>Probabile uso su un macchinario differente con carichi differenti</a:t>
            </a:r>
          </a:p>
          <a:p>
            <a:r>
              <a:rPr lang="it-IT" b="1" u="sng" dirty="0">
                <a:solidFill>
                  <a:srgbClr val="FFFF00"/>
                </a:solidFill>
              </a:rPr>
              <a:t>Soluzioni: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Analisi del macchinario se conosciuto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Se non si hanno notizie del macchinario informare il cliente spiegando la situazione e dalla sua risposta attraverso l’ufficio tecnico si troverà la migliore soluzione possibile.</a:t>
            </a:r>
          </a:p>
        </p:txBody>
      </p:sp>
    </p:spTree>
    <p:extLst>
      <p:ext uri="{BB962C8B-B14F-4D97-AF65-F5344CB8AC3E}">
        <p14:creationId xmlns:p14="http://schemas.microsoft.com/office/powerpoint/2010/main" val="414437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B4033A-1B84-B9B4-3B0B-F23B3EB2F5A1}"/>
              </a:ext>
            </a:extLst>
          </p:cNvPr>
          <p:cNvSpPr txBox="1"/>
          <p:nvPr/>
        </p:nvSpPr>
        <p:spPr>
          <a:xfrm>
            <a:off x="852665" y="1921587"/>
            <a:ext cx="10839982" cy="424731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Robert H. </a:t>
            </a:r>
            <a:r>
              <a:rPr lang="it-IT" i="0" dirty="0" err="1">
                <a:solidFill>
                  <a:schemeClr val="bg1"/>
                </a:solidFill>
                <a:effectLst/>
                <a:latin typeface="Mulish"/>
              </a:rPr>
              <a:t>Ennis</a:t>
            </a:r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, ha dedicato tanti anni della sua vita all’approfondimento della questione, il pensiero critico è </a:t>
            </a:r>
            <a:r>
              <a:rPr lang="it-IT" i="1" dirty="0">
                <a:solidFill>
                  <a:schemeClr val="bg1"/>
                </a:solidFill>
                <a:effectLst/>
                <a:latin typeface="Mulish"/>
              </a:rPr>
              <a:t>“un pensiero razionale e riflessivo focalizzato a decidere cosa pensare o fare”.</a:t>
            </a:r>
            <a:endParaRPr lang="it-IT" i="0" dirty="0">
              <a:solidFill>
                <a:schemeClr val="bg1"/>
              </a:solidFill>
              <a:effectLst/>
              <a:latin typeface="Mulish"/>
            </a:endParaRPr>
          </a:p>
          <a:p>
            <a:pPr algn="just" fontAlgn="base"/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Si tratta, in parole povere, dell’attitudine a non  fermarsi alla superficie delle cose (o alla loro rappresentazione più semplicistica). Facendo leva su un orientamento che, valutando i vari punti di vista, dovrebbe portare a discernere ciò che può essere considerato “apprezzabile” (o credibile) da ciò che non lo è. Un buon pensatore critico dovrebbe, insomma, andare oltre i pregiudizi e tenere a bada le intuizioni. E, per dirla con lo stesso </a:t>
            </a:r>
            <a:r>
              <a:rPr lang="it-IT" i="0" dirty="0" err="1">
                <a:solidFill>
                  <a:schemeClr val="bg1"/>
                </a:solidFill>
                <a:effectLst/>
                <a:latin typeface="Mulish"/>
              </a:rPr>
              <a:t>Ennis</a:t>
            </a:r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, puntare su tre strategie fondamentali che riguardano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it-IT" b="1" i="0" dirty="0">
                <a:solidFill>
                  <a:schemeClr val="bg1"/>
                </a:solidFill>
                <a:effectLst/>
                <a:latin typeface="Mulish"/>
              </a:rPr>
              <a:t> la capacità di riflettere (e di non affidarsi a giudizi impulsivi)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it-IT" b="1" i="0" dirty="0">
                <a:solidFill>
                  <a:schemeClr val="bg1"/>
                </a:solidFill>
                <a:effectLst/>
                <a:latin typeface="Mulish"/>
              </a:rPr>
              <a:t> di motivare (ossia di farsi e fare continue domande) quali: in che modo lo hai saputo?, Quali sono i motivi?, La fonte è credibile? Spingendo così l’interlocutore ad avere delle buone ragioni a sostegno delle proprie opinioni. 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it-IT" b="1" i="0" dirty="0">
                <a:solidFill>
                  <a:schemeClr val="bg1"/>
                </a:solidFill>
                <a:effectLst/>
                <a:latin typeface="Mulish"/>
              </a:rPr>
              <a:t>cercare alternative (sondando i  diversi punti di vista che dovrebbero portare alla sintesi più equilibrata). </a:t>
            </a:r>
          </a:p>
          <a:p>
            <a:pPr algn="l" fontAlgn="base"/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Non solo: un “professionista” del “</a:t>
            </a:r>
            <a:r>
              <a:rPr lang="it-IT" i="0" dirty="0" err="1">
                <a:solidFill>
                  <a:schemeClr val="bg1"/>
                </a:solidFill>
                <a:effectLst/>
                <a:latin typeface="Mulish"/>
              </a:rPr>
              <a:t>critical</a:t>
            </a:r>
            <a:r>
              <a:rPr lang="it-IT" i="0" dirty="0">
                <a:solidFill>
                  <a:schemeClr val="bg1"/>
                </a:solidFill>
                <a:effectLst/>
                <a:latin typeface="Mulish"/>
              </a:rPr>
              <a:t> thinking”, secondo lo studioso americano, deve essere in grado di reperire il maggior numero di informazioni, di analizzarle e valutarle con scrupolo per poi riferire, in modo chiaro, la sua conclusione.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A6418C-8B2A-2727-2B60-810480B276C2}"/>
              </a:ext>
            </a:extLst>
          </p:cNvPr>
          <p:cNvSpPr txBox="1"/>
          <p:nvPr/>
        </p:nvSpPr>
        <p:spPr>
          <a:xfrm>
            <a:off x="852666" y="272374"/>
            <a:ext cx="9293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Fondamentale per raggiungere gli obbiettivi che ci siamo posti è avere comunque in ogni momento della giornata un atteggiamento attento e riflessivo, conservando il giusto equilibrio mentale per il raggiungimento  del risultato non degenerando nell’ossessione.</a:t>
            </a:r>
          </a:p>
          <a:p>
            <a:pPr algn="just"/>
            <a:r>
              <a:rPr lang="it-IT" dirty="0"/>
              <a:t>Cito un articolo su di un Noto pedagogo Americano Robert H. </a:t>
            </a:r>
            <a:r>
              <a:rPr lang="it-IT" dirty="0" err="1"/>
              <a:t>Ennis</a:t>
            </a:r>
            <a:r>
              <a:rPr lang="it-I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935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6591AAA-55B3-74D3-CA39-37F1A54B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33" y="520844"/>
            <a:ext cx="5332534" cy="56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931</TotalTime>
  <Words>687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Broadway</vt:lpstr>
      <vt:lpstr>Calibri</vt:lpstr>
      <vt:lpstr>Century Gothic</vt:lpstr>
      <vt:lpstr>Mulish</vt:lpstr>
      <vt:lpstr>Wingdings 3</vt:lpstr>
      <vt:lpstr>Ione</vt:lpstr>
      <vt:lpstr>Presentazione standard di PowerPoint</vt:lpstr>
      <vt:lpstr>La Targa è la carta di Identità del Motore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CARLO SPAZIANI</cp:lastModifiedBy>
  <cp:revision>14</cp:revision>
  <dcterms:created xsi:type="dcterms:W3CDTF">2023-04-04T15:39:08Z</dcterms:created>
  <dcterms:modified xsi:type="dcterms:W3CDTF">2023-10-23T12:22:23Z</dcterms:modified>
</cp:coreProperties>
</file>