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901238" cy="6264275"/>
  <p:notesSz cx="6858000" cy="9945688"/>
  <p:defaultTextStyle>
    <a:defPPr>
      <a:defRPr lang="it-IT"/>
    </a:defPPr>
    <a:lvl1pPr marL="0" algn="l" defTabSz="7622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1122" algn="l" defTabSz="7622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2244" algn="l" defTabSz="7622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43366" algn="l" defTabSz="7622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24488" algn="l" defTabSz="7622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05610" algn="l" defTabSz="7622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86732" algn="l" defTabSz="7622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67853" algn="l" defTabSz="7622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48975" algn="l" defTabSz="7622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15" d="100"/>
          <a:sy n="115" d="100"/>
        </p:scale>
        <p:origin x="-1158" y="-276"/>
      </p:cViewPr>
      <p:guideLst>
        <p:guide orient="horz" pos="1973"/>
        <p:guide pos="31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EEA4870F-74D7-4020-ACD2-8068BEB59771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7214"/>
            <a:ext cx="2971800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r>
              <a:rPr lang="it-IT" smtClean="0"/>
              <a:t>hhhh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9447214"/>
            <a:ext cx="2971800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0DEF3A37-C17C-46B3-BCAF-2AB01E7CC1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033313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2498" cy="498634"/>
          </a:xfrm>
          <a:prstGeom prst="rect">
            <a:avLst/>
          </a:prstGeom>
        </p:spPr>
        <p:txBody>
          <a:bodyPr vert="horz" lIns="91966" tIns="45984" rIns="91966" bIns="4598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3893" y="2"/>
            <a:ext cx="2972498" cy="498634"/>
          </a:xfrm>
          <a:prstGeom prst="rect">
            <a:avLst/>
          </a:prstGeom>
        </p:spPr>
        <p:txBody>
          <a:bodyPr vert="horz" lIns="91966" tIns="45984" rIns="91966" bIns="45984" rtlCol="0"/>
          <a:lstStyle>
            <a:lvl1pPr algn="r">
              <a:defRPr sz="1200"/>
            </a:lvl1pPr>
          </a:lstStyle>
          <a:p>
            <a:fld id="{3242FB53-3EBA-4305-BE0E-1964A24A6B82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76288" y="1243013"/>
            <a:ext cx="530542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66" tIns="45984" rIns="91966" bIns="4598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963" y="4786254"/>
            <a:ext cx="5486078" cy="3916025"/>
          </a:xfrm>
          <a:prstGeom prst="rect">
            <a:avLst/>
          </a:prstGeom>
        </p:spPr>
        <p:txBody>
          <a:bodyPr vert="horz" lIns="91966" tIns="45984" rIns="91966" bIns="45984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7054"/>
            <a:ext cx="2972498" cy="498634"/>
          </a:xfrm>
          <a:prstGeom prst="rect">
            <a:avLst/>
          </a:prstGeom>
        </p:spPr>
        <p:txBody>
          <a:bodyPr vert="horz" lIns="91966" tIns="45984" rIns="91966" bIns="45984" rtlCol="0" anchor="b"/>
          <a:lstStyle>
            <a:lvl1pPr algn="l">
              <a:defRPr sz="1200"/>
            </a:lvl1pPr>
          </a:lstStyle>
          <a:p>
            <a:r>
              <a:rPr lang="it-IT" smtClean="0"/>
              <a:t>hhhh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3893" y="9447054"/>
            <a:ext cx="2972498" cy="498634"/>
          </a:xfrm>
          <a:prstGeom prst="rect">
            <a:avLst/>
          </a:prstGeom>
        </p:spPr>
        <p:txBody>
          <a:bodyPr vert="horz" lIns="91966" tIns="45984" rIns="91966" bIns="45984" rtlCol="0" anchor="b"/>
          <a:lstStyle>
            <a:lvl1pPr algn="r">
              <a:defRPr sz="1200"/>
            </a:lvl1pPr>
          </a:lstStyle>
          <a:p>
            <a:fld id="{1CC0C18E-B2C4-4FC8-981F-D7A7D98B1F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857743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7622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1122" algn="l" defTabSz="7622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62244" algn="l" defTabSz="7622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43366" algn="l" defTabSz="7622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24488" algn="l" defTabSz="7622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05610" algn="l" defTabSz="7622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6732" algn="l" defTabSz="7622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7853" algn="l" defTabSz="7622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8975" algn="l" defTabSz="7622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6288" y="1243013"/>
            <a:ext cx="5305425" cy="3357562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0C18E-B2C4-4FC8-981F-D7A7D98B1FDC}" type="slidenum">
              <a:rPr lang="it-IT" smtClean="0"/>
              <a:t>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hhhh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4686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7655" y="1025197"/>
            <a:ext cx="7425929" cy="2180895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7655" y="3290195"/>
            <a:ext cx="7425929" cy="1512416"/>
          </a:xfrm>
        </p:spPr>
        <p:txBody>
          <a:bodyPr/>
          <a:lstStyle>
            <a:lvl1pPr marL="0" indent="0" algn="ctr">
              <a:buNone/>
              <a:defRPr sz="2000"/>
            </a:lvl1pPr>
            <a:lvl2pPr marL="381122" indent="0" algn="ctr">
              <a:buNone/>
              <a:defRPr sz="1700"/>
            </a:lvl2pPr>
            <a:lvl3pPr marL="762244" indent="0" algn="ctr">
              <a:buNone/>
              <a:defRPr sz="1500"/>
            </a:lvl3pPr>
            <a:lvl4pPr marL="1143366" indent="0" algn="ctr">
              <a:buNone/>
              <a:defRPr sz="1300"/>
            </a:lvl4pPr>
            <a:lvl5pPr marL="1524488" indent="0" algn="ctr">
              <a:buNone/>
              <a:defRPr sz="1300"/>
            </a:lvl5pPr>
            <a:lvl6pPr marL="1905610" indent="0" algn="ctr">
              <a:buNone/>
              <a:defRPr sz="1300"/>
            </a:lvl6pPr>
            <a:lvl7pPr marL="2286732" indent="0" algn="ctr">
              <a:buNone/>
              <a:defRPr sz="1300"/>
            </a:lvl7pPr>
            <a:lvl8pPr marL="2667853" indent="0" algn="ctr">
              <a:buNone/>
              <a:defRPr sz="1300"/>
            </a:lvl8pPr>
            <a:lvl9pPr marL="3048975" indent="0" algn="ctr">
              <a:buNone/>
              <a:defRPr sz="13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7677-F7AA-4176-9A3B-49FD15174A18}" type="datetime1">
              <a:rPr lang="it-IT" smtClean="0"/>
              <a:t>06/05/2020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LIMA SUD spa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F0FB-56C5-41CB-913F-F06E277FEE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906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7A991-8746-42A3-8E6D-C501D0F79BFC}" type="datetime1">
              <a:rPr lang="it-IT" smtClean="0"/>
              <a:t>06/05/2020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LIMA SUD spa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F0FB-56C5-41CB-913F-F06E277FEE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674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5574" y="333515"/>
            <a:ext cx="2134954" cy="530868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710" y="333515"/>
            <a:ext cx="6281098" cy="530868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D8BD-FE0E-4E74-B4F7-E684B569786C}" type="datetime1">
              <a:rPr lang="it-IT" smtClean="0"/>
              <a:t>06/05/2020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LIMA SUD spa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F0FB-56C5-41CB-913F-F06E277FEE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089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1F9D-A355-4673-B729-64C77EF2F00F}" type="datetime1">
              <a:rPr lang="it-IT" smtClean="0"/>
              <a:t>06/05/2020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LIMA SUD spa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F0FB-56C5-41CB-913F-F06E277FEE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60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553" y="1561720"/>
            <a:ext cx="8539818" cy="2605764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53" y="4192135"/>
            <a:ext cx="8539818" cy="137031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112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6224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33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52448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9056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867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6785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0489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286E-838B-45CB-B76F-8AB6DF047008}" type="datetime1">
              <a:rPr lang="it-IT" smtClean="0"/>
              <a:t>06/05/2020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LIMA SUD spa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F0FB-56C5-41CB-913F-F06E277FEE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8601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710" y="1667573"/>
            <a:ext cx="4208026" cy="39746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2502" y="1667573"/>
            <a:ext cx="4208026" cy="39746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827D-2DC2-4E68-B35C-5F0E3CC09626}" type="datetime1">
              <a:rPr lang="it-IT" smtClean="0"/>
              <a:t>06/05/2020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LIMA SUD spa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F0FB-56C5-41CB-913F-F06E277FEE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191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000" y="333515"/>
            <a:ext cx="8539818" cy="121080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001" y="1535618"/>
            <a:ext cx="4188687" cy="75258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1122" indent="0">
              <a:buNone/>
              <a:defRPr sz="1700" b="1"/>
            </a:lvl2pPr>
            <a:lvl3pPr marL="762244" indent="0">
              <a:buNone/>
              <a:defRPr sz="1500" b="1"/>
            </a:lvl3pPr>
            <a:lvl4pPr marL="1143366" indent="0">
              <a:buNone/>
              <a:defRPr sz="1300" b="1"/>
            </a:lvl4pPr>
            <a:lvl5pPr marL="1524488" indent="0">
              <a:buNone/>
              <a:defRPr sz="1300" b="1"/>
            </a:lvl5pPr>
            <a:lvl6pPr marL="1905610" indent="0">
              <a:buNone/>
              <a:defRPr sz="1300" b="1"/>
            </a:lvl6pPr>
            <a:lvl7pPr marL="2286732" indent="0">
              <a:buNone/>
              <a:defRPr sz="1300" b="1"/>
            </a:lvl7pPr>
            <a:lvl8pPr marL="2667853" indent="0">
              <a:buNone/>
              <a:defRPr sz="1300" b="1"/>
            </a:lvl8pPr>
            <a:lvl9pPr marL="3048975" indent="0">
              <a:buNone/>
              <a:defRPr sz="13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001" y="2288201"/>
            <a:ext cx="4188687" cy="336559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2502" y="1535618"/>
            <a:ext cx="4209316" cy="75258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1122" indent="0">
              <a:buNone/>
              <a:defRPr sz="1700" b="1"/>
            </a:lvl2pPr>
            <a:lvl3pPr marL="762244" indent="0">
              <a:buNone/>
              <a:defRPr sz="1500" b="1"/>
            </a:lvl3pPr>
            <a:lvl4pPr marL="1143366" indent="0">
              <a:buNone/>
              <a:defRPr sz="1300" b="1"/>
            </a:lvl4pPr>
            <a:lvl5pPr marL="1524488" indent="0">
              <a:buNone/>
              <a:defRPr sz="1300" b="1"/>
            </a:lvl5pPr>
            <a:lvl6pPr marL="1905610" indent="0">
              <a:buNone/>
              <a:defRPr sz="1300" b="1"/>
            </a:lvl6pPr>
            <a:lvl7pPr marL="2286732" indent="0">
              <a:buNone/>
              <a:defRPr sz="1300" b="1"/>
            </a:lvl7pPr>
            <a:lvl8pPr marL="2667853" indent="0">
              <a:buNone/>
              <a:defRPr sz="1300" b="1"/>
            </a:lvl8pPr>
            <a:lvl9pPr marL="3048975" indent="0">
              <a:buNone/>
              <a:defRPr sz="13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2502" y="2288201"/>
            <a:ext cx="4209316" cy="336559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0E04-77EF-4D2E-A66C-83E0D9F94A02}" type="datetime1">
              <a:rPr lang="it-IT" smtClean="0"/>
              <a:t>06/05/2020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LIMA SUD spa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F0FB-56C5-41CB-913F-F06E277FEE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852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E161-79B0-47BF-B1E6-9BC1A8E84960}" type="datetime1">
              <a:rPr lang="it-IT" smtClean="0"/>
              <a:t>06/05/2020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LIMA SUD spa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F0FB-56C5-41CB-913F-F06E277FEE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2005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18EC-AFF0-46E0-8BCA-50F194177359}" type="datetime1">
              <a:rPr lang="it-IT" smtClean="0"/>
              <a:t>06/05/2020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LIMA SUD spa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F0FB-56C5-41CB-913F-F06E277FEE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5896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001" y="417618"/>
            <a:ext cx="3193407" cy="1461664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9316" y="901941"/>
            <a:ext cx="5012502" cy="4451695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001" y="1879283"/>
            <a:ext cx="3193407" cy="3481603"/>
          </a:xfrm>
        </p:spPr>
        <p:txBody>
          <a:bodyPr/>
          <a:lstStyle>
            <a:lvl1pPr marL="0" indent="0">
              <a:buNone/>
              <a:defRPr sz="1300"/>
            </a:lvl1pPr>
            <a:lvl2pPr marL="381122" indent="0">
              <a:buNone/>
              <a:defRPr sz="1200"/>
            </a:lvl2pPr>
            <a:lvl3pPr marL="762244" indent="0">
              <a:buNone/>
              <a:defRPr sz="1000"/>
            </a:lvl3pPr>
            <a:lvl4pPr marL="1143366" indent="0">
              <a:buNone/>
              <a:defRPr sz="800"/>
            </a:lvl4pPr>
            <a:lvl5pPr marL="1524488" indent="0">
              <a:buNone/>
              <a:defRPr sz="800"/>
            </a:lvl5pPr>
            <a:lvl6pPr marL="1905610" indent="0">
              <a:buNone/>
              <a:defRPr sz="800"/>
            </a:lvl6pPr>
            <a:lvl7pPr marL="2286732" indent="0">
              <a:buNone/>
              <a:defRPr sz="800"/>
            </a:lvl7pPr>
            <a:lvl8pPr marL="2667853" indent="0">
              <a:buNone/>
              <a:defRPr sz="800"/>
            </a:lvl8pPr>
            <a:lvl9pPr marL="3048975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C2-CF2D-4404-9F37-C6C53F373019}" type="datetime1">
              <a:rPr lang="it-IT" smtClean="0"/>
              <a:t>06/05/2020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LIMA SUD spa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F0FB-56C5-41CB-913F-F06E277FEE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66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001" y="417618"/>
            <a:ext cx="3193407" cy="1461664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09316" y="901941"/>
            <a:ext cx="5012502" cy="4451695"/>
          </a:xfrm>
        </p:spPr>
        <p:txBody>
          <a:bodyPr anchor="t"/>
          <a:lstStyle>
            <a:lvl1pPr marL="0" indent="0">
              <a:buNone/>
              <a:defRPr sz="2700"/>
            </a:lvl1pPr>
            <a:lvl2pPr marL="381122" indent="0">
              <a:buNone/>
              <a:defRPr sz="2300"/>
            </a:lvl2pPr>
            <a:lvl3pPr marL="762244" indent="0">
              <a:buNone/>
              <a:defRPr sz="2000"/>
            </a:lvl3pPr>
            <a:lvl4pPr marL="1143366" indent="0">
              <a:buNone/>
              <a:defRPr sz="1700"/>
            </a:lvl4pPr>
            <a:lvl5pPr marL="1524488" indent="0">
              <a:buNone/>
              <a:defRPr sz="1700"/>
            </a:lvl5pPr>
            <a:lvl6pPr marL="1905610" indent="0">
              <a:buNone/>
              <a:defRPr sz="1700"/>
            </a:lvl6pPr>
            <a:lvl7pPr marL="2286732" indent="0">
              <a:buNone/>
              <a:defRPr sz="1700"/>
            </a:lvl7pPr>
            <a:lvl8pPr marL="2667853" indent="0">
              <a:buNone/>
              <a:defRPr sz="1700"/>
            </a:lvl8pPr>
            <a:lvl9pPr marL="3048975" indent="0">
              <a:buNone/>
              <a:defRPr sz="17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001" y="1879283"/>
            <a:ext cx="3193407" cy="3481603"/>
          </a:xfrm>
        </p:spPr>
        <p:txBody>
          <a:bodyPr/>
          <a:lstStyle>
            <a:lvl1pPr marL="0" indent="0">
              <a:buNone/>
              <a:defRPr sz="1300"/>
            </a:lvl1pPr>
            <a:lvl2pPr marL="381122" indent="0">
              <a:buNone/>
              <a:defRPr sz="1200"/>
            </a:lvl2pPr>
            <a:lvl3pPr marL="762244" indent="0">
              <a:buNone/>
              <a:defRPr sz="1000"/>
            </a:lvl3pPr>
            <a:lvl4pPr marL="1143366" indent="0">
              <a:buNone/>
              <a:defRPr sz="800"/>
            </a:lvl4pPr>
            <a:lvl5pPr marL="1524488" indent="0">
              <a:buNone/>
              <a:defRPr sz="800"/>
            </a:lvl5pPr>
            <a:lvl6pPr marL="1905610" indent="0">
              <a:buNone/>
              <a:defRPr sz="800"/>
            </a:lvl6pPr>
            <a:lvl7pPr marL="2286732" indent="0">
              <a:buNone/>
              <a:defRPr sz="800"/>
            </a:lvl7pPr>
            <a:lvl8pPr marL="2667853" indent="0">
              <a:buNone/>
              <a:defRPr sz="800"/>
            </a:lvl8pPr>
            <a:lvl9pPr marL="3048975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1B8B-5640-4306-B526-2F86AD787160}" type="datetime1">
              <a:rPr lang="it-IT" smtClean="0"/>
              <a:t>06/05/2020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LIMA SUD spa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F0FB-56C5-41CB-913F-F06E277FEE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8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710" y="333515"/>
            <a:ext cx="8539818" cy="1210803"/>
          </a:xfrm>
          <a:prstGeom prst="rect">
            <a:avLst/>
          </a:prstGeom>
        </p:spPr>
        <p:txBody>
          <a:bodyPr vert="horz" lIns="76224" tIns="38112" rIns="76224" bIns="38112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710" y="1667573"/>
            <a:ext cx="8539818" cy="3974625"/>
          </a:xfrm>
          <a:prstGeom prst="rect">
            <a:avLst/>
          </a:prstGeom>
        </p:spPr>
        <p:txBody>
          <a:bodyPr vert="horz" lIns="76224" tIns="38112" rIns="76224" bIns="38112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710" y="5806056"/>
            <a:ext cx="2227779" cy="333515"/>
          </a:xfrm>
          <a:prstGeom prst="rect">
            <a:avLst/>
          </a:prstGeom>
        </p:spPr>
        <p:txBody>
          <a:bodyPr vert="horz" lIns="76224" tIns="38112" rIns="76224" bIns="38112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30E49-875D-4FAF-8299-023C1DEA775A}" type="datetime1">
              <a:rPr lang="it-IT" smtClean="0"/>
              <a:t>06/05/2020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9785" y="5806056"/>
            <a:ext cx="3341668" cy="333515"/>
          </a:xfrm>
          <a:prstGeom prst="rect">
            <a:avLst/>
          </a:prstGeom>
        </p:spPr>
        <p:txBody>
          <a:bodyPr vert="horz" lIns="76224" tIns="38112" rIns="76224" bIns="38112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LIMA SUD spa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2749" y="5806056"/>
            <a:ext cx="2227779" cy="333515"/>
          </a:xfrm>
          <a:prstGeom prst="rect">
            <a:avLst/>
          </a:prstGeom>
        </p:spPr>
        <p:txBody>
          <a:bodyPr vert="horz" lIns="76224" tIns="38112" rIns="76224" bIns="38112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4F0FB-56C5-41CB-913F-F06E277FEE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000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762244" rtl="0" eaLnBrk="1" latinLnBrk="0" hangingPunct="1">
        <a:lnSpc>
          <a:spcPct val="90000"/>
        </a:lnSpc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561" indent="-190561" algn="l" defTabSz="762244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1683" indent="-190561" algn="l" defTabSz="762244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805" indent="-190561" algn="l" defTabSz="762244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927" indent="-190561" algn="l" defTabSz="762244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5049" indent="-190561" algn="l" defTabSz="762244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6171" indent="-190561" algn="l" defTabSz="762244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7292" indent="-190561" algn="l" defTabSz="762244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8414" indent="-190561" algn="l" defTabSz="762244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9536" indent="-190561" algn="l" defTabSz="762244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224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122" algn="l" defTabSz="76224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2244" algn="l" defTabSz="76224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366" algn="l" defTabSz="76224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4488" algn="l" defTabSz="76224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5610" algn="l" defTabSz="76224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732" algn="l" defTabSz="76224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7853" algn="l" defTabSz="76224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8975" algn="l" defTabSz="76224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0"/>
            <a:ext cx="9901238" cy="996339"/>
          </a:xfrm>
          <a:gradFill flip="none" rotWithShape="1">
            <a:gsLst>
              <a:gs pos="0">
                <a:srgbClr val="0066FF">
                  <a:shade val="30000"/>
                  <a:satMod val="115000"/>
                </a:srgbClr>
              </a:gs>
              <a:gs pos="50000">
                <a:srgbClr val="0066FF">
                  <a:shade val="67500"/>
                  <a:satMod val="115000"/>
                </a:srgbClr>
              </a:gs>
              <a:gs pos="100000">
                <a:srgbClr val="0066FF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txBody>
          <a:bodyPr anchor="t">
            <a:normAutofit fontScale="90000"/>
          </a:bodyPr>
          <a:lstStyle/>
          <a:p>
            <a:r>
              <a:rPr lang="it-IT" sz="2000" dirty="0">
                <a:solidFill>
                  <a:schemeClr val="bg1"/>
                </a:solidFill>
              </a:rPr>
              <a:t>COVID-19:</a:t>
            </a:r>
            <a:br>
              <a:rPr lang="it-IT" sz="2000" dirty="0">
                <a:solidFill>
                  <a:schemeClr val="bg1"/>
                </a:solidFill>
              </a:rPr>
            </a:br>
            <a:r>
              <a:rPr lang="it-IT" sz="2300" b="1" dirty="0">
                <a:solidFill>
                  <a:schemeClr val="bg1"/>
                </a:solidFill>
                <a:latin typeface="Arial Black" panose="020B0A04020102020204" pitchFamily="34" charset="0"/>
              </a:rPr>
              <a:t>INSIEME </a:t>
            </a:r>
            <a:r>
              <a:rPr lang="it-IT" sz="1700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it-IT" sz="17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it-IT" sz="1700" b="1" dirty="0">
                <a:solidFill>
                  <a:schemeClr val="bg1"/>
                </a:solidFill>
                <a:latin typeface="Arial Black" panose="020B0A04020102020204" pitchFamily="34" charset="0"/>
              </a:rPr>
              <a:t>SI RIPARTE                              </a:t>
            </a:r>
            <a:r>
              <a:rPr lang="it-IT" sz="1700" dirty="0">
                <a:solidFill>
                  <a:schemeClr val="bg1"/>
                </a:solidFill>
              </a:rPr>
              <a:t>Linee </a:t>
            </a:r>
            <a:r>
              <a:rPr lang="it-IT" sz="1700" dirty="0">
                <a:solidFill>
                  <a:schemeClr val="bg1"/>
                </a:solidFill>
              </a:rPr>
              <a:t>guida per le ditte esterne </a:t>
            </a:r>
            <a:r>
              <a:rPr lang="it-IT" sz="1700" b="1" u="sng" dirty="0">
                <a:solidFill>
                  <a:schemeClr val="bg1"/>
                </a:solidFill>
              </a:rPr>
              <a:t>MANUTENTORI/SERVIZI ESSENZIALI</a:t>
            </a:r>
            <a:r>
              <a:rPr lang="it-IT" sz="1700" dirty="0">
                <a:solidFill>
                  <a:schemeClr val="bg1"/>
                </a:solidFill>
              </a:rPr>
              <a:t> </a:t>
            </a:r>
            <a:endParaRPr lang="it-IT" sz="1700" dirty="0">
              <a:solidFill>
                <a:schemeClr val="bg1"/>
              </a:solidFill>
            </a:endParaRP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453255"/>
              </p:ext>
            </p:extLst>
          </p:nvPr>
        </p:nvGraphicFramePr>
        <p:xfrm>
          <a:off x="99752" y="1078384"/>
          <a:ext cx="9759868" cy="52188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9967"/>
                <a:gridCol w="2431292"/>
                <a:gridCol w="2448642"/>
                <a:gridCol w="2439967"/>
              </a:tblGrid>
              <a:tr h="2506811">
                <a:tc>
                  <a:txBody>
                    <a:bodyPr/>
                    <a:lstStyle/>
                    <a:p>
                      <a:r>
                        <a:rPr lang="it-IT" sz="2800" u="sng" dirty="0" smtClean="0">
                          <a:solidFill>
                            <a:srgbClr val="0070C0"/>
                          </a:solidFill>
                        </a:rPr>
                        <a:t>1.___________   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Occorre 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ridurre al minimo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attività in stabilimento delle ditte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esterne. È consentito l’accesso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esclusivamente alle ditte che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devono svolgere 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attività urgenti e</a:t>
                      </a:r>
                    </a:p>
                    <a:p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 prorogabili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Quando è necessario lo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svolgimento delle attività in appalto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occorre 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concordare</a:t>
                      </a:r>
                    </a:p>
                    <a:p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preventivamente orari di</a:t>
                      </a:r>
                    </a:p>
                    <a:p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ingresso e di uscita dal </a:t>
                      </a:r>
                      <a:r>
                        <a:rPr lang="it-IT" sz="12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plant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it-IT" sz="12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</a:t>
                      </a:r>
                      <a:endParaRPr lang="it-IT" sz="12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59" marR="74259" marT="39782" marB="3978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u="sng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2.__________</a:t>
                      </a:r>
                      <a:r>
                        <a:rPr lang="it-IT" sz="1600" u="sng" dirty="0" smtClean="0">
                          <a:solidFill>
                            <a:srgbClr val="0070C0"/>
                          </a:solidFill>
                        </a:rPr>
                        <a:t>   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Tutti i dipendenti delle ditte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esterne sono tenuti a misurare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giornalmente la propria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temperatura corporea 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prima di</a:t>
                      </a:r>
                    </a:p>
                    <a:p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recarsi a lavoro.</a:t>
                      </a:r>
                    </a:p>
                    <a:p>
                      <a:endParaRPr lang="it-IT" sz="12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All’arrivo in stabilimento 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sarà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eseguita la 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misura della</a:t>
                      </a:r>
                    </a:p>
                    <a:p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temperatura al 100% delle</a:t>
                      </a:r>
                    </a:p>
                    <a:p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persone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per la sicurezza propria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 di tutti.</a:t>
                      </a:r>
                      <a:endParaRPr lang="it-IT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59" marR="74259" marT="39782" marB="3978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u="sng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3.__________   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È fatto 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DIVIETO ASSOLUTO DI</a:t>
                      </a:r>
                    </a:p>
                    <a:p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INGRESSO IN AZIENDA 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qualora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temperatura fosse maggiore di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37,5 °C o in presenza di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sintomatologia da infezione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respiratoria.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Agli ingressi si richiederà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autocertificazione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 provenienza da zone rosse;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 contatto con casi positivi o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sospetti di COVID-19</a:t>
                      </a:r>
                      <a:endParaRPr lang="it-IT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59" marR="74259" marT="39782" marB="3978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u="sng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4.__________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 richiede di 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limitare quanto</a:t>
                      </a:r>
                    </a:p>
                    <a:p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più possibile tutte le attività 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preparazione e condivisione della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documentazione 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incentivando i</a:t>
                      </a:r>
                    </a:p>
                    <a:p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collegamenti in remoto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al fine di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ridurre al minimo i momenti di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aggregazione.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Riprogettare le attività in essere allo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scopo di aumentare le distanze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interpersonali (segregazione e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layout cantieri).</a:t>
                      </a:r>
                      <a:endParaRPr lang="it-IT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59" marR="74259" marT="39782" marB="3978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88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u="sng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5.__________   </a:t>
                      </a:r>
                    </a:p>
                    <a:p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È sempre tassativo l’utilizzo</a:t>
                      </a:r>
                    </a:p>
                    <a:p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della mascherina 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sia durante le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fasi di accesso/uscita dal </a:t>
                      </a:r>
                      <a:r>
                        <a:rPr lang="it-IT" sz="12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plant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sia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durante il transito all’interno delle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unità produttive nonché durante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tutto il periodo di permanenza nello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stabilimento.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È obbligo delle ditte esterne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valutare la possibilità di indossare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occhiali protettivi o altri DPI in base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alle specificità del lavoro che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andranno a svolgere.</a:t>
                      </a:r>
                      <a:endParaRPr lang="it-IT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59" marR="74259" marT="39782" marB="3978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6.___________   </a:t>
                      </a:r>
                    </a:p>
                    <a:p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È sempre tassativo il rispetto</a:t>
                      </a:r>
                    </a:p>
                    <a:p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della distanza di almeno 1 metro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sul posto di lavoro, negli uffici e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nelle aree comuni, sia tra il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personale delle ditte esterne e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quello LIMA SUD (riunioni di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coordinamento/fasi lavorative), sia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 operai della ditta stessa nella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gestione delle specifiche attività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Svolte.</a:t>
                      </a:r>
                      <a:endParaRPr lang="it-IT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59" marR="74259" marT="39782" marB="3978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7.___________   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ditte esterne devono</a:t>
                      </a:r>
                    </a:p>
                    <a:p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identificare SOP/OPL/Procedure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 implementare cicli di 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pulizia e</a:t>
                      </a:r>
                    </a:p>
                    <a:p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igienizzazione adeguata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prodotti microbici delle postazioni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 lavoro e dei </a:t>
                      </a:r>
                      <a:r>
                        <a:rPr lang="it-IT" sz="12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servomezzi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delle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attrezzature utilizzate prima e dopo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 svolgimento delle attività oggetto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 appalto.</a:t>
                      </a:r>
                      <a:endParaRPr lang="it-IT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59" marR="74259" marT="39782" marB="3978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8.___________   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Tutte le ditte esterne sono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tenute ad 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elaborare delle</a:t>
                      </a:r>
                    </a:p>
                    <a:p>
                      <a:r>
                        <a:rPr lang="it-IT" sz="12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check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-list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controllo e 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prevedere</a:t>
                      </a:r>
                    </a:p>
                    <a:p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audit interni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per vigilare sul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rispetto e la conformità delle misure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 contenimento definite per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prevenire e contrastare la diffusione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 contagio da Covid-19.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È necessario un 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coordinamento</a:t>
                      </a:r>
                    </a:p>
                    <a:p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 l’ente di riferimento LIMA SUD.</a:t>
                      </a:r>
                      <a:endParaRPr lang="it-IT" sz="12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59" marR="74259" marT="39782" marB="3978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6904" y="1056272"/>
            <a:ext cx="408339" cy="469212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2320" y="1078385"/>
            <a:ext cx="450218" cy="475771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9613" y="1090356"/>
            <a:ext cx="450427" cy="46380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01475" y="1090354"/>
            <a:ext cx="458143" cy="470969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66867" y="3609595"/>
            <a:ext cx="488373" cy="488835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82799" y="3602089"/>
            <a:ext cx="442138" cy="488835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38040" y="3602089"/>
            <a:ext cx="472000" cy="481329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4470" y="3594583"/>
            <a:ext cx="489743" cy="496341"/>
          </a:xfrm>
          <a:prstGeom prst="rect">
            <a:avLst/>
          </a:prstGeom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279785" y="5972099"/>
            <a:ext cx="3341668" cy="333515"/>
          </a:xfrm>
        </p:spPr>
        <p:txBody>
          <a:bodyPr/>
          <a:lstStyle/>
          <a:p>
            <a:r>
              <a:rPr lang="it-IT" sz="2000" b="1" dirty="0">
                <a:solidFill>
                  <a:srgbClr val="0070C0"/>
                </a:solidFill>
              </a:rPr>
              <a:t>LIMA SUD spa</a:t>
            </a:r>
            <a:endParaRPr lang="it-IT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7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0"/>
            <a:ext cx="9901238" cy="996339"/>
          </a:xfrm>
          <a:gradFill flip="none" rotWithShape="1">
            <a:gsLst>
              <a:gs pos="0">
                <a:srgbClr val="0066FF">
                  <a:shade val="30000"/>
                  <a:satMod val="115000"/>
                </a:srgbClr>
              </a:gs>
              <a:gs pos="50000">
                <a:srgbClr val="0066FF">
                  <a:shade val="67500"/>
                  <a:satMod val="115000"/>
                </a:srgbClr>
              </a:gs>
              <a:gs pos="100000">
                <a:srgbClr val="0066FF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txBody>
          <a:bodyPr anchor="t">
            <a:noAutofit/>
          </a:bodyPr>
          <a:lstStyle/>
          <a:p>
            <a:r>
              <a:rPr lang="it-IT" sz="1700" dirty="0">
                <a:solidFill>
                  <a:schemeClr val="bg1"/>
                </a:solidFill>
              </a:rPr>
              <a:t>COVID-19:</a:t>
            </a:r>
            <a:br>
              <a:rPr lang="it-IT" sz="1700" dirty="0">
                <a:solidFill>
                  <a:schemeClr val="bg1"/>
                </a:solidFill>
              </a:rPr>
            </a:br>
            <a:r>
              <a:rPr lang="it-IT" sz="1700" b="1" dirty="0">
                <a:solidFill>
                  <a:schemeClr val="bg1"/>
                </a:solidFill>
                <a:latin typeface="Arial Black" panose="020B0A04020102020204" pitchFamily="34" charset="0"/>
              </a:rPr>
              <a:t>INSIEME </a:t>
            </a:r>
            <a:br>
              <a:rPr lang="it-IT" sz="17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it-IT" sz="1700" b="1" dirty="0">
                <a:solidFill>
                  <a:schemeClr val="bg1"/>
                </a:solidFill>
                <a:latin typeface="Arial Black" panose="020B0A04020102020204" pitchFamily="34" charset="0"/>
              </a:rPr>
              <a:t>SI RIPARTE </a:t>
            </a:r>
            <a:r>
              <a:rPr lang="it-IT" sz="1700" b="1" dirty="0">
                <a:solidFill>
                  <a:schemeClr val="bg1"/>
                </a:solidFill>
                <a:latin typeface="Arial Black" panose="020B0A04020102020204" pitchFamily="34" charset="0"/>
              </a:rPr>
              <a:t>                             </a:t>
            </a:r>
            <a:r>
              <a:rPr lang="it-IT" sz="1700" dirty="0">
                <a:solidFill>
                  <a:prstClr val="white"/>
                </a:solidFill>
              </a:rPr>
              <a:t>Linee </a:t>
            </a:r>
            <a:r>
              <a:rPr lang="it-IT" sz="1700" dirty="0">
                <a:solidFill>
                  <a:prstClr val="white"/>
                </a:solidFill>
              </a:rPr>
              <a:t>guida per le ditte esterne </a:t>
            </a:r>
            <a:r>
              <a:rPr lang="it-IT" sz="1700" b="1" u="sng" dirty="0">
                <a:solidFill>
                  <a:prstClr val="white"/>
                </a:solidFill>
              </a:rPr>
              <a:t>MANUTENTORI/SERVIZI </a:t>
            </a:r>
            <a:r>
              <a:rPr lang="it-IT" sz="1700" b="1" u="sng" dirty="0">
                <a:solidFill>
                  <a:prstClr val="white"/>
                </a:solidFill>
              </a:rPr>
              <a:t>ESSENZIALI</a:t>
            </a:r>
            <a:r>
              <a:rPr lang="it-IT" sz="1700" dirty="0">
                <a:solidFill>
                  <a:prstClr val="white"/>
                </a:solidFill>
              </a:rPr>
              <a:t> </a:t>
            </a:r>
            <a:endParaRPr lang="it-IT" sz="1700" dirty="0">
              <a:solidFill>
                <a:schemeClr val="bg1"/>
              </a:solidFill>
            </a:endParaRP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138290"/>
              </p:ext>
            </p:extLst>
          </p:nvPr>
        </p:nvGraphicFramePr>
        <p:xfrm>
          <a:off x="0" y="996341"/>
          <a:ext cx="9901239" cy="55958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00413"/>
                <a:gridCol w="3300413"/>
                <a:gridCol w="3300413"/>
              </a:tblGrid>
              <a:tr h="2360395">
                <a:tc>
                  <a:txBody>
                    <a:bodyPr/>
                    <a:lstStyle/>
                    <a:p>
                      <a:r>
                        <a:rPr lang="it-IT" sz="2800" u="sng" dirty="0" smtClean="0">
                          <a:solidFill>
                            <a:srgbClr val="0070C0"/>
                          </a:solidFill>
                        </a:rPr>
                        <a:t>9.________________   </a:t>
                      </a:r>
                    </a:p>
                    <a:p>
                      <a:pPr algn="l"/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Ogni ditta è tenuta a formare ed informare </a:t>
                      </a:r>
                    </a:p>
                    <a:p>
                      <a:pPr algn="l"/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tutti i loro dipendenti oltre che ad aggiornare: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procedure di emergenza;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documento di valutazione dei rischi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(rischio biologico);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procedure di gestione casi Covid-19 o sospetti e dei casi critici.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evidenze delle misure di contenimento messe in atto devono essere condivise con il proprio referente LIMA SUD.                 </a:t>
                      </a:r>
                      <a:endParaRPr lang="it-IT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59" marR="74259" marT="39782" marB="3978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u="sng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10._______________</a:t>
                      </a:r>
                      <a:r>
                        <a:rPr lang="it-IT" sz="1600" u="sng" dirty="0" smtClean="0">
                          <a:solidFill>
                            <a:srgbClr val="0070C0"/>
                          </a:solidFill>
                        </a:rPr>
                        <a:t>   </a:t>
                      </a:r>
                    </a:p>
                    <a:p>
                      <a:pPr algn="l"/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 richiede di ridurre al minimo gli spostamenti all’interno dello stabilimento rispettando i percorsi pedonali stabiliti. </a:t>
                      </a:r>
                      <a:endParaRPr lang="it-IT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59" marR="74259" marT="39782" marB="3978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u="sng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11._______________   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ditte esterne devono 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prevedere e rispettare</a:t>
                      </a:r>
                    </a:p>
                    <a:p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 precauzioni igieniche personali e adeguarsi alle misure preventive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già messe in atto in LIMA SUD. È necessario aumentare la frequenza dei cicli di pulizia ordinari/straordinari di igienizzazione e sanificazione. Si raccomanda di utilizzare i dispenser presenti in azienda per l’igienizzazione delle mani decongestionando i servizi.</a:t>
                      </a:r>
                      <a:endParaRPr lang="it-IT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59" marR="74259" marT="39782" marB="3978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244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12.________________________________________________________  </a:t>
                      </a:r>
                    </a:p>
                  </a:txBody>
                  <a:tcPr marL="74259" marR="74259" marT="39782" marB="3978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302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u="sng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Locale</a:t>
                      </a:r>
                      <a:r>
                        <a:rPr lang="it-IT" sz="2800" u="sng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mensa_____</a:t>
                      </a:r>
                      <a:r>
                        <a:rPr lang="it-IT" sz="2800" u="sng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E’ vietato l’accesso fino a data da definire.</a:t>
                      </a:r>
                      <a:endParaRPr lang="it-IT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59" marR="74259" marT="39782" marB="3978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100" u="sng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Aree relax e aree fumatori__</a:t>
                      </a:r>
                      <a:r>
                        <a:rPr lang="it-IT" sz="2800" u="sng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È obbligatorio evitare il più possibile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l’accesso nelle aree sopra indicate e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rispettare scrupolosamente il mantenimento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delle 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distanze interpersonali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Inoltre è necessario occupare le aree per un</a:t>
                      </a:r>
                    </a:p>
                    <a:p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tempo ridotto di sosta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t-IT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59" marR="74259" marT="39782" marB="3978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100" u="sng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Bagni e spogliatoi________</a:t>
                      </a:r>
                    </a:p>
                    <a:p>
                      <a:pPr algn="l"/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L’accesso ai servizi igienici e agli spogliatoi</a:t>
                      </a:r>
                    </a:p>
                    <a:p>
                      <a:pPr algn="l"/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è contingentato, di un 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tempo ridotto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</a:t>
                      </a:r>
                    </a:p>
                    <a:p>
                      <a:pPr algn="l"/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sosta all’interno e con il mantenimento</a:t>
                      </a:r>
                    </a:p>
                    <a:p>
                      <a:pPr algn="l"/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delle 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distanze di sicurezza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l"/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È necessario concordare con i Referenti</a:t>
                      </a:r>
                    </a:p>
                    <a:p>
                      <a:pPr algn="l"/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Aziendali quali servizi è possibile utilizzare,</a:t>
                      </a:r>
                    </a:p>
                    <a:p>
                      <a:pPr algn="l"/>
                      <a:r>
                        <a:rPr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evitando gli orari di maggiore afflusso</a:t>
                      </a:r>
                      <a:r>
                        <a:rPr lang="it-IT" sz="1200" b="0" i="0" u="none" strike="noStrike" baseline="0" dirty="0" smtClean="0">
                          <a:latin typeface="HelveticaNeueLTStd-Roman-Identity-H"/>
                        </a:rPr>
                        <a:t>.</a:t>
                      </a:r>
                      <a:endParaRPr lang="it-IT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59" marR="74259" marT="39782" marB="3978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172" y="1028035"/>
            <a:ext cx="504876" cy="522141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7296" y="1051005"/>
            <a:ext cx="489172" cy="50315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14859" y="1047024"/>
            <a:ext cx="479374" cy="50315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91632" y="3317664"/>
            <a:ext cx="8189983" cy="477078"/>
          </a:xfrm>
          <a:prstGeom prst="rect">
            <a:avLst/>
          </a:prstGeom>
          <a:noFill/>
        </p:spPr>
        <p:txBody>
          <a:bodyPr wrap="none" lIns="76224" tIns="38112" rIns="76224" bIns="38112" rtlCol="0">
            <a:spAutoFit/>
          </a:bodyPr>
          <a:lstStyle/>
          <a:p>
            <a:r>
              <a:rPr lang="it-IT" sz="1300" dirty="0">
                <a:solidFill>
                  <a:srgbClr val="0070C0"/>
                </a:solidFill>
                <a:latin typeface="Arial Black" panose="020B0A04020102020204" pitchFamily="34" charset="0"/>
              </a:rPr>
              <a:t>Gestione delle aree comuni</a:t>
            </a:r>
          </a:p>
          <a:p>
            <a:r>
              <a:rPr lang="it-IT" sz="1300" dirty="0">
                <a:solidFill>
                  <a:srgbClr val="0070C0"/>
                </a:solidFill>
              </a:rPr>
              <a:t>Le aree comuni sono considerate a maggior rischio di contagio per la possibilità di assembramenti e incontri ravvicinati</a:t>
            </a:r>
            <a:endParaRPr lang="it-IT" sz="1300" dirty="0">
              <a:solidFill>
                <a:srgbClr val="0070C0"/>
              </a:solidFill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2469" y="3937164"/>
            <a:ext cx="490048" cy="497420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2676" y="3933005"/>
            <a:ext cx="482378" cy="503054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03482" y="3902983"/>
            <a:ext cx="453745" cy="479760"/>
          </a:xfrm>
          <a:prstGeom prst="rect">
            <a:avLst/>
          </a:prstGeom>
        </p:spPr>
      </p:pic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287048" y="5930761"/>
            <a:ext cx="3341668" cy="333515"/>
          </a:xfrm>
        </p:spPr>
        <p:txBody>
          <a:bodyPr/>
          <a:lstStyle/>
          <a:p>
            <a:r>
              <a:rPr lang="it-IT" sz="2000" b="1" dirty="0">
                <a:solidFill>
                  <a:srgbClr val="0070C0"/>
                </a:solidFill>
              </a:rPr>
              <a:t>LIMA SUD spa</a:t>
            </a:r>
            <a:endParaRPr lang="it-IT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88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1195</TotalTime>
  <Words>689</Words>
  <Application>Microsoft Office PowerPoint</Application>
  <PresentationFormat>Personalizzato</PresentationFormat>
  <Paragraphs>132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COVID-19: INSIEME  SI RIPARTE                              Linee guida per le ditte esterne MANUTENTORI/SERVIZI ESSENZIALI </vt:lpstr>
      <vt:lpstr>COVID-19: INSIEME  SI RIPARTE                              Linee guida per le ditte esterne MANUTENTORI/SERVIZI ESSENZIALI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COVID-19: INSIEME  SI RIPARTE   Lineeguida</dc:title>
  <dc:creator>Maurizio Pison</dc:creator>
  <cp:lastModifiedBy>Giuseppe Manganiello</cp:lastModifiedBy>
  <cp:revision>32</cp:revision>
  <cp:lastPrinted>2020-05-06T07:23:43Z</cp:lastPrinted>
  <dcterms:created xsi:type="dcterms:W3CDTF">2020-04-28T14:28:55Z</dcterms:created>
  <dcterms:modified xsi:type="dcterms:W3CDTF">2020-05-06T08:40:43Z</dcterms:modified>
</cp:coreProperties>
</file>