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gi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125"/>
  </p:notesMasterIdLst>
  <p:handoutMasterIdLst>
    <p:handoutMasterId r:id="rId126"/>
  </p:handoutMasterIdLst>
  <p:sldIdLst>
    <p:sldId id="282" r:id="rId2"/>
    <p:sldId id="256" r:id="rId3"/>
    <p:sldId id="257" r:id="rId4"/>
    <p:sldId id="258" r:id="rId5"/>
    <p:sldId id="259" r:id="rId6"/>
    <p:sldId id="260" r:id="rId7"/>
    <p:sldId id="265" r:id="rId8"/>
    <p:sldId id="262" r:id="rId9"/>
    <p:sldId id="279" r:id="rId10"/>
    <p:sldId id="280" r:id="rId11"/>
    <p:sldId id="1024" r:id="rId12"/>
    <p:sldId id="263" r:id="rId13"/>
    <p:sldId id="264" r:id="rId14"/>
    <p:sldId id="267" r:id="rId15"/>
    <p:sldId id="266" r:id="rId16"/>
    <p:sldId id="270" r:id="rId17"/>
    <p:sldId id="272" r:id="rId18"/>
    <p:sldId id="925" r:id="rId19"/>
    <p:sldId id="926" r:id="rId20"/>
    <p:sldId id="927" r:id="rId21"/>
    <p:sldId id="928" r:id="rId22"/>
    <p:sldId id="594" r:id="rId23"/>
    <p:sldId id="930" r:id="rId24"/>
    <p:sldId id="589" r:id="rId25"/>
    <p:sldId id="596" r:id="rId26"/>
    <p:sldId id="931" r:id="rId27"/>
    <p:sldId id="929" r:id="rId28"/>
    <p:sldId id="598" r:id="rId29"/>
    <p:sldId id="933" r:id="rId30"/>
    <p:sldId id="934" r:id="rId31"/>
    <p:sldId id="935" r:id="rId32"/>
    <p:sldId id="590" r:id="rId33"/>
    <p:sldId id="591" r:id="rId34"/>
    <p:sldId id="940" r:id="rId35"/>
    <p:sldId id="939" r:id="rId36"/>
    <p:sldId id="607" r:id="rId37"/>
    <p:sldId id="608" r:id="rId38"/>
    <p:sldId id="1020" r:id="rId39"/>
    <p:sldId id="1021" r:id="rId40"/>
    <p:sldId id="601" r:id="rId41"/>
    <p:sldId id="949" r:id="rId42"/>
    <p:sldId id="651" r:id="rId43"/>
    <p:sldId id="592" r:id="rId44"/>
    <p:sldId id="1025" r:id="rId45"/>
    <p:sldId id="922" r:id="rId46"/>
    <p:sldId id="602" r:id="rId47"/>
    <p:sldId id="936" r:id="rId48"/>
    <p:sldId id="318" r:id="rId49"/>
    <p:sldId id="1026" r:id="rId50"/>
    <p:sldId id="1030" r:id="rId51"/>
    <p:sldId id="604" r:id="rId52"/>
    <p:sldId id="991" r:id="rId53"/>
    <p:sldId id="600" r:id="rId54"/>
    <p:sldId id="341" r:id="rId55"/>
    <p:sldId id="992" r:id="rId56"/>
    <p:sldId id="315" r:id="rId57"/>
    <p:sldId id="335" r:id="rId58"/>
    <p:sldId id="1031" r:id="rId59"/>
    <p:sldId id="364" r:id="rId60"/>
    <p:sldId id="471" r:id="rId61"/>
    <p:sldId id="327" r:id="rId62"/>
    <p:sldId id="995" r:id="rId63"/>
    <p:sldId id="996" r:id="rId64"/>
    <p:sldId id="997" r:id="rId65"/>
    <p:sldId id="998" r:id="rId66"/>
    <p:sldId id="999" r:id="rId67"/>
    <p:sldId id="1000" r:id="rId68"/>
    <p:sldId id="1001" r:id="rId69"/>
    <p:sldId id="1002" r:id="rId70"/>
    <p:sldId id="1003" r:id="rId71"/>
    <p:sldId id="1005" r:id="rId72"/>
    <p:sldId id="1006" r:id="rId73"/>
    <p:sldId id="1008" r:id="rId74"/>
    <p:sldId id="1009" r:id="rId75"/>
    <p:sldId id="1010" r:id="rId76"/>
    <p:sldId id="1013" r:id="rId77"/>
    <p:sldId id="1014" r:id="rId78"/>
    <p:sldId id="1019" r:id="rId79"/>
    <p:sldId id="330" r:id="rId80"/>
    <p:sldId id="540" r:id="rId81"/>
    <p:sldId id="989" r:id="rId82"/>
    <p:sldId id="994" r:id="rId83"/>
    <p:sldId id="1032" r:id="rId84"/>
    <p:sldId id="1033" r:id="rId85"/>
    <p:sldId id="950" r:id="rId86"/>
    <p:sldId id="954" r:id="rId87"/>
    <p:sldId id="1027" r:id="rId88"/>
    <p:sldId id="952" r:id="rId89"/>
    <p:sldId id="953" r:id="rId90"/>
    <p:sldId id="1028" r:id="rId91"/>
    <p:sldId id="955" r:id="rId92"/>
    <p:sldId id="957" r:id="rId93"/>
    <p:sldId id="956" r:id="rId94"/>
    <p:sldId id="958" r:id="rId95"/>
    <p:sldId id="959" r:id="rId96"/>
    <p:sldId id="969" r:id="rId97"/>
    <p:sldId id="960" r:id="rId98"/>
    <p:sldId id="964" r:id="rId99"/>
    <p:sldId id="961" r:id="rId100"/>
    <p:sldId id="965" r:id="rId101"/>
    <p:sldId id="962" r:id="rId102"/>
    <p:sldId id="966" r:id="rId103"/>
    <p:sldId id="963" r:id="rId104"/>
    <p:sldId id="972" r:id="rId105"/>
    <p:sldId id="973" r:id="rId106"/>
    <p:sldId id="974" r:id="rId107"/>
    <p:sldId id="975" r:id="rId108"/>
    <p:sldId id="982" r:id="rId109"/>
    <p:sldId id="976" r:id="rId110"/>
    <p:sldId id="978" r:id="rId111"/>
    <p:sldId id="977" r:id="rId112"/>
    <p:sldId id="979" r:id="rId113"/>
    <p:sldId id="980" r:id="rId114"/>
    <p:sldId id="981" r:id="rId115"/>
    <p:sldId id="990" r:id="rId116"/>
    <p:sldId id="983" r:id="rId117"/>
    <p:sldId id="984" r:id="rId118"/>
    <p:sldId id="1029" r:id="rId119"/>
    <p:sldId id="985" r:id="rId120"/>
    <p:sldId id="986" r:id="rId121"/>
    <p:sldId id="988" r:id="rId122"/>
    <p:sldId id="637" r:id="rId123"/>
    <p:sldId id="1023" r:id="rId124"/>
  </p:sldIdLst>
  <p:sldSz cx="12192000" cy="6858000"/>
  <p:notesSz cx="7102475" cy="10234613"/>
  <p:custDataLst>
    <p:tags r:id="rId1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 userDrawn="1">
          <p15:clr>
            <a:srgbClr val="A4A3A4"/>
          </p15:clr>
        </p15:guide>
        <p15:guide id="2" pos="53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4C66F81-60D0-41F3-BD94-36A2124DB039}">
  <a:tblStyle styleId="{44C66F81-60D0-41F3-BD94-36A2124DB039}" styleName="Schaeffler Table">
    <a:wholeTbl>
      <a:tcTxStyle>
        <a:fontRef idx="minor">
          <a:scrgbClr r="0" g="0" b="0"/>
        </a:fontRef>
        <a:schemeClr val="tx1"/>
      </a:tcTxStyle>
      <a:tcStyle>
        <a:tcBdr>
          <a:left>
            <a:ln>
              <a:noFill/>
            </a:ln>
          </a:left>
          <a:right>
            <a:ln>
              <a:noFill/>
            </a:ln>
          </a:right>
          <a:top>
            <a:ln>
              <a:noFill/>
            </a:ln>
          </a:top>
          <a:bottom>
            <a:ln w="19050" cmpd="sng">
              <a:solidFill>
                <a:schemeClr val="tx1"/>
              </a:solidFill>
            </a:ln>
          </a:bottom>
          <a:insideH>
            <a:ln w="6350" cmpd="sng">
              <a:solidFill>
                <a:schemeClr val="tx1"/>
              </a:solidFill>
            </a:ln>
          </a:insideH>
          <a:insideV>
            <a:ln>
              <a:noFill/>
            </a:ln>
          </a:insideV>
        </a:tcBdr>
        <a:fill>
          <a:noFill/>
        </a:fill>
      </a:tcStyle>
    </a:wholeTbl>
    <a:band1H>
      <a:tcStyle>
        <a:tcBdr/>
        <a:fill>
          <a:noFill/>
        </a:fill>
      </a:tcStyle>
    </a:band1H>
    <a:band2H>
      <a:tcStyle>
        <a:tcBdr/>
      </a:tcStyle>
    </a:band2H>
    <a:band1V>
      <a:tcStyle>
        <a:tcBdr/>
        <a:fill>
          <a:noFill/>
        </a:fill>
      </a:tcStyle>
    </a:band1V>
    <a:lastCol>
      <a:tcTxStyle b="on"/>
      <a:tcStyle>
        <a:tcBdr/>
      </a:tcStyle>
    </a:lastCol>
    <a:firstCol>
      <a:tcTxStyle b="on"/>
      <a:tcStyle>
        <a:tcBdr/>
      </a:tcStyle>
    </a:firstCol>
    <a:lastRow>
      <a:tcTxStyle b="on">
        <a:fontRef idx="minor">
          <a:scrgbClr r="0" g="0" b="0"/>
        </a:fontRef>
        <a:schemeClr val="accent2"/>
      </a:tcTxStyle>
      <a:tcStyle>
        <a:tcBdr>
          <a:top>
            <a:ln w="6350" cmpd="sng">
              <a:solidFill>
                <a:schemeClr val="tx1"/>
              </a:solidFill>
            </a:ln>
          </a:top>
        </a:tcBdr>
        <a:fill>
          <a:solidFill>
            <a:srgbClr val="E6E6E6"/>
          </a:solidFill>
        </a:fill>
      </a:tcStyle>
    </a:lastRow>
    <a:firstRow>
      <a:tcTxStyle b="on"/>
      <a:tcStyle>
        <a:tcBdr>
          <a:top>
            <a:ln>
              <a:noFill/>
            </a:ln>
          </a:top>
          <a:bottom>
            <a:ln w="6350" cmpd="sng">
              <a:solidFill>
                <a:schemeClr val="tx1"/>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howGuides="1">
      <p:cViewPr varScale="1">
        <p:scale>
          <a:sx n="80" d="100"/>
          <a:sy n="80" d="100"/>
        </p:scale>
        <p:origin x="691" y="48"/>
      </p:cViewPr>
      <p:guideLst>
        <p:guide orient="horz" pos="1587"/>
        <p:guide pos="53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otta, Stefano  WI/IRM-SIPI" userId="95b69292-972d-4165-b903-2f7342821a9c" providerId="ADAL" clId="{50231DB2-B143-44E3-80B2-2133F3160AAB}"/>
    <pc:docChg chg="modSld">
      <pc:chgData name="Marotta, Stefano  WI/IRM-SIPI" userId="95b69292-972d-4165-b903-2f7342821a9c" providerId="ADAL" clId="{50231DB2-B143-44E3-80B2-2133F3160AAB}" dt="2024-04-10T20:39:06.423" v="17" actId="20577"/>
      <pc:docMkLst>
        <pc:docMk/>
      </pc:docMkLst>
      <pc:sldChg chg="modSp mod">
        <pc:chgData name="Marotta, Stefano  WI/IRM-SIPI" userId="95b69292-972d-4165-b903-2f7342821a9c" providerId="ADAL" clId="{50231DB2-B143-44E3-80B2-2133F3160AAB}" dt="2024-04-10T20:39:06.423" v="17" actId="20577"/>
        <pc:sldMkLst>
          <pc:docMk/>
          <pc:sldMk cId="0" sldId="929"/>
        </pc:sldMkLst>
        <pc:spChg chg="mod">
          <ac:chgData name="Marotta, Stefano  WI/IRM-SIPI" userId="95b69292-972d-4165-b903-2f7342821a9c" providerId="ADAL" clId="{50231DB2-B143-44E3-80B2-2133F3160AAB}" dt="2024-04-10T20:39:06.423" v="17" actId="20577"/>
          <ac:spMkLst>
            <pc:docMk/>
            <pc:sldMk cId="0" sldId="929"/>
            <ac:spMk id="26634" creationId="{32E27039-8E63-42C4-BE15-1E2CC0E6FB62}"/>
          </ac:spMkLst>
        </pc:spChg>
      </pc:sldChg>
      <pc:sldChg chg="addSp delSp modSp mod modAnim">
        <pc:chgData name="Marotta, Stefano  WI/IRM-SIPI" userId="95b69292-972d-4165-b903-2f7342821a9c" providerId="ADAL" clId="{50231DB2-B143-44E3-80B2-2133F3160AAB}" dt="2024-04-10T20:15:22.344" v="4"/>
        <pc:sldMkLst>
          <pc:docMk/>
          <pc:sldMk cId="0" sldId="964"/>
        </pc:sldMkLst>
        <pc:picChg chg="add mod">
          <ac:chgData name="Marotta, Stefano  WI/IRM-SIPI" userId="95b69292-972d-4165-b903-2f7342821a9c" providerId="ADAL" clId="{50231DB2-B143-44E3-80B2-2133F3160AAB}" dt="2024-04-10T20:15:02.001" v="3" actId="1076"/>
          <ac:picMkLst>
            <pc:docMk/>
            <pc:sldMk cId="0" sldId="964"/>
            <ac:picMk id="2" creationId="{822C1BBF-6B74-7CAC-8150-ACC2FC11FB90}"/>
          </ac:picMkLst>
        </pc:picChg>
        <pc:picChg chg="del">
          <ac:chgData name="Marotta, Stefano  WI/IRM-SIPI" userId="95b69292-972d-4165-b903-2f7342821a9c" providerId="ADAL" clId="{50231DB2-B143-44E3-80B2-2133F3160AAB}" dt="2024-04-10T20:13:44.220" v="0" actId="478"/>
          <ac:picMkLst>
            <pc:docMk/>
            <pc:sldMk cId="0" sldId="964"/>
            <ac:picMk id="5" creationId="{914A65E1-D8C2-4F29-A96F-AA1117B7FA85}"/>
          </ac:picMkLst>
        </pc:picChg>
      </pc:sldChg>
      <pc:sldChg chg="addSp delSp modSp mod modAnim">
        <pc:chgData name="Marotta, Stefano  WI/IRM-SIPI" userId="95b69292-972d-4165-b903-2f7342821a9c" providerId="ADAL" clId="{50231DB2-B143-44E3-80B2-2133F3160AAB}" dt="2024-04-10T20:16:51.197" v="10"/>
        <pc:sldMkLst>
          <pc:docMk/>
          <pc:sldMk cId="0" sldId="965"/>
        </pc:sldMkLst>
        <pc:picChg chg="add mod">
          <ac:chgData name="Marotta, Stefano  WI/IRM-SIPI" userId="95b69292-972d-4165-b903-2f7342821a9c" providerId="ADAL" clId="{50231DB2-B143-44E3-80B2-2133F3160AAB}" dt="2024-04-10T20:16:46.767" v="9" actId="1076"/>
          <ac:picMkLst>
            <pc:docMk/>
            <pc:sldMk cId="0" sldId="965"/>
            <ac:picMk id="2" creationId="{005906C5-EE91-0E05-BF15-C56E5ECB7DFE}"/>
          </ac:picMkLst>
        </pc:picChg>
        <pc:picChg chg="del">
          <ac:chgData name="Marotta, Stefano  WI/IRM-SIPI" userId="95b69292-972d-4165-b903-2f7342821a9c" providerId="ADAL" clId="{50231DB2-B143-44E3-80B2-2133F3160AAB}" dt="2024-04-10T20:16:20.770" v="5" actId="478"/>
          <ac:picMkLst>
            <pc:docMk/>
            <pc:sldMk cId="0" sldId="965"/>
            <ac:picMk id="5" creationId="{21B77AA1-B747-4AB1-A91F-CC29F8701E05}"/>
          </ac:picMkLst>
        </pc:picChg>
      </pc:sldChg>
      <pc:sldChg chg="addSp delSp modSp mod modAnim">
        <pc:chgData name="Marotta, Stefano  WI/IRM-SIPI" userId="95b69292-972d-4165-b903-2f7342821a9c" providerId="ADAL" clId="{50231DB2-B143-44E3-80B2-2133F3160AAB}" dt="2024-04-10T20:20:27.795" v="15"/>
        <pc:sldMkLst>
          <pc:docMk/>
          <pc:sldMk cId="0" sldId="966"/>
        </pc:sldMkLst>
        <pc:picChg chg="add mod">
          <ac:chgData name="Marotta, Stefano  WI/IRM-SIPI" userId="95b69292-972d-4165-b903-2f7342821a9c" providerId="ADAL" clId="{50231DB2-B143-44E3-80B2-2133F3160AAB}" dt="2024-04-10T20:20:23.336" v="14" actId="1076"/>
          <ac:picMkLst>
            <pc:docMk/>
            <pc:sldMk cId="0" sldId="966"/>
            <ac:picMk id="2" creationId="{92B79D8C-F8A6-3D3D-67F9-2095F3F1BD19}"/>
          </ac:picMkLst>
        </pc:picChg>
        <pc:picChg chg="del">
          <ac:chgData name="Marotta, Stefano  WI/IRM-SIPI" userId="95b69292-972d-4165-b903-2f7342821a9c" providerId="ADAL" clId="{50231DB2-B143-44E3-80B2-2133F3160AAB}" dt="2024-04-10T20:20:00.602" v="11" actId="478"/>
          <ac:picMkLst>
            <pc:docMk/>
            <pc:sldMk cId="0" sldId="966"/>
            <ac:picMk id="5" creationId="{31916AA8-5D91-423C-B570-AFF19D988F15}"/>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68240" y="9872524"/>
            <a:ext cx="969474" cy="241763"/>
          </a:xfrm>
          <a:prstGeom prst="rect">
            <a:avLst/>
          </a:prstGeom>
        </p:spPr>
        <p:txBody>
          <a:bodyPr vert="horz" lIns="0" tIns="0" rIns="0" bIns="0" rtlCol="0" anchor="t" anchorCtr="0"/>
          <a:lstStyle>
            <a:lvl1pPr algn="r">
              <a:defRPr sz="1300"/>
            </a:lvl1pPr>
          </a:lstStyle>
          <a:p>
            <a:pPr algn="l"/>
            <a:fld id="{1D3EFC26-BB91-40AA-AEC1-6B6F4CDA0EA0}" type="datetimeFigureOut">
              <a:rPr lang="en-US" sz="1100">
                <a:solidFill>
                  <a:schemeClr val="accent6"/>
                </a:solidFill>
              </a:rPr>
              <a:pPr algn="l"/>
              <a:t>4/10/2024</a:t>
            </a:fld>
            <a:endParaRPr lang="en-US" sz="1100">
              <a:solidFill>
                <a:schemeClr val="accent6"/>
              </a:solidFill>
            </a:endParaRPr>
          </a:p>
        </p:txBody>
      </p:sp>
      <p:sp>
        <p:nvSpPr>
          <p:cNvPr id="4" name="Footer Placeholder 3"/>
          <p:cNvSpPr>
            <a:spLocks noGrp="1"/>
          </p:cNvSpPr>
          <p:nvPr>
            <p:ph type="ftr" sz="quarter" idx="2"/>
          </p:nvPr>
        </p:nvSpPr>
        <p:spPr>
          <a:xfrm>
            <a:off x="1612289" y="9872497"/>
            <a:ext cx="5220247" cy="241763"/>
          </a:xfrm>
          <a:prstGeom prst="rect">
            <a:avLst/>
          </a:prstGeom>
        </p:spPr>
        <p:txBody>
          <a:bodyPr vert="horz" lIns="0" tIns="0" rIns="0" bIns="0" rtlCol="0" anchor="t" anchorCtr="0"/>
          <a:lstStyle>
            <a:lvl1pPr algn="l">
              <a:defRPr sz="1300"/>
            </a:lvl1pPr>
          </a:lstStyle>
          <a:p>
            <a:endParaRPr lang="en-US" sz="1100">
              <a:solidFill>
                <a:schemeClr val="accent6"/>
              </a:solidFill>
            </a:endParaRPr>
          </a:p>
        </p:txBody>
      </p:sp>
      <p:sp>
        <p:nvSpPr>
          <p:cNvPr id="5" name="Slide Number Placeholder 4"/>
          <p:cNvSpPr>
            <a:spLocks noGrp="1"/>
          </p:cNvSpPr>
          <p:nvPr>
            <p:ph type="sldNum" sz="quarter" idx="3"/>
          </p:nvPr>
        </p:nvSpPr>
        <p:spPr>
          <a:xfrm>
            <a:off x="195365" y="9872497"/>
            <a:ext cx="298300" cy="241763"/>
          </a:xfrm>
          <a:prstGeom prst="rect">
            <a:avLst/>
          </a:prstGeom>
        </p:spPr>
        <p:txBody>
          <a:bodyPr vert="horz" lIns="0" tIns="0" rIns="0" bIns="0" rtlCol="0" anchor="t" anchorCtr="0"/>
          <a:lstStyle>
            <a:lvl1pPr algn="r">
              <a:defRPr sz="1300"/>
            </a:lvl1pPr>
          </a:lstStyle>
          <a:p>
            <a:fld id="{85170805-57F0-4185-904A-8327B8E48718}" type="slidenum">
              <a:rPr lang="en-US" sz="1100">
                <a:solidFill>
                  <a:schemeClr val="accent6"/>
                </a:solidFill>
              </a:rPr>
              <a:pPr/>
              <a:t>‹N›</a:t>
            </a:fld>
            <a:endParaRPr lang="en-US" sz="1100" dirty="0">
              <a:solidFill>
                <a:schemeClr val="accent6"/>
              </a:solidFill>
            </a:endParaRPr>
          </a:p>
        </p:txBody>
      </p:sp>
      <p:pic>
        <p:nvPicPr>
          <p:cNvPr id="6" name="Picture 5"/>
          <p:cNvPicPr>
            <a:picLocks noChangeAspect="1"/>
          </p:cNvPicPr>
          <p:nvPr/>
        </p:nvPicPr>
        <p:blipFill>
          <a:blip r:embed="rId2"/>
          <a:stretch>
            <a:fillRect/>
          </a:stretch>
        </p:blipFill>
        <p:spPr bwMode="gray">
          <a:xfrm>
            <a:off x="5341037" y="442712"/>
            <a:ext cx="1491333" cy="179945"/>
          </a:xfrm>
          <a:prstGeom prst="rect">
            <a:avLst/>
          </a:prstGeom>
        </p:spPr>
      </p:pic>
    </p:spTree>
    <p:extLst>
      <p:ext uri="{BB962C8B-B14F-4D97-AF65-F5344CB8AC3E}">
        <p14:creationId xmlns:p14="http://schemas.microsoft.com/office/powerpoint/2010/main" val="106955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642815" y="9711304"/>
            <a:ext cx="894899" cy="241763"/>
          </a:xfrm>
          <a:prstGeom prst="rect">
            <a:avLst/>
          </a:prstGeom>
        </p:spPr>
        <p:txBody>
          <a:bodyPr vert="horz" lIns="0" tIns="0" rIns="0" bIns="0" rtlCol="0" anchor="t" anchorCtr="0"/>
          <a:lstStyle>
            <a:lvl1pPr algn="l">
              <a:defRPr sz="1100">
                <a:solidFill>
                  <a:schemeClr val="accent6"/>
                </a:solidFill>
              </a:defRPr>
            </a:lvl1pPr>
          </a:lstStyle>
          <a:p>
            <a:fld id="{12964B54-F6F7-43B6-8FDB-F274D4B4AACA}" type="datetimeFigureOut">
              <a:rPr lang="en-US" smtClean="0"/>
              <a:pPr/>
              <a:t>4/10/2024</a:t>
            </a:fld>
            <a:endParaRPr lang="en-US" dirty="0"/>
          </a:p>
        </p:txBody>
      </p:sp>
      <p:sp>
        <p:nvSpPr>
          <p:cNvPr id="4" name="Slide Image Placeholder 3"/>
          <p:cNvSpPr>
            <a:spLocks noGrp="1" noRot="1" noChangeAspect="1"/>
          </p:cNvSpPr>
          <p:nvPr>
            <p:ph type="sldImg" idx="2"/>
          </p:nvPr>
        </p:nvSpPr>
        <p:spPr>
          <a:xfrm>
            <a:off x="41275" y="280988"/>
            <a:ext cx="6138863" cy="3454400"/>
          </a:xfrm>
          <a:prstGeom prst="rect">
            <a:avLst/>
          </a:prstGeom>
          <a:noFill/>
          <a:ln w="6350">
            <a:solidFill>
              <a:schemeClr val="accent5"/>
            </a:solidFill>
          </a:ln>
        </p:spPr>
        <p:txBody>
          <a:bodyPr vert="horz" lIns="99066" tIns="49533" rIns="99066" bIns="49533" rtlCol="0" anchor="ctr"/>
          <a:lstStyle/>
          <a:p>
            <a:endParaRPr lang="en-US"/>
          </a:p>
        </p:txBody>
      </p:sp>
      <p:sp>
        <p:nvSpPr>
          <p:cNvPr id="5" name="Notes Placeholder 4"/>
          <p:cNvSpPr>
            <a:spLocks noGrp="1"/>
          </p:cNvSpPr>
          <p:nvPr>
            <p:ph type="body" sz="quarter" idx="3"/>
          </p:nvPr>
        </p:nvSpPr>
        <p:spPr>
          <a:xfrm>
            <a:off x="269940" y="3908359"/>
            <a:ext cx="6562596" cy="5561156"/>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6" name="Footer Placeholder 5"/>
          <p:cNvSpPr>
            <a:spLocks noGrp="1"/>
          </p:cNvSpPr>
          <p:nvPr>
            <p:ph type="ftr" sz="quarter" idx="4"/>
          </p:nvPr>
        </p:nvSpPr>
        <p:spPr>
          <a:xfrm>
            <a:off x="1612289" y="9711331"/>
            <a:ext cx="5220247" cy="241763"/>
          </a:xfrm>
          <a:prstGeom prst="rect">
            <a:avLst/>
          </a:prstGeom>
        </p:spPr>
        <p:txBody>
          <a:bodyPr vert="horz" lIns="0" tIns="0" rIns="0" bIns="0" rtlCol="0" anchor="t" anchorCtr="0"/>
          <a:lstStyle>
            <a:lvl1pPr algn="l">
              <a:defRPr sz="1100">
                <a:solidFill>
                  <a:schemeClr val="accent6"/>
                </a:solidFill>
              </a:defRPr>
            </a:lvl1pPr>
          </a:lstStyle>
          <a:p>
            <a:endParaRPr lang="en-US" dirty="0"/>
          </a:p>
        </p:txBody>
      </p:sp>
      <p:sp>
        <p:nvSpPr>
          <p:cNvPr id="7" name="Slide Number Placeholder 6"/>
          <p:cNvSpPr>
            <a:spLocks noGrp="1"/>
          </p:cNvSpPr>
          <p:nvPr>
            <p:ph type="sldNum" sz="quarter" idx="5"/>
          </p:nvPr>
        </p:nvSpPr>
        <p:spPr>
          <a:xfrm>
            <a:off x="249773" y="9711331"/>
            <a:ext cx="318466" cy="241763"/>
          </a:xfrm>
          <a:prstGeom prst="rect">
            <a:avLst/>
          </a:prstGeom>
        </p:spPr>
        <p:txBody>
          <a:bodyPr vert="horz" lIns="0" tIns="0" rIns="0" bIns="0" rtlCol="0" anchor="t" anchorCtr="0"/>
          <a:lstStyle>
            <a:lvl1pPr algn="l">
              <a:defRPr sz="1100">
                <a:solidFill>
                  <a:schemeClr val="accent6"/>
                </a:solidFill>
              </a:defRPr>
            </a:lvl1pPr>
          </a:lstStyle>
          <a:p>
            <a:fld id="{7050EDB2-57C8-4CAE-B8DE-69B518AB0745}" type="slidenum">
              <a:rPr lang="en-US" smtClean="0"/>
              <a:pPr/>
              <a:t>‹N›</a:t>
            </a:fld>
            <a:endParaRPr lang="en-US"/>
          </a:p>
        </p:txBody>
      </p:sp>
    </p:spTree>
    <p:extLst>
      <p:ext uri="{BB962C8B-B14F-4D97-AF65-F5344CB8AC3E}">
        <p14:creationId xmlns:p14="http://schemas.microsoft.com/office/powerpoint/2010/main" val="2772940478"/>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216000" indent="-216000" algn="l" defTabSz="914400" rtl="0" eaLnBrk="1" latinLnBrk="0" hangingPunct="1">
      <a:spcAft>
        <a:spcPts val="600"/>
      </a:spcAft>
      <a:buClr>
        <a:schemeClr val="accent2"/>
      </a:buClr>
      <a:buFont typeface="Wingdings 3" panose="05040102010807070707" pitchFamily="18" charset="2"/>
      <a:buChar char="u"/>
      <a:defRPr sz="1200" kern="1200">
        <a:solidFill>
          <a:schemeClr val="tx1"/>
        </a:solidFill>
        <a:latin typeface="+mn-lt"/>
        <a:ea typeface="+mn-ea"/>
        <a:cs typeface="+mn-cs"/>
      </a:defRPr>
    </a:lvl2pPr>
    <a:lvl3pPr marL="432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3pPr>
    <a:lvl4pPr marL="648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4pPr>
    <a:lvl5pPr marL="864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5pPr>
    <a:lvl6pPr marL="864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6pPr>
    <a:lvl7pPr marL="864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7pPr>
    <a:lvl8pPr marL="864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8pPr>
    <a:lvl9pPr marL="864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4CA12B7-5DBA-4EEE-B284-FF14DE333B80}"/>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3985388C-2D38-4A82-8AA3-441F68EF86E8}" type="slidenum">
              <a:rPr lang="de-DE" altLang="it-IT" sz="1300"/>
              <a:pPr>
                <a:spcBef>
                  <a:spcPct val="0"/>
                </a:spcBef>
              </a:pPr>
              <a:t>20</a:t>
            </a:fld>
            <a:endParaRPr lang="de-DE" altLang="it-IT" sz="1300"/>
          </a:p>
        </p:txBody>
      </p:sp>
      <p:sp>
        <p:nvSpPr>
          <p:cNvPr id="11267" name="Rectangle 2">
            <a:extLst>
              <a:ext uri="{FF2B5EF4-FFF2-40B4-BE49-F238E27FC236}">
                <a16:creationId xmlns:a16="http://schemas.microsoft.com/office/drawing/2014/main" id="{29557C6A-2A23-42B9-BA6D-741DF2EA2CEA}"/>
              </a:ext>
            </a:extLst>
          </p:cNvPr>
          <p:cNvSpPr>
            <a:spLocks noGrp="1" noRot="1" noChangeAspect="1" noChangeArrowheads="1" noTextEdit="1"/>
          </p:cNvSpPr>
          <p:nvPr>
            <p:ph type="sldImg"/>
          </p:nvPr>
        </p:nvSpPr>
        <p:spPr>
          <a:xfrm>
            <a:off x="-152400" y="844550"/>
            <a:ext cx="7212013" cy="4057650"/>
          </a:xfr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09955491-4165-4930-83C9-D9E27A8D0A45}"/>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E3AB9B25-385E-4E36-A390-DA196ED0B529}" type="slidenum">
              <a:rPr lang="de-DE" altLang="it-IT" sz="1300"/>
              <a:pPr>
                <a:spcBef>
                  <a:spcPct val="0"/>
                </a:spcBef>
              </a:pPr>
              <a:t>30</a:t>
            </a:fld>
            <a:endParaRPr lang="de-DE" altLang="it-IT" sz="1300"/>
          </a:p>
        </p:txBody>
      </p:sp>
      <p:sp>
        <p:nvSpPr>
          <p:cNvPr id="33795" name="Rectangle 2">
            <a:extLst>
              <a:ext uri="{FF2B5EF4-FFF2-40B4-BE49-F238E27FC236}">
                <a16:creationId xmlns:a16="http://schemas.microsoft.com/office/drawing/2014/main" id="{CB058142-8C42-465D-A966-D76C3F532011}"/>
              </a:ext>
            </a:extLst>
          </p:cNvPr>
          <p:cNvSpPr>
            <a:spLocks noGrp="1" noRot="1" noChangeAspect="1" noChangeArrowheads="1" noTextEdit="1"/>
          </p:cNvSpPr>
          <p:nvPr>
            <p:ph type="sldImg"/>
          </p:nvPr>
        </p:nvSpPr>
        <p:spPr>
          <a:xfrm>
            <a:off x="-203200" y="820738"/>
            <a:ext cx="7315200" cy="4114800"/>
          </a:xfrm>
          <a:ln/>
        </p:spPr>
      </p:sp>
      <p:sp>
        <p:nvSpPr>
          <p:cNvPr id="33796" name="Rectangle 3">
            <a:extLst>
              <a:ext uri="{FF2B5EF4-FFF2-40B4-BE49-F238E27FC236}">
                <a16:creationId xmlns:a16="http://schemas.microsoft.com/office/drawing/2014/main" id="{AB5B9A1D-8894-4EE8-9310-9790938645DD}"/>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85" tIns="49743" rIns="99485" bIns="49743"/>
          <a:lstStyle/>
          <a:p>
            <a:pPr algn="just">
              <a:spcBef>
                <a:spcPct val="50000"/>
              </a:spcBef>
            </a:pPr>
            <a:r>
              <a:rPr lang="en-GB" altLang="it-IT">
                <a:latin typeface="Arial" panose="020B0604020202020204" pitchFamily="34" charset="0"/>
                <a:cs typeface="Times New Roman" panose="02020603050405020304" pitchFamily="18" charset="0"/>
              </a:rPr>
              <a:t>Mechanical vibration </a:t>
            </a:r>
            <a:r>
              <a:rPr lang="de-DE" altLang="it-IT">
                <a:latin typeface="Arial" panose="020B0604020202020204" pitchFamily="34" charset="0"/>
                <a:cs typeface="Times New Roman" panose="02020603050405020304" pitchFamily="18" charset="0"/>
              </a:rPr>
              <a:t>is</a:t>
            </a:r>
            <a:r>
              <a:rPr lang="en-GB" altLang="it-IT">
                <a:latin typeface="Arial" panose="020B0604020202020204" pitchFamily="34" charset="0"/>
                <a:cs typeface="Times New Roman" panose="02020603050405020304" pitchFamily="18" charset="0"/>
              </a:rPr>
              <a:t> measured by a transducer and converted to an electric</a:t>
            </a:r>
            <a:r>
              <a:rPr lang="de-DE" altLang="it-IT">
                <a:latin typeface="Arial" panose="020B0604020202020204" pitchFamily="34" charset="0"/>
                <a:cs typeface="Times New Roman" panose="02020603050405020304" pitchFamily="18" charset="0"/>
              </a:rPr>
              <a:t>i </a:t>
            </a:r>
            <a:r>
              <a:rPr lang="en-GB" altLang="it-IT">
                <a:latin typeface="Arial" panose="020B0604020202020204" pitchFamily="34" charset="0"/>
                <a:cs typeface="Times New Roman" panose="02020603050405020304" pitchFamily="18" charset="0"/>
              </a:rPr>
              <a:t>signal</a:t>
            </a:r>
            <a:r>
              <a:rPr lang="en-GB" altLang="it-IT">
                <a:latin typeface="Arial" panose="020B0604020202020204" pitchFamily="34" charset="0"/>
              </a:rPr>
              <a:t>.</a:t>
            </a:r>
          </a:p>
          <a:p>
            <a:pPr algn="just">
              <a:spcBef>
                <a:spcPct val="50000"/>
              </a:spcBef>
            </a:pPr>
            <a:r>
              <a:rPr lang="de-DE" altLang="it-IT">
                <a:latin typeface="Arial" panose="020B0604020202020204" pitchFamily="34" charset="0"/>
              </a:rPr>
              <a:t>The </a:t>
            </a:r>
            <a:r>
              <a:rPr lang="en-GB" altLang="it-IT">
                <a:latin typeface="Arial" panose="020B0604020202020204" pitchFamily="34" charset="0"/>
              </a:rPr>
              <a:t>transducer output is proportional to how fast (frequency) and how  much (amplitude) the machine is moving.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47E5349F-CF86-4B54-B32A-AA3B03D431CB}"/>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31173F6C-2788-4B83-99A9-92EC20FCC865}" type="slidenum">
              <a:rPr lang="de-DE" altLang="it-IT" sz="1300"/>
              <a:pPr>
                <a:spcBef>
                  <a:spcPct val="0"/>
                </a:spcBef>
              </a:pPr>
              <a:t>31</a:t>
            </a:fld>
            <a:endParaRPr lang="de-DE" altLang="it-IT" sz="1300"/>
          </a:p>
        </p:txBody>
      </p:sp>
      <p:sp>
        <p:nvSpPr>
          <p:cNvPr id="35843" name="Rectangle 2">
            <a:extLst>
              <a:ext uri="{FF2B5EF4-FFF2-40B4-BE49-F238E27FC236}">
                <a16:creationId xmlns:a16="http://schemas.microsoft.com/office/drawing/2014/main" id="{09E7AE10-7EC6-4FBF-AB86-AED4B8660B1D}"/>
              </a:ext>
            </a:extLst>
          </p:cNvPr>
          <p:cNvSpPr>
            <a:spLocks noGrp="1" noRot="1" noChangeAspect="1" noChangeArrowheads="1" noTextEdit="1"/>
          </p:cNvSpPr>
          <p:nvPr>
            <p:ph type="sldImg"/>
          </p:nvPr>
        </p:nvSpPr>
        <p:spPr>
          <a:xfrm>
            <a:off x="-158750" y="844550"/>
            <a:ext cx="7213600" cy="4059238"/>
          </a:xfrm>
          <a:ln/>
        </p:spPr>
      </p:sp>
      <p:sp>
        <p:nvSpPr>
          <p:cNvPr id="35844" name="Rectangle 3">
            <a:extLst>
              <a:ext uri="{FF2B5EF4-FFF2-40B4-BE49-F238E27FC236}">
                <a16:creationId xmlns:a16="http://schemas.microsoft.com/office/drawing/2014/main" id="{A5C59101-128C-4862-849B-896A1A867070}"/>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cs typeface="Arial" panose="020B0604020202020204" pitchFamily="34" charset="0"/>
              </a:rPr>
              <a:t>The time waveform data is displayed using an amplitude axis and a time axis. The waveform displays the amplitude of a voltage signal from the transducer over a period of time. The time waveform actually contains all the data and should always be looked at when machine problems are suspected. </a:t>
            </a:r>
          </a:p>
          <a:p>
            <a:r>
              <a:rPr lang="en-GB" altLang="it-IT">
                <a:latin typeface="Arial" panose="020B0604020202020204" pitchFamily="34" charset="0"/>
                <a:cs typeface="Arial" panose="020B0604020202020204" pitchFamily="34" charset="0"/>
              </a:rPr>
              <a:t>The time waveform data however can be very confusing and can have very complex forms that even the most experienced analyst will battle to analyse. Most vibration data are very complex and need special skills and experience to analyse them properly. It is due to this complexity that we also look at the frequency data, which is actually the time waveform data but just viewed from a different perspective. </a:t>
            </a:r>
            <a:endParaRPr lang="en-GB" altLang="it-IT">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3C4562A-D246-4215-BEF1-5CF4CDB115CC}"/>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826B5C62-90E3-4E7A-A74A-4519CAE1FDA5}" type="slidenum">
              <a:rPr lang="de-DE" altLang="it-IT" sz="1300"/>
              <a:pPr>
                <a:spcBef>
                  <a:spcPct val="0"/>
                </a:spcBef>
              </a:pPr>
              <a:t>32</a:t>
            </a:fld>
            <a:endParaRPr lang="de-DE" altLang="it-IT" sz="1300"/>
          </a:p>
        </p:txBody>
      </p:sp>
      <p:sp>
        <p:nvSpPr>
          <p:cNvPr id="39939" name="Rectangle 2">
            <a:extLst>
              <a:ext uri="{FF2B5EF4-FFF2-40B4-BE49-F238E27FC236}">
                <a16:creationId xmlns:a16="http://schemas.microsoft.com/office/drawing/2014/main" id="{A30D5B50-FE7F-41B9-8645-9D0A42715170}"/>
              </a:ext>
            </a:extLst>
          </p:cNvPr>
          <p:cNvSpPr>
            <a:spLocks noGrp="1" noRot="1" noChangeAspect="1" noChangeArrowheads="1" noTextEdit="1"/>
          </p:cNvSpPr>
          <p:nvPr>
            <p:ph type="sldImg"/>
          </p:nvPr>
        </p:nvSpPr>
        <p:spPr>
          <a:xfrm>
            <a:off x="-204788" y="822325"/>
            <a:ext cx="7313613" cy="4114800"/>
          </a:xfrm>
          <a:ln/>
        </p:spPr>
      </p:sp>
      <p:sp>
        <p:nvSpPr>
          <p:cNvPr id="39940" name="Rectangle 3">
            <a:extLst>
              <a:ext uri="{FF2B5EF4-FFF2-40B4-BE49-F238E27FC236}">
                <a16:creationId xmlns:a16="http://schemas.microsoft.com/office/drawing/2014/main" id="{1DA770CC-E8E9-4622-9B3C-DDA038485BB9}"/>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it-IT" altLang="it-IT">
                <a:latin typeface="Arial" panose="020B0604020202020204" pitchFamily="34" charset="0"/>
              </a:rPr>
              <a:t>L’ampiezza della vibrazione può essere analizzata acquisendone il valore utilizzando tre grandezze fisiche diverse ma strettamente legate l’una all’altra.</a:t>
            </a:r>
          </a:p>
          <a:p>
            <a:pPr>
              <a:lnSpc>
                <a:spcPct val="90000"/>
              </a:lnSpc>
            </a:pPr>
            <a:r>
              <a:rPr lang="it-IT" altLang="it-IT">
                <a:latin typeface="Arial" panose="020B0604020202020204" pitchFamily="34" charset="0"/>
              </a:rPr>
              <a:t>Le tre grandezze sono: </a:t>
            </a:r>
          </a:p>
          <a:p>
            <a:pPr>
              <a:lnSpc>
                <a:spcPct val="90000"/>
              </a:lnSpc>
            </a:pPr>
            <a:r>
              <a:rPr lang="it-IT" altLang="it-IT">
                <a:latin typeface="Arial" panose="020B0604020202020204" pitchFamily="34" charset="0"/>
              </a:rPr>
              <a:t>	</a:t>
            </a:r>
            <a:r>
              <a:rPr lang="it-IT" altLang="it-IT" b="1">
                <a:latin typeface="Arial" panose="020B0604020202020204" pitchFamily="34" charset="0"/>
              </a:rPr>
              <a:t>Spostamento  </a:t>
            </a:r>
          </a:p>
          <a:p>
            <a:pPr>
              <a:lnSpc>
                <a:spcPct val="90000"/>
              </a:lnSpc>
            </a:pPr>
            <a:r>
              <a:rPr lang="it-IT" altLang="it-IT" b="1">
                <a:latin typeface="Arial" panose="020B0604020202020204" pitchFamily="34" charset="0"/>
              </a:rPr>
              <a:t>	Velocità</a:t>
            </a:r>
          </a:p>
          <a:p>
            <a:pPr>
              <a:lnSpc>
                <a:spcPct val="90000"/>
              </a:lnSpc>
            </a:pPr>
            <a:r>
              <a:rPr lang="it-IT" altLang="it-IT" b="1">
                <a:latin typeface="Arial" panose="020B0604020202020204" pitchFamily="34" charset="0"/>
              </a:rPr>
              <a:t>	Accelerazione</a:t>
            </a:r>
          </a:p>
          <a:p>
            <a:pPr>
              <a:lnSpc>
                <a:spcPct val="90000"/>
              </a:lnSpc>
            </a:pPr>
            <a:r>
              <a:rPr lang="it-IT" altLang="it-IT">
                <a:latin typeface="Arial" panose="020B0604020202020204" pitchFamily="34" charset="0"/>
              </a:rPr>
              <a:t>Assumendo di avere una vibrazione la cui ampiezza ha uno spostamento costante </a:t>
            </a:r>
            <a:r>
              <a:rPr lang="it-IT" altLang="it-IT" b="1">
                <a:latin typeface="Arial" panose="020B0604020202020204" pitchFamily="34" charset="0"/>
              </a:rPr>
              <a:t>S</a:t>
            </a:r>
            <a:r>
              <a:rPr lang="it-IT" altLang="it-IT">
                <a:latin typeface="Arial" panose="020B0604020202020204" pitchFamily="34" charset="0"/>
              </a:rPr>
              <a:t>, le formule per calcolare il valore della velocità e dell’accelerazione sono le seguenti :</a:t>
            </a:r>
          </a:p>
          <a:p>
            <a:pPr>
              <a:lnSpc>
                <a:spcPct val="90000"/>
              </a:lnSpc>
            </a:pPr>
            <a:r>
              <a:rPr lang="it-IT" altLang="it-IT">
                <a:latin typeface="Arial" panose="020B0604020202020204" pitchFamily="34" charset="0"/>
              </a:rPr>
              <a:t>	</a:t>
            </a:r>
            <a:r>
              <a:rPr lang="it-IT" altLang="it-IT" b="1">
                <a:latin typeface="Arial" panose="020B0604020202020204" pitchFamily="34" charset="0"/>
              </a:rPr>
              <a:t>V = </a:t>
            </a:r>
            <a:r>
              <a:rPr lang="el-GR" altLang="it-IT" b="1">
                <a:latin typeface="Arial" panose="020B0604020202020204" pitchFamily="34" charset="0"/>
                <a:cs typeface="Times New Roman" panose="02020603050405020304" pitchFamily="18" charset="0"/>
              </a:rPr>
              <a:t>ω</a:t>
            </a:r>
            <a:r>
              <a:rPr lang="it-IT" altLang="it-IT" b="1">
                <a:latin typeface="Arial" panose="020B0604020202020204" pitchFamily="34" charset="0"/>
                <a:cs typeface="Times New Roman" panose="02020603050405020304" pitchFamily="18" charset="0"/>
              </a:rPr>
              <a:t> * S</a:t>
            </a:r>
            <a:r>
              <a:rPr lang="it-IT" altLang="it-IT" b="1">
                <a:latin typeface="Arial" panose="020B0604020202020204" pitchFamily="34" charset="0"/>
              </a:rPr>
              <a:t> </a:t>
            </a:r>
          </a:p>
          <a:p>
            <a:pPr>
              <a:lnSpc>
                <a:spcPct val="90000"/>
              </a:lnSpc>
            </a:pPr>
            <a:r>
              <a:rPr lang="it-IT" altLang="it-IT" b="1">
                <a:latin typeface="Arial" panose="020B0604020202020204" pitchFamily="34" charset="0"/>
              </a:rPr>
              <a:t>	A = </a:t>
            </a:r>
            <a:r>
              <a:rPr lang="el-GR" altLang="it-IT" b="1">
                <a:latin typeface="Arial" panose="020B0604020202020204" pitchFamily="34" charset="0"/>
                <a:cs typeface="Times New Roman" panose="02020603050405020304" pitchFamily="18" charset="0"/>
              </a:rPr>
              <a:t>ω</a:t>
            </a:r>
            <a:r>
              <a:rPr lang="it-IT" altLang="it-IT" b="1" baseline="30000">
                <a:latin typeface="Arial" panose="020B0604020202020204" pitchFamily="34" charset="0"/>
                <a:cs typeface="Times New Roman" panose="02020603050405020304" pitchFamily="18" charset="0"/>
              </a:rPr>
              <a:t>2 </a:t>
            </a:r>
            <a:r>
              <a:rPr lang="it-IT" altLang="it-IT" b="1">
                <a:latin typeface="Arial" panose="020B0604020202020204" pitchFamily="34" charset="0"/>
                <a:cs typeface="Times New Roman" panose="02020603050405020304" pitchFamily="18" charset="0"/>
              </a:rPr>
              <a:t>* S</a:t>
            </a:r>
            <a:r>
              <a:rPr lang="it-IT" altLang="it-IT" b="1">
                <a:latin typeface="Arial" panose="020B0604020202020204" pitchFamily="34" charset="0"/>
              </a:rPr>
              <a:t> </a:t>
            </a:r>
          </a:p>
          <a:p>
            <a:pPr>
              <a:lnSpc>
                <a:spcPct val="90000"/>
              </a:lnSpc>
            </a:pPr>
            <a:r>
              <a:rPr lang="it-IT" altLang="it-IT">
                <a:latin typeface="Arial" panose="020B0604020202020204" pitchFamily="34" charset="0"/>
              </a:rPr>
              <a:t>Dove</a:t>
            </a:r>
            <a:r>
              <a:rPr lang="it-IT" altLang="it-IT" b="1">
                <a:latin typeface="Arial" panose="020B0604020202020204" pitchFamily="34" charset="0"/>
              </a:rPr>
              <a:t>  </a:t>
            </a:r>
            <a:r>
              <a:rPr lang="el-GR" altLang="it-IT" b="1">
                <a:latin typeface="Arial" panose="020B0604020202020204" pitchFamily="34" charset="0"/>
                <a:cs typeface="Times New Roman" panose="02020603050405020304" pitchFamily="18" charset="0"/>
              </a:rPr>
              <a:t>ω</a:t>
            </a:r>
            <a:r>
              <a:rPr lang="it-IT" altLang="it-IT" b="1">
                <a:latin typeface="Arial" panose="020B0604020202020204" pitchFamily="34" charset="0"/>
                <a:cs typeface="Times New Roman" panose="02020603050405020304" pitchFamily="18" charset="0"/>
              </a:rPr>
              <a:t> = 2*</a:t>
            </a:r>
            <a:r>
              <a:rPr lang="el-GR" altLang="it-IT" b="1">
                <a:latin typeface="Arial" panose="020B0604020202020204" pitchFamily="34" charset="0"/>
                <a:cs typeface="Times New Roman" panose="02020603050405020304" pitchFamily="18" charset="0"/>
              </a:rPr>
              <a:t>π</a:t>
            </a:r>
            <a:r>
              <a:rPr lang="it-IT" altLang="it-IT" b="1">
                <a:latin typeface="Arial" panose="020B0604020202020204" pitchFamily="34" charset="0"/>
                <a:cs typeface="Times New Roman" panose="02020603050405020304" pitchFamily="18" charset="0"/>
              </a:rPr>
              <a:t>*f</a:t>
            </a:r>
          </a:p>
          <a:p>
            <a:pPr>
              <a:lnSpc>
                <a:spcPct val="90000"/>
              </a:lnSpc>
            </a:pPr>
            <a:r>
              <a:rPr lang="it-IT" altLang="it-IT">
                <a:latin typeface="Arial" panose="020B0604020202020204" pitchFamily="34" charset="0"/>
                <a:cs typeface="Times New Roman" panose="02020603050405020304" pitchFamily="18" charset="0"/>
              </a:rPr>
              <a:t>Il simbolo </a:t>
            </a:r>
            <a:r>
              <a:rPr lang="el-GR" altLang="it-IT" b="1">
                <a:latin typeface="Arial" panose="020B0604020202020204" pitchFamily="34" charset="0"/>
                <a:cs typeface="Times New Roman" panose="02020603050405020304" pitchFamily="18" charset="0"/>
              </a:rPr>
              <a:t>ω</a:t>
            </a:r>
            <a:r>
              <a:rPr lang="it-IT" altLang="it-IT">
                <a:latin typeface="Arial" panose="020B0604020202020204" pitchFamily="34" charset="0"/>
                <a:cs typeface="Times New Roman" panose="02020603050405020304" pitchFamily="18" charset="0"/>
              </a:rPr>
              <a:t> (rad/sec.) rappresenta la velocità angolare o pulsazione, il simbolo</a:t>
            </a:r>
            <a:r>
              <a:rPr lang="it-IT" altLang="it-IT" b="1">
                <a:latin typeface="Arial" panose="020B0604020202020204" pitchFamily="34" charset="0"/>
                <a:cs typeface="Times New Roman" panose="02020603050405020304" pitchFamily="18" charset="0"/>
              </a:rPr>
              <a:t> f </a:t>
            </a:r>
            <a:r>
              <a:rPr lang="it-IT" altLang="it-IT">
                <a:latin typeface="Arial" panose="020B0604020202020204" pitchFamily="34" charset="0"/>
                <a:cs typeface="Times New Roman" panose="02020603050405020304" pitchFamily="18" charset="0"/>
              </a:rPr>
              <a:t>(Hz)</a:t>
            </a:r>
            <a:r>
              <a:rPr lang="it-IT" altLang="it-IT" b="1">
                <a:latin typeface="Arial" panose="020B0604020202020204" pitchFamily="34" charset="0"/>
                <a:cs typeface="Times New Roman" panose="02020603050405020304" pitchFamily="18" charset="0"/>
              </a:rPr>
              <a:t> </a:t>
            </a:r>
            <a:r>
              <a:rPr lang="it-IT" altLang="it-IT">
                <a:latin typeface="Arial" panose="020B0604020202020204" pitchFamily="34" charset="0"/>
                <a:cs typeface="Times New Roman" panose="02020603050405020304" pitchFamily="18" charset="0"/>
              </a:rPr>
              <a:t>indica la frequenza della vibrazione.</a:t>
            </a:r>
          </a:p>
          <a:p>
            <a:pPr>
              <a:lnSpc>
                <a:spcPct val="90000"/>
              </a:lnSpc>
            </a:pPr>
            <a:r>
              <a:rPr lang="it-IT" altLang="it-IT" b="1">
                <a:latin typeface="Arial" panose="020B0604020202020204" pitchFamily="34" charset="0"/>
                <a:cs typeface="Times New Roman" panose="02020603050405020304" pitchFamily="18" charset="0"/>
              </a:rPr>
              <a:t>E’ possibile ottenere il passaggio tra una grandezza e l’altra, con le semplici formule soprandicate, solo per i valori ottenuti dallo spettro di Fourier (FFT), perché solo in questo caso conosciamo il valore della frequenza della vibrazione.</a:t>
            </a:r>
            <a:endParaRPr lang="el-GR" altLang="it-IT" b="1">
              <a:latin typeface="Arial" panose="020B0604020202020204" pitchFamily="34" charset="0"/>
              <a:cs typeface="Times New Roman" panose="02020603050405020304" pitchFamily="18" charset="0"/>
            </a:endParaRPr>
          </a:p>
          <a:p>
            <a:pPr>
              <a:lnSpc>
                <a:spcPct val="90000"/>
              </a:lnSpc>
            </a:pPr>
            <a:endParaRPr lang="it-IT" altLang="it-IT" b="1" baseline="30000">
              <a:latin typeface="Arial" panose="020B0604020202020204" pitchFamily="34" charset="0"/>
              <a:cs typeface="Times New Roman" panose="02020603050405020304" pitchFamily="18" charset="0"/>
            </a:endParaRPr>
          </a:p>
          <a:p>
            <a:pPr>
              <a:lnSpc>
                <a:spcPct val="90000"/>
              </a:lnSpc>
            </a:pPr>
            <a:r>
              <a:rPr lang="it-IT" altLang="it-IT">
                <a:latin typeface="Arial" panose="020B0604020202020204" pitchFamily="34" charset="0"/>
              </a:rPr>
              <a:t>L’utilizzo di tre grandezze fisiche per l’analisi delle vibrazioni è giustificato dal fatto che il fenomeno vibrazionale può essere meglio analizzato a seconda che si usi un parametro piuttosto che l’altro. La scelta del parametro è determinata dalla frequenza del fenomeno che si vuole studiare. In generale i fenomeni a bassa frequenza possono essere meglio studiati utilizzando lo spostamento e quelli ad alta frequenza con l’accelerazione.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8F2182B0-ED3E-41EA-B614-DA84A96A1F2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2D6B68C-0F1F-4E21-BDCA-C23D645875FC}" type="slidenum">
              <a:rPr lang="de-DE" altLang="it-IT" sz="1300"/>
              <a:pPr>
                <a:spcBef>
                  <a:spcPct val="0"/>
                </a:spcBef>
              </a:pPr>
              <a:t>33</a:t>
            </a:fld>
            <a:endParaRPr lang="de-DE" altLang="it-IT" sz="1300"/>
          </a:p>
        </p:txBody>
      </p:sp>
      <p:sp>
        <p:nvSpPr>
          <p:cNvPr id="41987" name="Rectangle 2">
            <a:extLst>
              <a:ext uri="{FF2B5EF4-FFF2-40B4-BE49-F238E27FC236}">
                <a16:creationId xmlns:a16="http://schemas.microsoft.com/office/drawing/2014/main" id="{8A07DDFD-82E9-48F4-89DB-A554F5C5C508}"/>
              </a:ext>
            </a:extLst>
          </p:cNvPr>
          <p:cNvSpPr>
            <a:spLocks noGrp="1" noRot="1" noChangeAspect="1" noChangeArrowheads="1" noTextEdit="1"/>
          </p:cNvSpPr>
          <p:nvPr>
            <p:ph type="sldImg"/>
          </p:nvPr>
        </p:nvSpPr>
        <p:spPr>
          <a:xfrm>
            <a:off x="-204788" y="822325"/>
            <a:ext cx="7313613" cy="4114800"/>
          </a:xfrm>
          <a:ln/>
        </p:spPr>
      </p:sp>
      <p:sp>
        <p:nvSpPr>
          <p:cNvPr id="41988" name="Rectangle 3">
            <a:extLst>
              <a:ext uri="{FF2B5EF4-FFF2-40B4-BE49-F238E27FC236}">
                <a16:creationId xmlns:a16="http://schemas.microsoft.com/office/drawing/2014/main" id="{D9BAB08D-F006-4717-B8DF-39482CC48C17}"/>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CC74E1A1-6B1A-42A0-9702-150D0C2F6C4C}"/>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956F981A-8392-4EA3-9C14-756C278861AC}" type="slidenum">
              <a:rPr lang="de-DE" altLang="it-IT" sz="1300"/>
              <a:pPr>
                <a:spcBef>
                  <a:spcPct val="0"/>
                </a:spcBef>
              </a:pPr>
              <a:t>34</a:t>
            </a:fld>
            <a:endParaRPr lang="de-DE" altLang="it-IT" sz="1300"/>
          </a:p>
        </p:txBody>
      </p:sp>
      <p:sp>
        <p:nvSpPr>
          <p:cNvPr id="48131" name="Rectangle 2">
            <a:extLst>
              <a:ext uri="{FF2B5EF4-FFF2-40B4-BE49-F238E27FC236}">
                <a16:creationId xmlns:a16="http://schemas.microsoft.com/office/drawing/2014/main" id="{0681D748-037B-4DAD-B70C-B63F964D1442}"/>
              </a:ext>
            </a:extLst>
          </p:cNvPr>
          <p:cNvSpPr>
            <a:spLocks noGrp="1" noRot="1" noChangeAspect="1" noChangeArrowheads="1" noTextEdit="1"/>
          </p:cNvSpPr>
          <p:nvPr>
            <p:ph type="sldImg"/>
          </p:nvPr>
        </p:nvSpPr>
        <p:spPr>
          <a:xfrm>
            <a:off x="-184150" y="831850"/>
            <a:ext cx="7281863" cy="4097338"/>
          </a:xfrm>
          <a:ln w="12700" cap="flat">
            <a:solidFill>
              <a:schemeClr val="tx1"/>
            </a:solidFill>
          </a:ln>
        </p:spPr>
      </p:sp>
      <p:sp>
        <p:nvSpPr>
          <p:cNvPr id="48132" name="Rectangle 3">
            <a:extLst>
              <a:ext uri="{FF2B5EF4-FFF2-40B4-BE49-F238E27FC236}">
                <a16:creationId xmlns:a16="http://schemas.microsoft.com/office/drawing/2014/main" id="{B8B472A6-5997-49CB-BCB6-8573FFFAFF74}"/>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Esiste una semplice formula per poter passare dal valore di 0-Pk a quello RMS e viceversa che è la seguente :</a:t>
            </a:r>
          </a:p>
          <a:p>
            <a:endParaRPr lang="it-IT" altLang="it-IT">
              <a:latin typeface="Arial" panose="020B0604020202020204" pitchFamily="34" charset="0"/>
            </a:endParaRPr>
          </a:p>
          <a:p>
            <a:r>
              <a:rPr lang="it-IT" altLang="it-IT">
                <a:latin typeface="Arial" panose="020B0604020202020204" pitchFamily="34" charset="0"/>
              </a:rPr>
              <a:t>	</a:t>
            </a:r>
            <a:r>
              <a:rPr lang="it-IT" altLang="it-IT" b="1">
                <a:latin typeface="Arial" panose="020B0604020202020204" pitchFamily="34" charset="0"/>
              </a:rPr>
              <a:t>Valore</a:t>
            </a:r>
            <a:r>
              <a:rPr lang="it-IT" altLang="it-IT">
                <a:latin typeface="Arial" panose="020B0604020202020204" pitchFamily="34" charset="0"/>
              </a:rPr>
              <a:t> </a:t>
            </a:r>
            <a:r>
              <a:rPr lang="it-IT" altLang="it-IT" b="1">
                <a:latin typeface="Arial" panose="020B0604020202020204" pitchFamily="34" charset="0"/>
              </a:rPr>
              <a:t>RMS = Valore 0-Pk / 1,414    (Valida solo per valori 			                ricavati dallo spettro)</a:t>
            </a:r>
          </a:p>
          <a:p>
            <a:r>
              <a:rPr lang="it-IT" altLang="it-IT" b="1">
                <a:latin typeface="Arial" panose="020B0604020202020204" pitchFamily="34" charset="0"/>
              </a:rPr>
              <a:t>Questa formula è valida esclusivamente se i valori utilizzati sono quelli ottenuti dalla trasformata di Forurier (FFT) e cioè il valore dell’ampiezza del picco preso dallo spettro. L’errore nel risultato commesso è più o meno grande a seconda della risoluzione in frequenza (</a:t>
            </a:r>
            <a:r>
              <a:rPr lang="el-GR" altLang="it-IT" b="1">
                <a:latin typeface="Tahoma" panose="020B0604030504040204" pitchFamily="34" charset="0"/>
              </a:rPr>
              <a:t>Δ</a:t>
            </a:r>
            <a:r>
              <a:rPr lang="it-IT" altLang="it-IT" b="1">
                <a:latin typeface="Tahoma" panose="020B0604030504040204" pitchFamily="34" charset="0"/>
              </a:rPr>
              <a:t>f </a:t>
            </a:r>
            <a:r>
              <a:rPr lang="it-IT" altLang="it-IT" b="1">
                <a:latin typeface="Arial" panose="020B0604020202020204" pitchFamily="34" charset="0"/>
              </a:rPr>
              <a:t>= Intervallo di frequenza / numero linee</a:t>
            </a:r>
            <a:r>
              <a:rPr lang="it-IT" altLang="it-IT" b="1">
                <a:latin typeface="Tahoma" panose="020B0604030504040204" pitchFamily="34" charset="0"/>
              </a:rPr>
              <a:t>) </a:t>
            </a:r>
            <a:r>
              <a:rPr lang="it-IT" altLang="it-IT" b="1">
                <a:latin typeface="Arial" panose="020B0604020202020204" pitchFamily="34" charset="0"/>
              </a:rPr>
              <a:t>scelta per il calcolo della FFT.</a:t>
            </a:r>
            <a:endParaRPr lang="el-GR" altLang="it-IT" b="1">
              <a:latin typeface="Tahoma" panose="020B060403050404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CE20BEE7-588D-4EB9-9CE1-C60FA6B55CB1}"/>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C198165F-EACC-4865-A109-2FFD9FE8991B}" type="slidenum">
              <a:rPr lang="de-DE" altLang="it-IT" sz="1300"/>
              <a:pPr>
                <a:spcBef>
                  <a:spcPct val="0"/>
                </a:spcBef>
              </a:pPr>
              <a:t>35</a:t>
            </a:fld>
            <a:endParaRPr lang="de-DE" altLang="it-IT" sz="1300"/>
          </a:p>
        </p:txBody>
      </p:sp>
      <p:sp>
        <p:nvSpPr>
          <p:cNvPr id="50179" name="Rectangle 2">
            <a:extLst>
              <a:ext uri="{FF2B5EF4-FFF2-40B4-BE49-F238E27FC236}">
                <a16:creationId xmlns:a16="http://schemas.microsoft.com/office/drawing/2014/main" id="{74654722-31B8-4362-A1D5-9FE47D15333C}"/>
              </a:ext>
            </a:extLst>
          </p:cNvPr>
          <p:cNvSpPr>
            <a:spLocks noGrp="1" noRot="1" noChangeAspect="1" noChangeArrowheads="1" noTextEdit="1"/>
          </p:cNvSpPr>
          <p:nvPr>
            <p:ph type="sldImg"/>
          </p:nvPr>
        </p:nvSpPr>
        <p:spPr>
          <a:xfrm>
            <a:off x="-184150" y="831850"/>
            <a:ext cx="7281863" cy="4097338"/>
          </a:xfrm>
          <a:ln w="12700" cap="flat">
            <a:solidFill>
              <a:schemeClr val="tx1"/>
            </a:solidFill>
          </a:ln>
        </p:spPr>
      </p:sp>
      <p:sp>
        <p:nvSpPr>
          <p:cNvPr id="50180" name="Rectangle 3">
            <a:extLst>
              <a:ext uri="{FF2B5EF4-FFF2-40B4-BE49-F238E27FC236}">
                <a16:creationId xmlns:a16="http://schemas.microsoft.com/office/drawing/2014/main" id="{6E182EC7-E5C7-43C4-B627-9545422CD691}"/>
              </a:ext>
            </a:extLst>
          </p:cNvPr>
          <p:cNvSpPr>
            <a:spLocks noGrp="1" noChangeArrowheads="1"/>
          </p:cNvSpPr>
          <p:nvPr>
            <p:ph type="body" idx="1"/>
          </p:nvPr>
        </p:nvSpPr>
        <p:spPr>
          <a:xfrm>
            <a:off x="721757" y="4944954"/>
            <a:ext cx="5525791" cy="555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La slide mostra una forma d’onda complessa che rappresenta quello che la sonda di vibrazioni rileva istante per istante e che viene acquisito dall'analizzatore.</a:t>
            </a:r>
          </a:p>
          <a:p>
            <a:r>
              <a:rPr lang="it-IT" altLang="it-IT">
                <a:latin typeface="Arial" panose="020B0604020202020204" pitchFamily="34" charset="0"/>
              </a:rPr>
              <a:t>Su questa forma d'onda vengono calcolati i valori di ampiezza della vibrazione.</a:t>
            </a:r>
          </a:p>
          <a:p>
            <a:endParaRPr lang="it-IT" altLang="it-IT">
              <a:latin typeface="Arial" panose="020B0604020202020204" pitchFamily="34" charset="0"/>
            </a:endParaRPr>
          </a:p>
          <a:p>
            <a:r>
              <a:rPr lang="it-IT" altLang="it-IT">
                <a:latin typeface="Arial" panose="020B0604020202020204" pitchFamily="34" charset="0"/>
              </a:rPr>
              <a:t>I valori possono essere :</a:t>
            </a:r>
          </a:p>
          <a:p>
            <a:endParaRPr lang="it-IT" altLang="it-IT">
              <a:latin typeface="Arial" panose="020B0604020202020204" pitchFamily="34" charset="0"/>
            </a:endParaRPr>
          </a:p>
          <a:p>
            <a:r>
              <a:rPr lang="it-IT" altLang="it-IT">
                <a:latin typeface="Arial" panose="020B0604020202020204" pitchFamily="34" charset="0"/>
              </a:rPr>
              <a:t>   - </a:t>
            </a:r>
            <a:r>
              <a:rPr lang="it-IT" altLang="it-IT" b="1">
                <a:latin typeface="Arial" panose="020B0604020202020204" pitchFamily="34" charset="0"/>
              </a:rPr>
              <a:t>RMS o Valore Efficace</a:t>
            </a:r>
            <a:r>
              <a:rPr lang="it-IT" altLang="it-IT">
                <a:latin typeface="Arial" panose="020B0604020202020204" pitchFamily="34" charset="0"/>
              </a:rPr>
              <a:t> </a:t>
            </a:r>
            <a:r>
              <a:rPr lang="it-IT" altLang="it-IT" b="1">
                <a:latin typeface="Arial" panose="020B0604020202020204" pitchFamily="34" charset="0"/>
              </a:rPr>
              <a:t>( 1/n * </a:t>
            </a:r>
            <a:r>
              <a:rPr lang="it-IT" altLang="it-IT" b="1">
                <a:latin typeface="Tahoma" panose="020B0604030504040204" pitchFamily="34" charset="0"/>
              </a:rPr>
              <a:t>∑x</a:t>
            </a:r>
            <a:r>
              <a:rPr lang="it-IT" altLang="it-IT" b="1" baseline="30000">
                <a:latin typeface="Tahoma" panose="020B0604030504040204" pitchFamily="34" charset="0"/>
              </a:rPr>
              <a:t>2</a:t>
            </a:r>
            <a:r>
              <a:rPr lang="it-IT" altLang="it-IT" b="1">
                <a:latin typeface="Tahoma" panose="020B0604030504040204" pitchFamily="34" charset="0"/>
              </a:rPr>
              <a:t> )</a:t>
            </a:r>
            <a:r>
              <a:rPr lang="it-IT" altLang="it-IT" b="1" baseline="30000">
                <a:latin typeface="Tahoma" panose="020B0604030504040204" pitchFamily="34" charset="0"/>
              </a:rPr>
              <a:t>1/2</a:t>
            </a:r>
            <a:r>
              <a:rPr lang="it-IT" altLang="it-IT">
                <a:latin typeface="Arial" panose="020B0604020202020204" pitchFamily="34" charset="0"/>
              </a:rPr>
              <a:t>, rappresenta l'energia associata al fenomeno. E' il valore più utilizzato perchè indica quanto la vibrazione sia effetivamente in grado di danneggiare la macchina ( usato nelle tavole delle norme ISO 10816 ). Il valore RMS è ottenuto calcolando la media dei quadrati dell’ampiezza dei singoli punti che costituiscono la forma d’onda da cui viene estratta la radice quadrata. Poiché il valore RMS è ottenuto da un processo di media si utilizza per monitorare le macchine che lavora in condizioni operative stazionarie e cioè ad esempio con numero di giri e carichi costanti.</a:t>
            </a:r>
          </a:p>
          <a:p>
            <a:endParaRPr lang="it-IT" altLang="it-IT">
              <a:latin typeface="Arial" panose="020B0604020202020204" pitchFamily="34" charset="0"/>
            </a:endParaRPr>
          </a:p>
          <a:p>
            <a:r>
              <a:rPr lang="it-IT" altLang="it-IT">
                <a:latin typeface="Arial" panose="020B0604020202020204" pitchFamily="34" charset="0"/>
              </a:rPr>
              <a:t>    - </a:t>
            </a:r>
            <a:r>
              <a:rPr lang="it-IT" altLang="it-IT" b="1">
                <a:latin typeface="Arial" panose="020B0604020202020204" pitchFamily="34" charset="0"/>
              </a:rPr>
              <a:t>0 – Pk</a:t>
            </a:r>
            <a:r>
              <a:rPr lang="it-IT" altLang="it-IT">
                <a:latin typeface="Arial" panose="020B0604020202020204" pitchFamily="34" charset="0"/>
              </a:rPr>
              <a:t>, il valore di picco indica l’ampiezza del picco più elevato della forma d’onda presa in esame. In generale è utilizzato per analizzare fenomeni transitori, ad esempio run-up o coast-down, dove il valore RMS avrebbe poco significato perché andrebbe a mediare valori ottenuti  da un processo non stazionario.</a:t>
            </a:r>
          </a:p>
          <a:p>
            <a:r>
              <a:rPr lang="it-IT" altLang="it-IT">
                <a:latin typeface="Arial" panose="020B0604020202020204" pitchFamily="34" charset="0"/>
              </a:rPr>
              <a:t>  </a:t>
            </a:r>
          </a:p>
          <a:p>
            <a:r>
              <a:rPr lang="it-IT" altLang="it-IT">
                <a:latin typeface="Arial" panose="020B0604020202020204" pitchFamily="34" charset="0"/>
              </a:rPr>
              <a:t>    - </a:t>
            </a:r>
            <a:r>
              <a:rPr lang="it-IT" altLang="it-IT" b="1">
                <a:latin typeface="Arial" panose="020B0604020202020204" pitchFamily="34" charset="0"/>
              </a:rPr>
              <a:t>Pk – Pk</a:t>
            </a:r>
            <a:r>
              <a:rPr lang="it-IT" altLang="it-IT">
                <a:latin typeface="Arial" panose="020B0604020202020204" pitchFamily="34" charset="0"/>
              </a:rPr>
              <a:t>, rappresenta la distanza tra i picchi positivi e negativi più elevati. E’ normalmente utilizzato per analizzare le vibrazioni in termini di spostamento. </a:t>
            </a:r>
          </a:p>
          <a:p>
            <a:endParaRPr lang="it-IT" altLang="it-IT">
              <a:latin typeface="Arial" panose="020B0604020202020204" pitchFamily="34" charset="0"/>
            </a:endParaRPr>
          </a:p>
          <a:p>
            <a:r>
              <a:rPr lang="it-IT" altLang="it-IT">
                <a:latin typeface="Arial" panose="020B0604020202020204" pitchFamily="34" charset="0"/>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BD66F66-BAA2-48D8-90A3-7E018F9425BC}"/>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0336CAA8-267E-4182-953E-2A1499939B31}" type="slidenum">
              <a:rPr lang="de-DE" altLang="it-IT" sz="1300"/>
              <a:pPr>
                <a:spcBef>
                  <a:spcPct val="0"/>
                </a:spcBef>
              </a:pPr>
              <a:t>36</a:t>
            </a:fld>
            <a:endParaRPr lang="de-DE" altLang="it-IT" sz="1300"/>
          </a:p>
        </p:txBody>
      </p:sp>
      <p:sp>
        <p:nvSpPr>
          <p:cNvPr id="52227" name="Rectangle 2">
            <a:extLst>
              <a:ext uri="{FF2B5EF4-FFF2-40B4-BE49-F238E27FC236}">
                <a16:creationId xmlns:a16="http://schemas.microsoft.com/office/drawing/2014/main" id="{D2034BD4-F5F8-4187-82DC-B6FF0E1E5E44}"/>
              </a:ext>
            </a:extLst>
          </p:cNvPr>
          <p:cNvSpPr>
            <a:spLocks noGrp="1" noRot="1" noChangeAspect="1" noChangeArrowheads="1" noTextEdit="1"/>
          </p:cNvSpPr>
          <p:nvPr>
            <p:ph type="sldImg"/>
          </p:nvPr>
        </p:nvSpPr>
        <p:spPr>
          <a:xfrm>
            <a:off x="-203200" y="839788"/>
            <a:ext cx="7324725" cy="4121150"/>
          </a:xfrm>
          <a:ln/>
        </p:spPr>
      </p:sp>
      <p:sp>
        <p:nvSpPr>
          <p:cNvPr id="52228" name="Rectangle 3">
            <a:extLst>
              <a:ext uri="{FF2B5EF4-FFF2-40B4-BE49-F238E27FC236}">
                <a16:creationId xmlns:a16="http://schemas.microsoft.com/office/drawing/2014/main" id="{109E7661-9B36-4A25-8F6B-F1E6B2888EC8}"/>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A73E6988-31E8-4DB4-9FE3-D673121932F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76EF4224-6774-46F1-9C7C-96CE2E243FE4}" type="slidenum">
              <a:rPr lang="de-DE" altLang="it-IT" sz="1300"/>
              <a:pPr>
                <a:spcBef>
                  <a:spcPct val="0"/>
                </a:spcBef>
              </a:pPr>
              <a:t>40</a:t>
            </a:fld>
            <a:endParaRPr lang="de-DE" altLang="it-IT" sz="1300"/>
          </a:p>
        </p:txBody>
      </p:sp>
      <p:sp>
        <p:nvSpPr>
          <p:cNvPr id="57347" name="Rectangle 2">
            <a:extLst>
              <a:ext uri="{FF2B5EF4-FFF2-40B4-BE49-F238E27FC236}">
                <a16:creationId xmlns:a16="http://schemas.microsoft.com/office/drawing/2014/main" id="{99B1E148-489E-4643-AC9F-9A8D4BAFED03}"/>
              </a:ext>
            </a:extLst>
          </p:cNvPr>
          <p:cNvSpPr>
            <a:spLocks noGrp="1" noRot="1" noChangeAspect="1" noChangeArrowheads="1" noTextEdit="1"/>
          </p:cNvSpPr>
          <p:nvPr>
            <p:ph type="sldImg"/>
          </p:nvPr>
        </p:nvSpPr>
        <p:spPr>
          <a:xfrm>
            <a:off x="-157163" y="844550"/>
            <a:ext cx="7212013" cy="4057650"/>
          </a:xfr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8E96C16D-AA72-4120-9B66-4C3E10AEEB60}"/>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550727F4-9FFE-49F6-88BC-DEBD54D11210}" type="slidenum">
              <a:rPr lang="de-DE" altLang="it-IT" sz="1300"/>
              <a:pPr>
                <a:spcBef>
                  <a:spcPct val="0"/>
                </a:spcBef>
              </a:pPr>
              <a:t>41</a:t>
            </a:fld>
            <a:endParaRPr lang="de-DE" altLang="it-IT" sz="1300"/>
          </a:p>
        </p:txBody>
      </p:sp>
      <p:sp>
        <p:nvSpPr>
          <p:cNvPr id="59395" name="Rectangle 2">
            <a:extLst>
              <a:ext uri="{FF2B5EF4-FFF2-40B4-BE49-F238E27FC236}">
                <a16:creationId xmlns:a16="http://schemas.microsoft.com/office/drawing/2014/main" id="{79E4250E-2912-4AA7-A942-AB7EA137F1B2}"/>
              </a:ext>
            </a:extLst>
          </p:cNvPr>
          <p:cNvSpPr>
            <a:spLocks noGrp="1" noRot="1" noChangeAspect="1" noChangeArrowheads="1" noTextEdit="1"/>
          </p:cNvSpPr>
          <p:nvPr>
            <p:ph type="sldImg"/>
          </p:nvPr>
        </p:nvSpPr>
        <p:spPr>
          <a:xfrm>
            <a:off x="-204788" y="822325"/>
            <a:ext cx="7313613" cy="4114800"/>
          </a:xfrm>
          <a:ln/>
        </p:spPr>
      </p:sp>
      <p:sp>
        <p:nvSpPr>
          <p:cNvPr id="59396" name="Rectangle 3">
            <a:extLst>
              <a:ext uri="{FF2B5EF4-FFF2-40B4-BE49-F238E27FC236}">
                <a16:creationId xmlns:a16="http://schemas.microsoft.com/office/drawing/2014/main" id="{D02A0793-8F5F-49D3-AE6D-3CD1760DC506}"/>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C5BFFB65-DE31-4246-B18C-8DA81CA530D0}"/>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B0E231A-E736-47B8-9D60-D3C9386D134C}" type="slidenum">
              <a:rPr lang="de-DE" altLang="it-IT" sz="1300"/>
              <a:pPr>
                <a:spcBef>
                  <a:spcPct val="0"/>
                </a:spcBef>
              </a:pPr>
              <a:t>42</a:t>
            </a:fld>
            <a:endParaRPr lang="de-DE" altLang="it-IT" sz="1300"/>
          </a:p>
        </p:txBody>
      </p:sp>
      <p:sp>
        <p:nvSpPr>
          <p:cNvPr id="61443" name="Rectangle 2">
            <a:extLst>
              <a:ext uri="{FF2B5EF4-FFF2-40B4-BE49-F238E27FC236}">
                <a16:creationId xmlns:a16="http://schemas.microsoft.com/office/drawing/2014/main" id="{6D5B7BE2-BFE3-42BC-9FDD-3952007F7091}"/>
              </a:ext>
            </a:extLst>
          </p:cNvPr>
          <p:cNvSpPr>
            <a:spLocks noGrp="1" noRot="1" noChangeAspect="1" noChangeArrowheads="1" noTextEdit="1"/>
          </p:cNvSpPr>
          <p:nvPr>
            <p:ph type="sldImg"/>
          </p:nvPr>
        </p:nvSpPr>
        <p:spPr>
          <a:xfrm>
            <a:off x="-157163" y="844550"/>
            <a:ext cx="7212013" cy="4057650"/>
          </a:xfr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3B78956E-D6DE-4EF9-B9CF-3DF1EEBE3D8E}"/>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D6C0660B-64C7-4F1A-B5D5-3C09DB7BF3C0}" type="slidenum">
              <a:rPr lang="de-DE" altLang="it-IT" sz="1300"/>
              <a:pPr>
                <a:spcBef>
                  <a:spcPct val="0"/>
                </a:spcBef>
              </a:pPr>
              <a:t>22</a:t>
            </a:fld>
            <a:endParaRPr lang="de-DE" altLang="it-IT" sz="1300"/>
          </a:p>
        </p:txBody>
      </p:sp>
      <p:sp>
        <p:nvSpPr>
          <p:cNvPr id="15363" name="Rectangle 2">
            <a:extLst>
              <a:ext uri="{FF2B5EF4-FFF2-40B4-BE49-F238E27FC236}">
                <a16:creationId xmlns:a16="http://schemas.microsoft.com/office/drawing/2014/main" id="{E5C2B8B6-8600-4DF4-A216-8CDEC06CD93D}"/>
              </a:ext>
            </a:extLst>
          </p:cNvPr>
          <p:cNvSpPr>
            <a:spLocks noGrp="1" noRot="1" noChangeAspect="1" noChangeArrowheads="1" noTextEdit="1"/>
          </p:cNvSpPr>
          <p:nvPr>
            <p:ph type="sldImg"/>
          </p:nvPr>
        </p:nvSpPr>
        <p:spPr>
          <a:xfrm>
            <a:off x="-157163" y="844550"/>
            <a:ext cx="7212013" cy="4057650"/>
          </a:xfrm>
          <a:ln/>
        </p:spPr>
      </p:sp>
      <p:sp>
        <p:nvSpPr>
          <p:cNvPr id="15364" name="Rectangle 3">
            <a:extLst>
              <a:ext uri="{FF2B5EF4-FFF2-40B4-BE49-F238E27FC236}">
                <a16:creationId xmlns:a16="http://schemas.microsoft.com/office/drawing/2014/main" id="{7310FF49-874C-4CE9-9335-DA1EDAFC7924}"/>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it-IT">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C9C35136-8A02-41E5-855C-B785F58BB34D}"/>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EF9B7A4F-C2D0-4A6C-980D-CCE86AF80577}" type="slidenum">
              <a:rPr lang="de-DE" altLang="it-IT" sz="1300"/>
              <a:pPr>
                <a:spcBef>
                  <a:spcPct val="0"/>
                </a:spcBef>
              </a:pPr>
              <a:t>43</a:t>
            </a:fld>
            <a:endParaRPr lang="de-DE" altLang="it-IT" sz="1300"/>
          </a:p>
        </p:txBody>
      </p:sp>
      <p:sp>
        <p:nvSpPr>
          <p:cNvPr id="65539" name="Rectangle 2">
            <a:extLst>
              <a:ext uri="{FF2B5EF4-FFF2-40B4-BE49-F238E27FC236}">
                <a16:creationId xmlns:a16="http://schemas.microsoft.com/office/drawing/2014/main" id="{DCCED4AA-1885-499D-ACDD-5E1E5229BE76}"/>
              </a:ext>
            </a:extLst>
          </p:cNvPr>
          <p:cNvSpPr>
            <a:spLocks noGrp="1" noRot="1" noChangeAspect="1" noChangeArrowheads="1" noTextEdit="1"/>
          </p:cNvSpPr>
          <p:nvPr>
            <p:ph type="sldImg"/>
          </p:nvPr>
        </p:nvSpPr>
        <p:spPr>
          <a:xfrm>
            <a:off x="-204788" y="822325"/>
            <a:ext cx="7313613" cy="4114800"/>
          </a:xfrm>
          <a:ln/>
        </p:spPr>
      </p:sp>
      <p:sp>
        <p:nvSpPr>
          <p:cNvPr id="65540" name="Rectangle 3">
            <a:extLst>
              <a:ext uri="{FF2B5EF4-FFF2-40B4-BE49-F238E27FC236}">
                <a16:creationId xmlns:a16="http://schemas.microsoft.com/office/drawing/2014/main" id="{67EFA28E-E7A6-43CA-BDFA-7EB643773BA4}"/>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C5BFFB65-DE31-4246-B18C-8DA81CA530D0}"/>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B0E231A-E736-47B8-9D60-D3C9386D134C}" type="slidenum">
              <a:rPr lang="de-DE" altLang="it-IT" sz="1300"/>
              <a:pPr>
                <a:spcBef>
                  <a:spcPct val="0"/>
                </a:spcBef>
              </a:pPr>
              <a:t>44</a:t>
            </a:fld>
            <a:endParaRPr lang="de-DE" altLang="it-IT" sz="1300"/>
          </a:p>
        </p:txBody>
      </p:sp>
      <p:sp>
        <p:nvSpPr>
          <p:cNvPr id="61443" name="Rectangle 2">
            <a:extLst>
              <a:ext uri="{FF2B5EF4-FFF2-40B4-BE49-F238E27FC236}">
                <a16:creationId xmlns:a16="http://schemas.microsoft.com/office/drawing/2014/main" id="{6D5B7BE2-BFE3-42BC-9FDD-3952007F7091}"/>
              </a:ext>
            </a:extLst>
          </p:cNvPr>
          <p:cNvSpPr>
            <a:spLocks noGrp="1" noRot="1" noChangeAspect="1" noChangeArrowheads="1" noTextEdit="1"/>
          </p:cNvSpPr>
          <p:nvPr>
            <p:ph type="sldImg"/>
          </p:nvPr>
        </p:nvSpPr>
        <p:spPr>
          <a:xfrm>
            <a:off x="-157163" y="844550"/>
            <a:ext cx="7212013" cy="4057650"/>
          </a:xfrm>
          <a:ln/>
        </p:spPr>
      </p:sp>
    </p:spTree>
    <p:extLst>
      <p:ext uri="{BB962C8B-B14F-4D97-AF65-F5344CB8AC3E}">
        <p14:creationId xmlns:p14="http://schemas.microsoft.com/office/powerpoint/2010/main" val="1611205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BC4D6938-A8A2-494A-AD71-768C9B0A24E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305374B9-0379-416F-A280-7F779A82E4BA}" type="slidenum">
              <a:rPr lang="de-DE" altLang="it-IT" sz="1300"/>
              <a:pPr>
                <a:spcBef>
                  <a:spcPct val="0"/>
                </a:spcBef>
              </a:pPr>
              <a:t>45</a:t>
            </a:fld>
            <a:endParaRPr lang="de-DE" altLang="it-IT" sz="1300"/>
          </a:p>
        </p:txBody>
      </p:sp>
      <p:sp>
        <p:nvSpPr>
          <p:cNvPr id="63491" name="Rectangle 2">
            <a:extLst>
              <a:ext uri="{FF2B5EF4-FFF2-40B4-BE49-F238E27FC236}">
                <a16:creationId xmlns:a16="http://schemas.microsoft.com/office/drawing/2014/main" id="{F0083B45-79CC-439A-96EC-82B52D0F7A5D}"/>
              </a:ext>
            </a:extLst>
          </p:cNvPr>
          <p:cNvSpPr>
            <a:spLocks noGrp="1" noRot="1" noChangeAspect="1" noChangeArrowheads="1" noTextEdit="1"/>
          </p:cNvSpPr>
          <p:nvPr>
            <p:ph type="sldImg"/>
          </p:nvPr>
        </p:nvSpPr>
        <p:spPr>
          <a:xfrm>
            <a:off x="-204788" y="822325"/>
            <a:ext cx="7313613" cy="4114800"/>
          </a:xfrm>
          <a:ln/>
        </p:spPr>
      </p:sp>
      <p:sp>
        <p:nvSpPr>
          <p:cNvPr id="63492" name="Rectangle 3">
            <a:extLst>
              <a:ext uri="{FF2B5EF4-FFF2-40B4-BE49-F238E27FC236}">
                <a16:creationId xmlns:a16="http://schemas.microsoft.com/office/drawing/2014/main" id="{6889EE3E-A016-44A8-A692-C46BF1F51BA1}"/>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28FAD96-FC39-47DA-9A69-99589623B1AD}"/>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75687EE6-33D8-4B9C-B5C3-F587B0F1F7C0}" type="slidenum">
              <a:rPr lang="de-DE" altLang="it-IT" sz="1300"/>
              <a:pPr>
                <a:spcBef>
                  <a:spcPct val="0"/>
                </a:spcBef>
              </a:pPr>
              <a:t>46</a:t>
            </a:fld>
            <a:endParaRPr lang="de-DE" altLang="it-IT" sz="1300"/>
          </a:p>
        </p:txBody>
      </p:sp>
      <p:sp>
        <p:nvSpPr>
          <p:cNvPr id="67587" name="Rectangle 2">
            <a:extLst>
              <a:ext uri="{FF2B5EF4-FFF2-40B4-BE49-F238E27FC236}">
                <a16:creationId xmlns:a16="http://schemas.microsoft.com/office/drawing/2014/main" id="{1C2E1101-4D29-477A-B89F-3941768F40E5}"/>
              </a:ext>
            </a:extLst>
          </p:cNvPr>
          <p:cNvSpPr>
            <a:spLocks noGrp="1" noRot="1" noChangeAspect="1" noChangeArrowheads="1" noTextEdit="1"/>
          </p:cNvSpPr>
          <p:nvPr>
            <p:ph type="sldImg"/>
          </p:nvPr>
        </p:nvSpPr>
        <p:spPr>
          <a:xfrm>
            <a:off x="-203200" y="822325"/>
            <a:ext cx="7315200" cy="4114800"/>
          </a:xfrm>
          <a:ln/>
        </p:spPr>
      </p:sp>
      <p:sp>
        <p:nvSpPr>
          <p:cNvPr id="67588" name="Rectangle 3">
            <a:extLst>
              <a:ext uri="{FF2B5EF4-FFF2-40B4-BE49-F238E27FC236}">
                <a16:creationId xmlns:a16="http://schemas.microsoft.com/office/drawing/2014/main" id="{1BE5B339-6BD2-4B32-98E8-CCD01ABBF9C4}"/>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336D2606-73B4-4205-9141-F253A7045821}"/>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546E844-054C-4A33-8AFD-BC42ABFEF58A}" type="slidenum">
              <a:rPr lang="de-DE" altLang="it-IT" sz="1300"/>
              <a:pPr>
                <a:spcBef>
                  <a:spcPct val="0"/>
                </a:spcBef>
              </a:pPr>
              <a:t>47</a:t>
            </a:fld>
            <a:endParaRPr lang="de-DE" altLang="it-IT" sz="1300"/>
          </a:p>
        </p:txBody>
      </p:sp>
      <p:sp>
        <p:nvSpPr>
          <p:cNvPr id="37891" name="Rectangle 2">
            <a:extLst>
              <a:ext uri="{FF2B5EF4-FFF2-40B4-BE49-F238E27FC236}">
                <a16:creationId xmlns:a16="http://schemas.microsoft.com/office/drawing/2014/main" id="{58D38786-6511-47F1-8C1E-69EE836ACADF}"/>
              </a:ext>
            </a:extLst>
          </p:cNvPr>
          <p:cNvSpPr>
            <a:spLocks noGrp="1" noRot="1" noChangeAspect="1" noChangeArrowheads="1" noTextEdit="1"/>
          </p:cNvSpPr>
          <p:nvPr>
            <p:ph type="sldImg"/>
          </p:nvPr>
        </p:nvSpPr>
        <p:spPr>
          <a:xfrm>
            <a:off x="-158750" y="844550"/>
            <a:ext cx="7213600" cy="4059238"/>
          </a:xfrm>
          <a:ln/>
        </p:spPr>
      </p:sp>
      <p:sp>
        <p:nvSpPr>
          <p:cNvPr id="37892" name="Rectangle 3">
            <a:extLst>
              <a:ext uri="{FF2B5EF4-FFF2-40B4-BE49-F238E27FC236}">
                <a16:creationId xmlns:a16="http://schemas.microsoft.com/office/drawing/2014/main" id="{6FD9C0B0-DE3C-4F95-8D8A-729CA2BB6EB3}"/>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Amplitude readings in the time domain:</a:t>
            </a:r>
          </a:p>
          <a:p>
            <a:r>
              <a:rPr lang="en-GB" altLang="it-IT">
                <a:latin typeface="Arial" panose="020B0604020202020204" pitchFamily="34" charset="0"/>
              </a:rPr>
              <a:t>0-peak, or peak value</a:t>
            </a:r>
          </a:p>
          <a:p>
            <a:r>
              <a:rPr lang="en-GB" altLang="it-IT">
                <a:latin typeface="Arial" panose="020B0604020202020204" pitchFamily="34" charset="0"/>
              </a:rPr>
              <a:t>peak-peak</a:t>
            </a:r>
          </a:p>
          <a:p>
            <a:r>
              <a:rPr lang="en-GB" altLang="it-IT">
                <a:latin typeface="Arial" panose="020B0604020202020204" pitchFamily="34" charset="0"/>
              </a:rPr>
              <a:t>RMS Root Mean Square (for a sinus: 0,707 x peak value)</a:t>
            </a:r>
          </a:p>
          <a:p>
            <a:endParaRPr lang="en-GB" altLang="it-IT">
              <a:latin typeface="Arial" panose="020B0604020202020204" pitchFamily="34" charset="0"/>
            </a:endParaRPr>
          </a:p>
          <a:p>
            <a:r>
              <a:rPr lang="en-GB" altLang="it-IT">
                <a:latin typeface="Arial" panose="020B0604020202020204" pitchFamily="34" charset="0"/>
              </a:rPr>
              <a:t>Amplitude readings in the spectrum (frequency domain):</a:t>
            </a:r>
          </a:p>
          <a:p>
            <a:r>
              <a:rPr lang="en-GB" altLang="it-IT">
                <a:latin typeface="Arial" panose="020B0604020202020204" pitchFamily="34" charset="0"/>
              </a:rPr>
              <a:t>peak value </a:t>
            </a:r>
          </a:p>
          <a:p>
            <a:r>
              <a:rPr lang="en-GB" altLang="it-IT">
                <a:latin typeface="Arial" panose="020B0604020202020204" pitchFamily="34" charset="0"/>
              </a:rPr>
              <a:t>RMS</a:t>
            </a:r>
          </a:p>
          <a:p>
            <a:r>
              <a:rPr lang="en-GB" altLang="it-IT">
                <a:latin typeface="Arial" panose="020B0604020202020204" pitchFamily="34" charset="0"/>
              </a:rPr>
              <a:t>Since each line in the spectrum represents a sinus, amplitudes can be calculated and displayed in RMS or peak values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FFB9815-6FA8-4DEE-A6F4-5D12856439F9}"/>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5B2CD8FF-0AE2-461C-B2FE-6967A2AA88AC}" type="slidenum">
              <a:rPr lang="de-DE" altLang="it-IT" sz="1300"/>
              <a:pPr>
                <a:spcBef>
                  <a:spcPct val="0"/>
                </a:spcBef>
              </a:pPr>
              <a:t>48</a:t>
            </a:fld>
            <a:endParaRPr lang="de-DE" altLang="it-IT" sz="1300"/>
          </a:p>
        </p:txBody>
      </p:sp>
      <p:sp>
        <p:nvSpPr>
          <p:cNvPr id="69635" name="Rectangle 2">
            <a:extLst>
              <a:ext uri="{FF2B5EF4-FFF2-40B4-BE49-F238E27FC236}">
                <a16:creationId xmlns:a16="http://schemas.microsoft.com/office/drawing/2014/main" id="{4071D939-AA2D-47A3-9CD5-580FAD9AD3E3}"/>
              </a:ext>
            </a:extLst>
          </p:cNvPr>
          <p:cNvSpPr>
            <a:spLocks noGrp="1" noRot="1" noChangeAspect="1" noChangeArrowheads="1" noTextEdit="1"/>
          </p:cNvSpPr>
          <p:nvPr>
            <p:ph type="sldImg"/>
          </p:nvPr>
        </p:nvSpPr>
        <p:spPr>
          <a:xfrm>
            <a:off x="-157163" y="844550"/>
            <a:ext cx="7212013" cy="4057650"/>
          </a:xfrm>
          <a:ln/>
        </p:spPr>
      </p:sp>
      <p:sp>
        <p:nvSpPr>
          <p:cNvPr id="69636" name="Rectangle 3">
            <a:extLst>
              <a:ext uri="{FF2B5EF4-FFF2-40B4-BE49-F238E27FC236}">
                <a16:creationId xmlns:a16="http://schemas.microsoft.com/office/drawing/2014/main" id="{5CE77353-A0E9-4BB2-8D7F-DF297B9B2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Time signal and spectrum are two different ways to view and analyse the same data.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FFB9815-6FA8-4DEE-A6F4-5D12856439F9}"/>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5B2CD8FF-0AE2-461C-B2FE-6967A2AA88AC}" type="slidenum">
              <a:rPr lang="de-DE" altLang="it-IT" sz="1300"/>
              <a:pPr>
                <a:spcBef>
                  <a:spcPct val="0"/>
                </a:spcBef>
              </a:pPr>
              <a:t>49</a:t>
            </a:fld>
            <a:endParaRPr lang="de-DE" altLang="it-IT" sz="1300"/>
          </a:p>
        </p:txBody>
      </p:sp>
      <p:sp>
        <p:nvSpPr>
          <p:cNvPr id="69635" name="Rectangle 2">
            <a:extLst>
              <a:ext uri="{FF2B5EF4-FFF2-40B4-BE49-F238E27FC236}">
                <a16:creationId xmlns:a16="http://schemas.microsoft.com/office/drawing/2014/main" id="{4071D939-AA2D-47A3-9CD5-580FAD9AD3E3}"/>
              </a:ext>
            </a:extLst>
          </p:cNvPr>
          <p:cNvSpPr>
            <a:spLocks noGrp="1" noRot="1" noChangeAspect="1" noChangeArrowheads="1" noTextEdit="1"/>
          </p:cNvSpPr>
          <p:nvPr>
            <p:ph type="sldImg"/>
          </p:nvPr>
        </p:nvSpPr>
        <p:spPr>
          <a:xfrm>
            <a:off x="-157163" y="844550"/>
            <a:ext cx="7212013" cy="4057650"/>
          </a:xfrm>
          <a:ln/>
        </p:spPr>
      </p:sp>
      <p:sp>
        <p:nvSpPr>
          <p:cNvPr id="69636" name="Rectangle 3">
            <a:extLst>
              <a:ext uri="{FF2B5EF4-FFF2-40B4-BE49-F238E27FC236}">
                <a16:creationId xmlns:a16="http://schemas.microsoft.com/office/drawing/2014/main" id="{5CE77353-A0E9-4BB2-8D7F-DF297B9B2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Time signal and spectrum are two different ways to view and analyse the same data. </a:t>
            </a:r>
          </a:p>
        </p:txBody>
      </p:sp>
    </p:spTree>
    <p:extLst>
      <p:ext uri="{BB962C8B-B14F-4D97-AF65-F5344CB8AC3E}">
        <p14:creationId xmlns:p14="http://schemas.microsoft.com/office/powerpoint/2010/main" val="3294078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4E52EF8E-BD12-4DE4-9946-60A5C132585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F5AF15D-53B8-463B-A0D6-FC0A13B381ED}" type="slidenum">
              <a:rPr lang="de-DE" altLang="it-IT" sz="1300"/>
              <a:pPr>
                <a:spcBef>
                  <a:spcPct val="0"/>
                </a:spcBef>
              </a:pPr>
              <a:t>50</a:t>
            </a:fld>
            <a:endParaRPr lang="de-DE" altLang="it-IT" sz="1300"/>
          </a:p>
        </p:txBody>
      </p:sp>
      <p:sp>
        <p:nvSpPr>
          <p:cNvPr id="71683" name="Rectangle 2">
            <a:extLst>
              <a:ext uri="{FF2B5EF4-FFF2-40B4-BE49-F238E27FC236}">
                <a16:creationId xmlns:a16="http://schemas.microsoft.com/office/drawing/2014/main" id="{A70595AA-ED90-4BB5-8711-D346A3A48F23}"/>
              </a:ext>
            </a:extLst>
          </p:cNvPr>
          <p:cNvSpPr>
            <a:spLocks noGrp="1" noRot="1" noChangeAspect="1" noChangeArrowheads="1" noTextEdit="1"/>
          </p:cNvSpPr>
          <p:nvPr>
            <p:ph type="sldImg"/>
          </p:nvPr>
        </p:nvSpPr>
        <p:spPr>
          <a:xfrm>
            <a:off x="-157163" y="844550"/>
            <a:ext cx="7213601" cy="4057650"/>
          </a:xfrm>
          <a:ln/>
        </p:spPr>
      </p:sp>
      <p:sp>
        <p:nvSpPr>
          <p:cNvPr id="71684" name="Rectangle 3">
            <a:extLst>
              <a:ext uri="{FF2B5EF4-FFF2-40B4-BE49-F238E27FC236}">
                <a16:creationId xmlns:a16="http://schemas.microsoft.com/office/drawing/2014/main" id="{624F472C-15EC-4AD2-BE75-FA29555DB9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extLst>
      <p:ext uri="{BB962C8B-B14F-4D97-AF65-F5344CB8AC3E}">
        <p14:creationId xmlns:p14="http://schemas.microsoft.com/office/powerpoint/2010/main" val="4027368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D69B4BDC-E091-40AC-AE5E-6C3913C9BE42}"/>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DE1BFA52-D1C9-4228-A9CA-96D751C0EF8A}" type="slidenum">
              <a:rPr lang="de-DE" altLang="it-IT" sz="1300"/>
              <a:pPr>
                <a:spcBef>
                  <a:spcPct val="0"/>
                </a:spcBef>
              </a:pPr>
              <a:t>51</a:t>
            </a:fld>
            <a:endParaRPr lang="de-DE" altLang="it-IT" sz="1300"/>
          </a:p>
        </p:txBody>
      </p:sp>
      <p:sp>
        <p:nvSpPr>
          <p:cNvPr id="73731" name="Rectangle 2">
            <a:extLst>
              <a:ext uri="{FF2B5EF4-FFF2-40B4-BE49-F238E27FC236}">
                <a16:creationId xmlns:a16="http://schemas.microsoft.com/office/drawing/2014/main" id="{88763C69-59FB-47AA-928B-3F62340E208B}"/>
              </a:ext>
            </a:extLst>
          </p:cNvPr>
          <p:cNvSpPr>
            <a:spLocks noGrp="1" noRot="1" noChangeAspect="1" noChangeArrowheads="1" noTextEdit="1"/>
          </p:cNvSpPr>
          <p:nvPr>
            <p:ph type="sldImg"/>
          </p:nvPr>
        </p:nvSpPr>
        <p:spPr>
          <a:xfrm>
            <a:off x="-157163" y="844550"/>
            <a:ext cx="7212013" cy="4057650"/>
          </a:xfr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24798F4-66F0-43B1-9F5F-5905030C7F1A}"/>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BF9F61BF-0D52-4238-89B0-078388EC3FA3}" type="slidenum">
              <a:rPr lang="de-DE" altLang="it-IT" sz="1300"/>
              <a:pPr>
                <a:spcBef>
                  <a:spcPct val="0"/>
                </a:spcBef>
              </a:pPr>
              <a:t>52</a:t>
            </a:fld>
            <a:endParaRPr lang="de-DE" altLang="it-IT" sz="1300"/>
          </a:p>
        </p:txBody>
      </p:sp>
      <p:sp>
        <p:nvSpPr>
          <p:cNvPr id="75779" name="Rectangle 2">
            <a:extLst>
              <a:ext uri="{FF2B5EF4-FFF2-40B4-BE49-F238E27FC236}">
                <a16:creationId xmlns:a16="http://schemas.microsoft.com/office/drawing/2014/main" id="{E76D9D58-5CD6-497B-B872-AEC89066FBD4}"/>
              </a:ext>
            </a:extLst>
          </p:cNvPr>
          <p:cNvSpPr>
            <a:spLocks noGrp="1" noRot="1" noChangeAspect="1" noChangeArrowheads="1" noTextEdit="1"/>
          </p:cNvSpPr>
          <p:nvPr>
            <p:ph type="sldImg"/>
          </p:nvPr>
        </p:nvSpPr>
        <p:spPr>
          <a:xfrm>
            <a:off x="-158750" y="844550"/>
            <a:ext cx="7213600" cy="4059238"/>
          </a:xfrm>
          <a:ln/>
        </p:spPr>
      </p:sp>
      <p:sp>
        <p:nvSpPr>
          <p:cNvPr id="75780" name="Rectangle 3">
            <a:extLst>
              <a:ext uri="{FF2B5EF4-FFF2-40B4-BE49-F238E27FC236}">
                <a16:creationId xmlns:a16="http://schemas.microsoft.com/office/drawing/2014/main" id="{47545344-63D6-49AD-8566-FD2812BCBB3E}"/>
              </a:ext>
            </a:extLst>
          </p:cNvPr>
          <p:cNvSpPr>
            <a:spLocks noGrp="1" noChangeArrowheads="1"/>
          </p:cNvSpPr>
          <p:nvPr>
            <p:ph type="body" idx="1"/>
          </p:nvPr>
        </p:nvSpPr>
        <p:spPr>
          <a:xfrm>
            <a:off x="948641" y="5197266"/>
            <a:ext cx="5068733" cy="49502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rPr>
              <a:t>The frequency spectrum is full of information, but you need practice and experience to read it and you must know what information is relevant for the machine e.g. which patterns and frequencies are to be expected in the spectrum? At the beginning one of the biggest problems is most probably the use of new terminology.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DAC037B6-E179-4B2F-804C-829C5EB4A735}"/>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81136F41-1C3D-428A-9C31-C9825584E4F6}" type="slidenum">
              <a:rPr lang="de-DE" altLang="it-IT" sz="1300"/>
              <a:pPr>
                <a:spcBef>
                  <a:spcPct val="0"/>
                </a:spcBef>
              </a:pPr>
              <a:t>23</a:t>
            </a:fld>
            <a:endParaRPr lang="de-DE" altLang="it-IT" sz="1300"/>
          </a:p>
        </p:txBody>
      </p:sp>
      <p:sp>
        <p:nvSpPr>
          <p:cNvPr id="17411" name="Rectangle 2">
            <a:extLst>
              <a:ext uri="{FF2B5EF4-FFF2-40B4-BE49-F238E27FC236}">
                <a16:creationId xmlns:a16="http://schemas.microsoft.com/office/drawing/2014/main" id="{70392EDA-6316-4B84-A04C-F79107A1DF35}"/>
              </a:ext>
            </a:extLst>
          </p:cNvPr>
          <p:cNvSpPr>
            <a:spLocks noGrp="1" noRot="1" noChangeAspect="1" noChangeArrowheads="1" noTextEdit="1"/>
          </p:cNvSpPr>
          <p:nvPr>
            <p:ph type="sldImg"/>
          </p:nvPr>
        </p:nvSpPr>
        <p:spPr>
          <a:xfrm>
            <a:off x="-203200" y="820738"/>
            <a:ext cx="7315200" cy="4114800"/>
          </a:xfrm>
          <a:ln/>
        </p:spPr>
      </p:sp>
      <p:sp>
        <p:nvSpPr>
          <p:cNvPr id="17412" name="Rectangle 3">
            <a:extLst>
              <a:ext uri="{FF2B5EF4-FFF2-40B4-BE49-F238E27FC236}">
                <a16:creationId xmlns:a16="http://schemas.microsoft.com/office/drawing/2014/main" id="{E2A4CD74-2DCB-46CB-9F9C-C730ADC9B4AB}"/>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85" tIns="49743" rIns="99485" bIns="49743"/>
          <a:lstStyle/>
          <a:p>
            <a:r>
              <a:rPr lang="en-GB" altLang="it-IT">
                <a:latin typeface="Arial" panose="020B0604020202020204" pitchFamily="34" charset="0"/>
              </a:rPr>
              <a:t>The period is typically related to the time, which e.g. a shaft needs to run through a complete rotatory cycle. It can be read directly on the time axis and is normally measured in seconds.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452C6098-B528-488D-A392-91838B5BB895}"/>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EF17C195-A0FA-446D-9837-4D4B9C86CB05}" type="slidenum">
              <a:rPr lang="de-DE" altLang="it-IT" sz="1300"/>
              <a:pPr>
                <a:spcBef>
                  <a:spcPct val="0"/>
                </a:spcBef>
              </a:pPr>
              <a:t>53</a:t>
            </a:fld>
            <a:endParaRPr lang="de-DE" altLang="it-IT" sz="1300"/>
          </a:p>
        </p:txBody>
      </p:sp>
      <p:sp>
        <p:nvSpPr>
          <p:cNvPr id="77827" name="Rectangle 2">
            <a:extLst>
              <a:ext uri="{FF2B5EF4-FFF2-40B4-BE49-F238E27FC236}">
                <a16:creationId xmlns:a16="http://schemas.microsoft.com/office/drawing/2014/main" id="{16070E0B-D887-43FD-8E28-78FF306CC749}"/>
              </a:ext>
            </a:extLst>
          </p:cNvPr>
          <p:cNvSpPr>
            <a:spLocks noGrp="1" noRot="1" noChangeAspect="1" noChangeArrowheads="1" noTextEdit="1"/>
          </p:cNvSpPr>
          <p:nvPr>
            <p:ph type="sldImg"/>
          </p:nvPr>
        </p:nvSpPr>
        <p:spPr>
          <a:xfrm>
            <a:off x="-157163" y="844550"/>
            <a:ext cx="7212013" cy="4057650"/>
          </a:xfrm>
          <a:ln/>
        </p:spPr>
      </p:sp>
      <p:sp>
        <p:nvSpPr>
          <p:cNvPr id="77828" name="Rectangle 3">
            <a:extLst>
              <a:ext uri="{FF2B5EF4-FFF2-40B4-BE49-F238E27FC236}">
                <a16:creationId xmlns:a16="http://schemas.microsoft.com/office/drawing/2014/main" id="{80D3CD12-62D6-485D-9F71-FDB9E9E4EE15}"/>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de-DE" altLang="it-IT">
                <a:latin typeface="Arial" panose="020B0604020202020204" pitchFamily="34" charset="0"/>
                <a:cs typeface="Times New Roman" panose="02020603050405020304" pitchFamily="18" charset="0"/>
              </a:rPr>
              <a:t>Das Spektrum zeigt uns mehrere Spitzen: die linke mit der niedrigsten Frequenz, die zweite Spitze die doppelte Frequenz der ersten usw. Solche Reihen mit dem gleichen Frequenzabstand nennt man “Harmonische” und die erste Frequenz ist die “Grundfrequenz”</a:t>
            </a:r>
          </a:p>
          <a:p>
            <a:pPr algn="just"/>
            <a:endParaRPr lang="de-DE" altLang="it-IT">
              <a:latin typeface="Arial" panose="020B0604020202020204" pitchFamily="34" charset="0"/>
              <a:cs typeface="Times New Roman" panose="02020603050405020304" pitchFamily="18" charset="0"/>
            </a:endParaRPr>
          </a:p>
          <a:p>
            <a:pPr algn="just"/>
            <a:r>
              <a:rPr lang="de-DE" altLang="it-IT">
                <a:latin typeface="Arial" panose="020B0604020202020204" pitchFamily="34" charset="0"/>
                <a:cs typeface="Times New Roman" panose="02020603050405020304" pitchFamily="18" charset="0"/>
              </a:rPr>
              <a:t>Die Anzahl der Harmonischen ist ein Wert für die Abweichung vom kombinierten Signal zur reinen Sinuswelle. Z.B. ein Schlag – ein kurzer Impuls - verursacht viele Harmonische im Spektrum.</a:t>
            </a:r>
          </a:p>
          <a:p>
            <a:endParaRPr lang="de-DE" altLang="it-IT">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7C6D27B-4871-4CB5-86F1-1128958474DC}" type="slidenum">
              <a:rPr lang="de-DE"/>
              <a:pPr/>
              <a:t>54</a:t>
            </a:fld>
            <a:endParaRPr lang="de-DE"/>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971165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7B4C5FC6-B24A-4E1D-B29B-3C0E18A84FC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8D7904C9-33F6-4DB4-8E90-EB3282448A2A}" type="slidenum">
              <a:rPr lang="de-DE" altLang="it-IT" sz="1300"/>
              <a:pPr>
                <a:spcBef>
                  <a:spcPct val="0"/>
                </a:spcBef>
              </a:pPr>
              <a:t>55</a:t>
            </a:fld>
            <a:endParaRPr lang="de-DE" altLang="it-IT" sz="1300"/>
          </a:p>
        </p:txBody>
      </p:sp>
      <p:sp>
        <p:nvSpPr>
          <p:cNvPr id="79875" name="Rectangle 2">
            <a:extLst>
              <a:ext uri="{FF2B5EF4-FFF2-40B4-BE49-F238E27FC236}">
                <a16:creationId xmlns:a16="http://schemas.microsoft.com/office/drawing/2014/main" id="{C8C60D80-0F75-4DE2-A214-6AD4CAC4EAAB}"/>
              </a:ext>
            </a:extLst>
          </p:cNvPr>
          <p:cNvSpPr>
            <a:spLocks noGrp="1" noRot="1" noChangeAspect="1" noChangeArrowheads="1" noTextEdit="1"/>
          </p:cNvSpPr>
          <p:nvPr>
            <p:ph type="sldImg"/>
          </p:nvPr>
        </p:nvSpPr>
        <p:spPr>
          <a:xfrm>
            <a:off x="-157163" y="844550"/>
            <a:ext cx="7212013" cy="4057650"/>
          </a:xfrm>
          <a:ln/>
        </p:spPr>
      </p:sp>
      <p:sp>
        <p:nvSpPr>
          <p:cNvPr id="79876" name="Rectangle 3">
            <a:extLst>
              <a:ext uri="{FF2B5EF4-FFF2-40B4-BE49-F238E27FC236}">
                <a16:creationId xmlns:a16="http://schemas.microsoft.com/office/drawing/2014/main" id="{F78E56E5-4314-47B4-AB9F-E10635DE086E}"/>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de-DE" altLang="it-IT">
                <a:latin typeface="Arial" panose="020B0604020202020204" pitchFamily="34" charset="0"/>
                <a:cs typeface="Times New Roman" panose="02020603050405020304" pitchFamily="18" charset="0"/>
              </a:rPr>
              <a:t>Das Spektrum zeigt uns mehrere Spitzen: die linke mit der niedrigsten Frequenz, die zweite Spitze die doppelte Frequenz der ersten usw. Solche Reihen mit dem gleichen Frequenzabstand nennt man “Harmonische” und die erste Frequenz ist die “Grundfrequenz”</a:t>
            </a:r>
          </a:p>
          <a:p>
            <a:pPr algn="just"/>
            <a:endParaRPr lang="de-DE" altLang="it-IT">
              <a:latin typeface="Arial" panose="020B0604020202020204" pitchFamily="34" charset="0"/>
              <a:cs typeface="Times New Roman" panose="02020603050405020304" pitchFamily="18" charset="0"/>
            </a:endParaRPr>
          </a:p>
          <a:p>
            <a:pPr algn="just"/>
            <a:r>
              <a:rPr lang="de-DE" altLang="it-IT">
                <a:latin typeface="Arial" panose="020B0604020202020204" pitchFamily="34" charset="0"/>
                <a:cs typeface="Times New Roman" panose="02020603050405020304" pitchFamily="18" charset="0"/>
              </a:rPr>
              <a:t>Die Anzahl der Harmonischen ist ein Wert für die Abweichung vom kombinierten Signal zur reinen Sinuswelle. Z.B. ein Schlag – ein kurzer Impuls - verursacht viele Harmonische im Spektrum.</a:t>
            </a:r>
          </a:p>
          <a:p>
            <a:endParaRPr lang="de-DE" altLang="it-IT">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2304E785-A3ED-4E43-816F-4AB637942F78}"/>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B7AA5E86-A8E9-43AF-87F9-D769980BDDD2}" type="slidenum">
              <a:rPr lang="de-DE" altLang="it-IT" sz="1300"/>
              <a:pPr>
                <a:spcBef>
                  <a:spcPct val="0"/>
                </a:spcBef>
              </a:pPr>
              <a:t>56</a:t>
            </a:fld>
            <a:endParaRPr lang="de-DE" altLang="it-IT" sz="1300"/>
          </a:p>
        </p:txBody>
      </p:sp>
      <p:sp>
        <p:nvSpPr>
          <p:cNvPr id="81923" name="Rectangle 2">
            <a:extLst>
              <a:ext uri="{FF2B5EF4-FFF2-40B4-BE49-F238E27FC236}">
                <a16:creationId xmlns:a16="http://schemas.microsoft.com/office/drawing/2014/main" id="{9E3614C7-EEB9-4033-8A74-A407644C6E1C}"/>
              </a:ext>
            </a:extLst>
          </p:cNvPr>
          <p:cNvSpPr>
            <a:spLocks noGrp="1" noRot="1" noChangeAspect="1" noChangeArrowheads="1" noTextEdit="1"/>
          </p:cNvSpPr>
          <p:nvPr>
            <p:ph type="sldImg"/>
          </p:nvPr>
        </p:nvSpPr>
        <p:spPr>
          <a:xfrm>
            <a:off x="-157163" y="844550"/>
            <a:ext cx="7212013" cy="4057650"/>
          </a:xfrm>
          <a:ln/>
        </p:spPr>
      </p:sp>
      <p:sp>
        <p:nvSpPr>
          <p:cNvPr id="81924" name="Rectangle 3">
            <a:extLst>
              <a:ext uri="{FF2B5EF4-FFF2-40B4-BE49-F238E27FC236}">
                <a16:creationId xmlns:a16="http://schemas.microsoft.com/office/drawing/2014/main" id="{D16AE372-6298-4180-853D-72DBFD35D9C8}"/>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C5F9376C-BE4F-4514-8E43-CCCBD1A3843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B2B33EB1-4A12-43DA-8868-2896F8187266}" type="slidenum">
              <a:rPr lang="de-DE" altLang="it-IT" sz="1300"/>
              <a:pPr/>
              <a:t>57</a:t>
            </a:fld>
            <a:endParaRPr lang="de-DE" altLang="it-IT" sz="1300"/>
          </a:p>
        </p:txBody>
      </p:sp>
      <p:sp>
        <p:nvSpPr>
          <p:cNvPr id="124931" name="Rectangle 2">
            <a:extLst>
              <a:ext uri="{FF2B5EF4-FFF2-40B4-BE49-F238E27FC236}">
                <a16:creationId xmlns:a16="http://schemas.microsoft.com/office/drawing/2014/main" id="{41090C12-08ED-4522-A62D-20E896FC3CAD}"/>
              </a:ext>
            </a:extLst>
          </p:cNvPr>
          <p:cNvSpPr>
            <a:spLocks noGrp="1" noRot="1" noChangeAspect="1" noChangeArrowheads="1" noTextEdit="1"/>
          </p:cNvSpPr>
          <p:nvPr>
            <p:ph type="sldImg"/>
          </p:nvPr>
        </p:nvSpPr>
        <p:spPr>
          <a:xfrm>
            <a:off x="-160338" y="844550"/>
            <a:ext cx="7213601" cy="4057650"/>
          </a:xfrm>
          <a:ln/>
        </p:spPr>
      </p:sp>
      <p:sp>
        <p:nvSpPr>
          <p:cNvPr id="124932" name="Rectangle 3">
            <a:extLst>
              <a:ext uri="{FF2B5EF4-FFF2-40B4-BE49-F238E27FC236}">
                <a16:creationId xmlns:a16="http://schemas.microsoft.com/office/drawing/2014/main" id="{CFC69021-2786-4289-A063-30555C237F1B}"/>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If you understood the configuration of a periodic signal by addition (as shown in the example above), then the reversal of this process - the analysis – becomes comprehensible.</a:t>
            </a:r>
          </a:p>
          <a:p>
            <a:r>
              <a:rPr lang="en-GB" altLang="it-IT">
                <a:latin typeface="Arial" panose="020B0604020202020204" pitchFamily="34" charset="0"/>
              </a:rPr>
              <a:t>When a periodic signal is analysed, e.g. separated into its sinus and cosine fractions, the fundamental frequency and integer multiples, the harmonics, are to be expected.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C5F9376C-BE4F-4514-8E43-CCCBD1A3843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B2B33EB1-4A12-43DA-8868-2896F8187266}" type="slidenum">
              <a:rPr lang="de-DE" altLang="it-IT" sz="1300"/>
              <a:pPr/>
              <a:t>58</a:t>
            </a:fld>
            <a:endParaRPr lang="de-DE" altLang="it-IT" sz="1300"/>
          </a:p>
        </p:txBody>
      </p:sp>
      <p:sp>
        <p:nvSpPr>
          <p:cNvPr id="124931" name="Rectangle 2">
            <a:extLst>
              <a:ext uri="{FF2B5EF4-FFF2-40B4-BE49-F238E27FC236}">
                <a16:creationId xmlns:a16="http://schemas.microsoft.com/office/drawing/2014/main" id="{41090C12-08ED-4522-A62D-20E896FC3CAD}"/>
              </a:ext>
            </a:extLst>
          </p:cNvPr>
          <p:cNvSpPr>
            <a:spLocks noGrp="1" noRot="1" noChangeAspect="1" noChangeArrowheads="1" noTextEdit="1"/>
          </p:cNvSpPr>
          <p:nvPr>
            <p:ph type="sldImg"/>
          </p:nvPr>
        </p:nvSpPr>
        <p:spPr>
          <a:xfrm>
            <a:off x="-160338" y="844550"/>
            <a:ext cx="7213601" cy="4057650"/>
          </a:xfrm>
          <a:ln/>
        </p:spPr>
      </p:sp>
      <p:sp>
        <p:nvSpPr>
          <p:cNvPr id="124932" name="Rectangle 3">
            <a:extLst>
              <a:ext uri="{FF2B5EF4-FFF2-40B4-BE49-F238E27FC236}">
                <a16:creationId xmlns:a16="http://schemas.microsoft.com/office/drawing/2014/main" id="{CFC69021-2786-4289-A063-30555C237F1B}"/>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If you understood the configuration of a periodic signal by addition (as shown in the example above), then the reversal of this process - the analysis – becomes comprehensible.</a:t>
            </a:r>
          </a:p>
          <a:p>
            <a:r>
              <a:rPr lang="en-GB" altLang="it-IT">
                <a:latin typeface="Arial" panose="020B0604020202020204" pitchFamily="34" charset="0"/>
              </a:rPr>
              <a:t>When a periodic signal is analysed, e.g. separated into its sinus and cosine fractions, the fundamental frequency and integer multiples, the harmonics, are to be expected.</a:t>
            </a:r>
          </a:p>
        </p:txBody>
      </p:sp>
    </p:spTree>
    <p:extLst>
      <p:ext uri="{BB962C8B-B14F-4D97-AF65-F5344CB8AC3E}">
        <p14:creationId xmlns:p14="http://schemas.microsoft.com/office/powerpoint/2010/main" val="2508535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5EABDD65-8498-4A60-AEC3-9F86F07FAF4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26C7E033-B5E6-4329-AB2C-23BD98CBFD59}" type="slidenum">
              <a:rPr lang="de-DE" altLang="it-IT" sz="1300"/>
              <a:pPr/>
              <a:t>59</a:t>
            </a:fld>
            <a:endParaRPr lang="de-DE" altLang="it-IT" sz="1300"/>
          </a:p>
        </p:txBody>
      </p:sp>
      <p:sp>
        <p:nvSpPr>
          <p:cNvPr id="126979" name="Rectangle 2">
            <a:extLst>
              <a:ext uri="{FF2B5EF4-FFF2-40B4-BE49-F238E27FC236}">
                <a16:creationId xmlns:a16="http://schemas.microsoft.com/office/drawing/2014/main" id="{C1C75B67-B997-4439-8012-AD4A3B75615F}"/>
              </a:ext>
            </a:extLst>
          </p:cNvPr>
          <p:cNvSpPr>
            <a:spLocks noGrp="1" noRot="1" noChangeAspect="1" noChangeArrowheads="1" noTextEdit="1"/>
          </p:cNvSpPr>
          <p:nvPr>
            <p:ph type="sldImg"/>
          </p:nvPr>
        </p:nvSpPr>
        <p:spPr>
          <a:xfrm>
            <a:off x="-160338" y="844550"/>
            <a:ext cx="7213601" cy="4057650"/>
          </a:xfrm>
          <a:ln/>
        </p:spPr>
      </p:sp>
      <p:sp>
        <p:nvSpPr>
          <p:cNvPr id="126980" name="Rectangle 3">
            <a:extLst>
              <a:ext uri="{FF2B5EF4-FFF2-40B4-BE49-F238E27FC236}">
                <a16:creationId xmlns:a16="http://schemas.microsoft.com/office/drawing/2014/main" id="{A756130B-BBF1-45C1-A232-A9D7DDA68543}"/>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Add the amplitudes (t) of the time wave forms named f1, 2xf1 etc. Try to reproduce and understand the single steps.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154270C7-CFEE-4F55-9A92-3A92C5E51562}"/>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C0C66CD0-8692-4C7D-AC15-CA779748EBDB}" type="slidenum">
              <a:rPr lang="de-DE" altLang="it-IT" sz="1300"/>
              <a:pPr>
                <a:spcBef>
                  <a:spcPct val="0"/>
                </a:spcBef>
              </a:pPr>
              <a:t>60</a:t>
            </a:fld>
            <a:endParaRPr lang="de-DE" altLang="it-IT" sz="1300"/>
          </a:p>
        </p:txBody>
      </p:sp>
      <p:sp>
        <p:nvSpPr>
          <p:cNvPr id="88067" name="Rectangle 2">
            <a:extLst>
              <a:ext uri="{FF2B5EF4-FFF2-40B4-BE49-F238E27FC236}">
                <a16:creationId xmlns:a16="http://schemas.microsoft.com/office/drawing/2014/main" id="{1F2CE96C-3974-48DC-90CB-A3E5573041E5}"/>
              </a:ext>
            </a:extLst>
          </p:cNvPr>
          <p:cNvSpPr>
            <a:spLocks noGrp="1" noRot="1" noChangeAspect="1" noChangeArrowheads="1" noTextEdit="1"/>
          </p:cNvSpPr>
          <p:nvPr>
            <p:ph type="sldImg"/>
          </p:nvPr>
        </p:nvSpPr>
        <p:spPr>
          <a:xfrm>
            <a:off x="-160338" y="844550"/>
            <a:ext cx="7213601" cy="4057650"/>
          </a:xfrm>
          <a:ln/>
        </p:spPr>
      </p:sp>
      <p:sp>
        <p:nvSpPr>
          <p:cNvPr id="88068" name="Rectangle 3">
            <a:extLst>
              <a:ext uri="{FF2B5EF4-FFF2-40B4-BE49-F238E27FC236}">
                <a16:creationId xmlns:a16="http://schemas.microsoft.com/office/drawing/2014/main" id="{6DAD267D-BC4C-47FE-BB55-3E273AECEA33}"/>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24BC2C4-47A6-469C-8ECE-B6872B84F913}"/>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9EC7DEF9-AD09-440D-832C-9EE6A06EECFF}" type="slidenum">
              <a:rPr lang="de-DE" altLang="it-IT" sz="1300"/>
              <a:pPr>
                <a:spcBef>
                  <a:spcPct val="0"/>
                </a:spcBef>
              </a:pPr>
              <a:t>61</a:t>
            </a:fld>
            <a:endParaRPr lang="de-DE" altLang="it-IT" sz="1300"/>
          </a:p>
        </p:txBody>
      </p:sp>
      <p:sp>
        <p:nvSpPr>
          <p:cNvPr id="90115" name="Rectangle 2">
            <a:extLst>
              <a:ext uri="{FF2B5EF4-FFF2-40B4-BE49-F238E27FC236}">
                <a16:creationId xmlns:a16="http://schemas.microsoft.com/office/drawing/2014/main" id="{ACF89C68-EFE3-48C1-AF31-1A18E050A3DB}"/>
              </a:ext>
            </a:extLst>
          </p:cNvPr>
          <p:cNvSpPr>
            <a:spLocks noGrp="1" noRot="1" noChangeAspect="1" noChangeArrowheads="1" noTextEdit="1"/>
          </p:cNvSpPr>
          <p:nvPr>
            <p:ph type="sldImg"/>
          </p:nvPr>
        </p:nvSpPr>
        <p:spPr>
          <a:xfrm>
            <a:off x="-157163" y="844550"/>
            <a:ext cx="7212013" cy="4057650"/>
          </a:xfrm>
          <a:ln/>
        </p:spPr>
      </p:sp>
      <p:sp>
        <p:nvSpPr>
          <p:cNvPr id="90116" name="Rectangle 3">
            <a:extLst>
              <a:ext uri="{FF2B5EF4-FFF2-40B4-BE49-F238E27FC236}">
                <a16:creationId xmlns:a16="http://schemas.microsoft.com/office/drawing/2014/main" id="{BBE15BD8-4204-45C6-BAA2-1BF5C9B7D377}"/>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GB" altLang="it-IT">
                <a:latin typeface="Arial" panose="020B0604020202020204" pitchFamily="34" charset="0"/>
              </a:rPr>
              <a:t>Repeated defect impacts  are carried with high resonance frequencies to the outside of the machine. This raw signal is difficult to read and analyse in the spectrum.</a:t>
            </a:r>
          </a:p>
          <a:p>
            <a:pPr>
              <a:spcBef>
                <a:spcPct val="50000"/>
              </a:spcBef>
            </a:pPr>
            <a:r>
              <a:rPr lang="en-GB" altLang="it-IT">
                <a:latin typeface="Arial" panose="020B0604020202020204" pitchFamily="34" charset="0"/>
              </a:rPr>
              <a:t>The demodulation process erases the high resonance frequencies and results in the wanted signal as a series of enveloped impact repetition pulses. The spectrum of the demodulated signal then shows the repetition rate and its harmonics.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DDF95012-DB44-4F52-96C7-36E8F30C3DBC}"/>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89AF73AD-4137-4117-AEC4-1A873E8187F5}" type="slidenum">
              <a:rPr lang="de-DE" altLang="it-IT" sz="1300"/>
              <a:pPr/>
              <a:t>62</a:t>
            </a:fld>
            <a:endParaRPr lang="de-DE" altLang="it-IT" sz="1300"/>
          </a:p>
        </p:txBody>
      </p:sp>
      <p:sp>
        <p:nvSpPr>
          <p:cNvPr id="135171" name="Rectangle 2">
            <a:extLst>
              <a:ext uri="{FF2B5EF4-FFF2-40B4-BE49-F238E27FC236}">
                <a16:creationId xmlns:a16="http://schemas.microsoft.com/office/drawing/2014/main" id="{AAD812D8-49F4-447A-BCC1-8859A7180C0A}"/>
              </a:ext>
            </a:extLst>
          </p:cNvPr>
          <p:cNvSpPr>
            <a:spLocks noGrp="1" noRot="1" noChangeAspect="1" noChangeArrowheads="1" noTextEdit="1"/>
          </p:cNvSpPr>
          <p:nvPr>
            <p:ph type="sldImg"/>
          </p:nvPr>
        </p:nvSpPr>
        <p:spPr>
          <a:xfrm>
            <a:off x="-203200" y="822325"/>
            <a:ext cx="7315200" cy="4114800"/>
          </a:xfrm>
          <a:ln/>
        </p:spPr>
      </p:sp>
      <p:sp>
        <p:nvSpPr>
          <p:cNvPr id="135172" name="Rectangle 3">
            <a:extLst>
              <a:ext uri="{FF2B5EF4-FFF2-40B4-BE49-F238E27FC236}">
                <a16:creationId xmlns:a16="http://schemas.microsoft.com/office/drawing/2014/main" id="{B43D15E0-0161-406C-9F02-1CE29A38C978}"/>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0907F719-C611-4E44-83A6-7AC23F2C81A8}"/>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77D7506C-D3C6-43F7-8A1B-E8F1EA9A6E55}" type="slidenum">
              <a:rPr lang="de-DE" altLang="it-IT" sz="1300"/>
              <a:pPr>
                <a:spcBef>
                  <a:spcPct val="0"/>
                </a:spcBef>
              </a:pPr>
              <a:t>24</a:t>
            </a:fld>
            <a:endParaRPr lang="de-DE" altLang="it-IT" sz="1300"/>
          </a:p>
        </p:txBody>
      </p:sp>
      <p:sp>
        <p:nvSpPr>
          <p:cNvPr id="19459" name="Rectangle 2">
            <a:extLst>
              <a:ext uri="{FF2B5EF4-FFF2-40B4-BE49-F238E27FC236}">
                <a16:creationId xmlns:a16="http://schemas.microsoft.com/office/drawing/2014/main" id="{12209402-B2DB-421F-A22D-64843E2A1BF6}"/>
              </a:ext>
            </a:extLst>
          </p:cNvPr>
          <p:cNvSpPr>
            <a:spLocks noGrp="1" noRot="1" noChangeAspect="1" noChangeArrowheads="1" noTextEdit="1"/>
          </p:cNvSpPr>
          <p:nvPr>
            <p:ph type="sldImg"/>
          </p:nvPr>
        </p:nvSpPr>
        <p:spPr>
          <a:xfrm>
            <a:off x="-157163" y="844550"/>
            <a:ext cx="7212013" cy="4057650"/>
          </a:xfrm>
          <a:ln/>
        </p:spPr>
      </p:sp>
      <p:sp>
        <p:nvSpPr>
          <p:cNvPr id="19460" name="Rectangle 3">
            <a:extLst>
              <a:ext uri="{FF2B5EF4-FFF2-40B4-BE49-F238E27FC236}">
                <a16:creationId xmlns:a16="http://schemas.microsoft.com/office/drawing/2014/main" id="{D9F50348-7400-47C7-BD41-83090C51607E}"/>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	</a:t>
            </a:r>
          </a:p>
          <a:p>
            <a:endParaRPr lang="en-GB" altLang="it-IT">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BEEFBCAA-2FF0-4890-B844-6013800FCB9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035A0C49-3215-4B62-8036-CA6B10CCFB66}" type="slidenum">
              <a:rPr lang="de-DE" altLang="it-IT" sz="1300"/>
              <a:pPr/>
              <a:t>63</a:t>
            </a:fld>
            <a:endParaRPr lang="de-DE" altLang="it-IT" sz="1300"/>
          </a:p>
        </p:txBody>
      </p:sp>
      <p:sp>
        <p:nvSpPr>
          <p:cNvPr id="137219" name="Rectangle 2">
            <a:extLst>
              <a:ext uri="{FF2B5EF4-FFF2-40B4-BE49-F238E27FC236}">
                <a16:creationId xmlns:a16="http://schemas.microsoft.com/office/drawing/2014/main" id="{72E9E672-E348-4048-9FAF-2A23D6125E4D}"/>
              </a:ext>
            </a:extLst>
          </p:cNvPr>
          <p:cNvSpPr>
            <a:spLocks noGrp="1" noRot="1" noChangeAspect="1" noChangeArrowheads="1" noTextEdit="1"/>
          </p:cNvSpPr>
          <p:nvPr>
            <p:ph type="sldImg"/>
          </p:nvPr>
        </p:nvSpPr>
        <p:spPr>
          <a:xfrm>
            <a:off x="-203200" y="822325"/>
            <a:ext cx="7315200" cy="4114800"/>
          </a:xfrm>
          <a:ln/>
        </p:spPr>
      </p:sp>
      <p:sp>
        <p:nvSpPr>
          <p:cNvPr id="137220" name="Rectangle 3">
            <a:extLst>
              <a:ext uri="{FF2B5EF4-FFF2-40B4-BE49-F238E27FC236}">
                <a16:creationId xmlns:a16="http://schemas.microsoft.com/office/drawing/2014/main" id="{5B9045FE-5BA1-46D1-B38D-24DD69695DD8}"/>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60238FD-015C-4CB4-B8D2-BB5906BB1794}"/>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6588BE65-53F1-457E-A99F-9F82CB9AB017}" type="slidenum">
              <a:rPr lang="de-DE" altLang="it-IT" sz="1300"/>
              <a:pPr/>
              <a:t>64</a:t>
            </a:fld>
            <a:endParaRPr lang="de-DE" altLang="it-IT" sz="1300"/>
          </a:p>
        </p:txBody>
      </p:sp>
      <p:sp>
        <p:nvSpPr>
          <p:cNvPr id="139267" name="Rectangle 2">
            <a:extLst>
              <a:ext uri="{FF2B5EF4-FFF2-40B4-BE49-F238E27FC236}">
                <a16:creationId xmlns:a16="http://schemas.microsoft.com/office/drawing/2014/main" id="{99C28AD4-F463-4584-BDB8-2C78A353DB98}"/>
              </a:ext>
            </a:extLst>
          </p:cNvPr>
          <p:cNvSpPr>
            <a:spLocks noGrp="1" noRot="1" noChangeAspect="1" noChangeArrowheads="1" noTextEdit="1"/>
          </p:cNvSpPr>
          <p:nvPr>
            <p:ph type="sldImg"/>
          </p:nvPr>
        </p:nvSpPr>
        <p:spPr>
          <a:xfrm>
            <a:off x="-203200" y="822325"/>
            <a:ext cx="7315200" cy="4114800"/>
          </a:xfrm>
          <a:ln/>
        </p:spPr>
      </p:sp>
      <p:sp>
        <p:nvSpPr>
          <p:cNvPr id="139268" name="Rectangle 3">
            <a:extLst>
              <a:ext uri="{FF2B5EF4-FFF2-40B4-BE49-F238E27FC236}">
                <a16:creationId xmlns:a16="http://schemas.microsoft.com/office/drawing/2014/main" id="{70D27290-E61B-4951-A907-E565F7861C4F}"/>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4FC69915-F111-4928-9092-F0061A4C61B1}"/>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7D39EEF4-5AFE-4CCE-995F-017326C66DF3}" type="slidenum">
              <a:rPr lang="de-DE" altLang="it-IT" sz="1300"/>
              <a:pPr/>
              <a:t>65</a:t>
            </a:fld>
            <a:endParaRPr lang="de-DE" altLang="it-IT" sz="1300"/>
          </a:p>
        </p:txBody>
      </p:sp>
      <p:sp>
        <p:nvSpPr>
          <p:cNvPr id="141315" name="Rectangle 2">
            <a:extLst>
              <a:ext uri="{FF2B5EF4-FFF2-40B4-BE49-F238E27FC236}">
                <a16:creationId xmlns:a16="http://schemas.microsoft.com/office/drawing/2014/main" id="{1A2E50B2-C452-4E3C-AA98-49DFEE37DFE3}"/>
              </a:ext>
            </a:extLst>
          </p:cNvPr>
          <p:cNvSpPr>
            <a:spLocks noGrp="1" noRot="1" noChangeAspect="1" noChangeArrowheads="1" noTextEdit="1"/>
          </p:cNvSpPr>
          <p:nvPr>
            <p:ph type="sldImg"/>
          </p:nvPr>
        </p:nvSpPr>
        <p:spPr>
          <a:xfrm>
            <a:off x="-203200" y="822325"/>
            <a:ext cx="7315200" cy="4114800"/>
          </a:xfrm>
          <a:ln/>
        </p:spPr>
      </p:sp>
      <p:sp>
        <p:nvSpPr>
          <p:cNvPr id="141316" name="Rectangle 3">
            <a:extLst>
              <a:ext uri="{FF2B5EF4-FFF2-40B4-BE49-F238E27FC236}">
                <a16:creationId xmlns:a16="http://schemas.microsoft.com/office/drawing/2014/main" id="{0DEEF4CE-104B-40C2-9758-14175D40CDB5}"/>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141F583B-8935-4A7C-8A9C-AB7A22E95C8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C90D11D1-24E0-4DF4-B7A3-A1FE4A368DFE}" type="slidenum">
              <a:rPr lang="de-DE" altLang="it-IT" sz="1300"/>
              <a:pPr/>
              <a:t>66</a:t>
            </a:fld>
            <a:endParaRPr lang="de-DE" altLang="it-IT" sz="1300"/>
          </a:p>
        </p:txBody>
      </p:sp>
      <p:sp>
        <p:nvSpPr>
          <p:cNvPr id="143363" name="Rectangle 2">
            <a:extLst>
              <a:ext uri="{FF2B5EF4-FFF2-40B4-BE49-F238E27FC236}">
                <a16:creationId xmlns:a16="http://schemas.microsoft.com/office/drawing/2014/main" id="{7BB6FD2B-66C3-4D04-BA9C-F3F3BE90CBA0}"/>
              </a:ext>
            </a:extLst>
          </p:cNvPr>
          <p:cNvSpPr>
            <a:spLocks noGrp="1" noRot="1" noChangeAspect="1" noChangeArrowheads="1" noTextEdit="1"/>
          </p:cNvSpPr>
          <p:nvPr>
            <p:ph type="sldImg"/>
          </p:nvPr>
        </p:nvSpPr>
        <p:spPr>
          <a:xfrm>
            <a:off x="-203200" y="822325"/>
            <a:ext cx="7315200" cy="4114800"/>
          </a:xfrm>
          <a:ln/>
        </p:spPr>
      </p:sp>
      <p:sp>
        <p:nvSpPr>
          <p:cNvPr id="143364" name="Rectangle 3">
            <a:extLst>
              <a:ext uri="{FF2B5EF4-FFF2-40B4-BE49-F238E27FC236}">
                <a16:creationId xmlns:a16="http://schemas.microsoft.com/office/drawing/2014/main" id="{3FF2F8CC-14B1-4B99-8BBA-8F4F0402B990}"/>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8A31C0FD-FE43-46A0-9C55-DEB006EE0B1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782964AE-2FAC-428A-9001-D87FCB3C9F85}" type="slidenum">
              <a:rPr lang="de-DE" altLang="it-IT" sz="1300"/>
              <a:pPr/>
              <a:t>67</a:t>
            </a:fld>
            <a:endParaRPr lang="de-DE" altLang="it-IT" sz="1300"/>
          </a:p>
        </p:txBody>
      </p:sp>
      <p:sp>
        <p:nvSpPr>
          <p:cNvPr id="145411" name="Rectangle 2">
            <a:extLst>
              <a:ext uri="{FF2B5EF4-FFF2-40B4-BE49-F238E27FC236}">
                <a16:creationId xmlns:a16="http://schemas.microsoft.com/office/drawing/2014/main" id="{7C89DC78-7376-4602-8E72-5359B74428AA}"/>
              </a:ext>
            </a:extLst>
          </p:cNvPr>
          <p:cNvSpPr>
            <a:spLocks noGrp="1" noRot="1" noChangeAspect="1" noChangeArrowheads="1" noTextEdit="1"/>
          </p:cNvSpPr>
          <p:nvPr>
            <p:ph type="sldImg"/>
          </p:nvPr>
        </p:nvSpPr>
        <p:spPr>
          <a:xfrm>
            <a:off x="-203200" y="822325"/>
            <a:ext cx="7315200" cy="4114800"/>
          </a:xfrm>
          <a:ln/>
        </p:spPr>
      </p:sp>
      <p:sp>
        <p:nvSpPr>
          <p:cNvPr id="145412" name="Rectangle 3">
            <a:extLst>
              <a:ext uri="{FF2B5EF4-FFF2-40B4-BE49-F238E27FC236}">
                <a16:creationId xmlns:a16="http://schemas.microsoft.com/office/drawing/2014/main" id="{84C97E64-EC56-4222-BC9E-1718D78F5951}"/>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76152147-19E8-4144-8794-7C52B55D2F6D}"/>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43741BCF-8A9F-4500-A78A-C01457498FEA}" type="slidenum">
              <a:rPr lang="de-DE" altLang="it-IT" sz="1300"/>
              <a:pPr/>
              <a:t>68</a:t>
            </a:fld>
            <a:endParaRPr lang="de-DE" altLang="it-IT" sz="1300"/>
          </a:p>
        </p:txBody>
      </p:sp>
      <p:sp>
        <p:nvSpPr>
          <p:cNvPr id="147459" name="Rectangle 2">
            <a:extLst>
              <a:ext uri="{FF2B5EF4-FFF2-40B4-BE49-F238E27FC236}">
                <a16:creationId xmlns:a16="http://schemas.microsoft.com/office/drawing/2014/main" id="{41BFBA5E-9B8C-4C3C-9F4D-6E1D70E33FC8}"/>
              </a:ext>
            </a:extLst>
          </p:cNvPr>
          <p:cNvSpPr>
            <a:spLocks noGrp="1" noRot="1" noChangeAspect="1" noChangeArrowheads="1" noTextEdit="1"/>
          </p:cNvSpPr>
          <p:nvPr>
            <p:ph type="sldImg"/>
          </p:nvPr>
        </p:nvSpPr>
        <p:spPr>
          <a:xfrm>
            <a:off x="-203200" y="822325"/>
            <a:ext cx="7315200" cy="4114800"/>
          </a:xfrm>
          <a:ln/>
        </p:spPr>
      </p:sp>
      <p:sp>
        <p:nvSpPr>
          <p:cNvPr id="147460" name="Rectangle 3">
            <a:extLst>
              <a:ext uri="{FF2B5EF4-FFF2-40B4-BE49-F238E27FC236}">
                <a16:creationId xmlns:a16="http://schemas.microsoft.com/office/drawing/2014/main" id="{11A5C5F6-AF64-43F5-B12C-F838BF681AAA}"/>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0C171F5B-C0CE-4929-9FF4-811C5D96237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70D353D9-EC18-498E-B5B5-18F06C871CCC}" type="slidenum">
              <a:rPr lang="de-DE" altLang="it-IT" sz="1300"/>
              <a:pPr/>
              <a:t>69</a:t>
            </a:fld>
            <a:endParaRPr lang="de-DE" altLang="it-IT" sz="1300"/>
          </a:p>
        </p:txBody>
      </p:sp>
      <p:sp>
        <p:nvSpPr>
          <p:cNvPr id="149507" name="Rectangle 2">
            <a:extLst>
              <a:ext uri="{FF2B5EF4-FFF2-40B4-BE49-F238E27FC236}">
                <a16:creationId xmlns:a16="http://schemas.microsoft.com/office/drawing/2014/main" id="{F9676EDC-6102-4457-A4B2-1796623158FE}"/>
              </a:ext>
            </a:extLst>
          </p:cNvPr>
          <p:cNvSpPr>
            <a:spLocks noGrp="1" noRot="1" noChangeAspect="1" noChangeArrowheads="1" noTextEdit="1"/>
          </p:cNvSpPr>
          <p:nvPr>
            <p:ph type="sldImg"/>
          </p:nvPr>
        </p:nvSpPr>
        <p:spPr>
          <a:xfrm>
            <a:off x="-203200" y="822325"/>
            <a:ext cx="7315200" cy="4114800"/>
          </a:xfrm>
          <a:ln/>
        </p:spPr>
      </p:sp>
      <p:sp>
        <p:nvSpPr>
          <p:cNvPr id="149508" name="Rectangle 3">
            <a:extLst>
              <a:ext uri="{FF2B5EF4-FFF2-40B4-BE49-F238E27FC236}">
                <a16:creationId xmlns:a16="http://schemas.microsoft.com/office/drawing/2014/main" id="{B84FCCCE-2903-4808-ADCB-C26B25A7AF22}"/>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BCB3DF6A-09E7-45B2-AE9F-5824935AD3EC}"/>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B8C532A5-CF86-48CA-AD53-B287593750EB}" type="slidenum">
              <a:rPr lang="de-DE" altLang="it-IT" sz="1300"/>
              <a:pPr/>
              <a:t>70</a:t>
            </a:fld>
            <a:endParaRPr lang="de-DE" altLang="it-IT" sz="1300"/>
          </a:p>
        </p:txBody>
      </p:sp>
      <p:sp>
        <p:nvSpPr>
          <p:cNvPr id="151555" name="Rectangle 2">
            <a:extLst>
              <a:ext uri="{FF2B5EF4-FFF2-40B4-BE49-F238E27FC236}">
                <a16:creationId xmlns:a16="http://schemas.microsoft.com/office/drawing/2014/main" id="{80740A38-C6FA-46E9-9EEB-CC314C71A684}"/>
              </a:ext>
            </a:extLst>
          </p:cNvPr>
          <p:cNvSpPr>
            <a:spLocks noGrp="1" noRot="1" noChangeAspect="1" noChangeArrowheads="1" noTextEdit="1"/>
          </p:cNvSpPr>
          <p:nvPr>
            <p:ph type="sldImg"/>
          </p:nvPr>
        </p:nvSpPr>
        <p:spPr>
          <a:xfrm>
            <a:off x="-203200" y="822325"/>
            <a:ext cx="7315200" cy="4114800"/>
          </a:xfrm>
          <a:ln/>
        </p:spPr>
      </p:sp>
      <p:sp>
        <p:nvSpPr>
          <p:cNvPr id="151556" name="Rectangle 3">
            <a:extLst>
              <a:ext uri="{FF2B5EF4-FFF2-40B4-BE49-F238E27FC236}">
                <a16:creationId xmlns:a16="http://schemas.microsoft.com/office/drawing/2014/main" id="{418FD05A-E5BC-4839-81B0-1888840B3E3C}"/>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AC8D393D-CFA4-41BA-A0B5-51737DB15F8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370F2397-7AD2-4E65-9932-9A20FF14A0BC}" type="slidenum">
              <a:rPr lang="de-DE" altLang="it-IT" sz="1300"/>
              <a:pPr/>
              <a:t>71</a:t>
            </a:fld>
            <a:endParaRPr lang="de-DE" altLang="it-IT" sz="1300"/>
          </a:p>
        </p:txBody>
      </p:sp>
      <p:sp>
        <p:nvSpPr>
          <p:cNvPr id="153603" name="Rectangle 2">
            <a:extLst>
              <a:ext uri="{FF2B5EF4-FFF2-40B4-BE49-F238E27FC236}">
                <a16:creationId xmlns:a16="http://schemas.microsoft.com/office/drawing/2014/main" id="{89503AD7-E4FD-4FAE-A716-1A9DC3EE6851}"/>
              </a:ext>
            </a:extLst>
          </p:cNvPr>
          <p:cNvSpPr>
            <a:spLocks noGrp="1" noRot="1" noChangeAspect="1" noChangeArrowheads="1" noTextEdit="1"/>
          </p:cNvSpPr>
          <p:nvPr>
            <p:ph type="sldImg"/>
          </p:nvPr>
        </p:nvSpPr>
        <p:spPr>
          <a:xfrm>
            <a:off x="-203200" y="822325"/>
            <a:ext cx="7315200" cy="4114800"/>
          </a:xfrm>
          <a:ln/>
        </p:spPr>
      </p:sp>
      <p:sp>
        <p:nvSpPr>
          <p:cNvPr id="153604" name="Rectangle 3">
            <a:extLst>
              <a:ext uri="{FF2B5EF4-FFF2-40B4-BE49-F238E27FC236}">
                <a16:creationId xmlns:a16="http://schemas.microsoft.com/office/drawing/2014/main" id="{6AE5860A-56D2-41AC-B30C-25F1D0419C0E}"/>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8D8EFACB-9F67-4214-8A59-109427213A53}"/>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4B2B25A5-41B9-401D-9C04-F7BEDF7D6459}" type="slidenum">
              <a:rPr lang="de-DE" altLang="it-IT" sz="1300"/>
              <a:pPr/>
              <a:t>72</a:t>
            </a:fld>
            <a:endParaRPr lang="de-DE" altLang="it-IT" sz="1300"/>
          </a:p>
        </p:txBody>
      </p:sp>
      <p:sp>
        <p:nvSpPr>
          <p:cNvPr id="155651" name="Rectangle 2">
            <a:extLst>
              <a:ext uri="{FF2B5EF4-FFF2-40B4-BE49-F238E27FC236}">
                <a16:creationId xmlns:a16="http://schemas.microsoft.com/office/drawing/2014/main" id="{B1096150-6D9A-4DB6-A93D-04742CEF84DB}"/>
              </a:ext>
            </a:extLst>
          </p:cNvPr>
          <p:cNvSpPr>
            <a:spLocks noGrp="1" noRot="1" noChangeAspect="1" noChangeArrowheads="1" noTextEdit="1"/>
          </p:cNvSpPr>
          <p:nvPr>
            <p:ph type="sldImg"/>
          </p:nvPr>
        </p:nvSpPr>
        <p:spPr>
          <a:xfrm>
            <a:off x="-203200" y="822325"/>
            <a:ext cx="7315200" cy="4114800"/>
          </a:xfrm>
          <a:ln/>
        </p:spPr>
      </p:sp>
      <p:sp>
        <p:nvSpPr>
          <p:cNvPr id="155652" name="Rectangle 3">
            <a:extLst>
              <a:ext uri="{FF2B5EF4-FFF2-40B4-BE49-F238E27FC236}">
                <a16:creationId xmlns:a16="http://schemas.microsoft.com/office/drawing/2014/main" id="{0E1EA23B-004A-4E4A-B923-3FDB2129663E}"/>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FA2EA98D-A1FE-447E-83E1-7F46CC4FF8C2}"/>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CE5D82F9-E629-4DE0-80E9-C32926768F40}" type="slidenum">
              <a:rPr lang="de-DE" altLang="it-IT" sz="1300"/>
              <a:pPr>
                <a:spcBef>
                  <a:spcPct val="0"/>
                </a:spcBef>
              </a:pPr>
              <a:t>25</a:t>
            </a:fld>
            <a:endParaRPr lang="de-DE" altLang="it-IT" sz="1300"/>
          </a:p>
        </p:txBody>
      </p:sp>
      <p:sp>
        <p:nvSpPr>
          <p:cNvPr id="21507" name="Rectangle 2">
            <a:extLst>
              <a:ext uri="{FF2B5EF4-FFF2-40B4-BE49-F238E27FC236}">
                <a16:creationId xmlns:a16="http://schemas.microsoft.com/office/drawing/2014/main" id="{9C2D976C-BC55-4CA8-BE2F-C96844C95156}"/>
              </a:ext>
            </a:extLst>
          </p:cNvPr>
          <p:cNvSpPr>
            <a:spLocks noGrp="1" noRot="1" noChangeAspect="1" noChangeArrowheads="1" noTextEdit="1"/>
          </p:cNvSpPr>
          <p:nvPr>
            <p:ph type="sldImg"/>
          </p:nvPr>
        </p:nvSpPr>
        <p:spPr>
          <a:xfrm>
            <a:off x="-157163" y="844550"/>
            <a:ext cx="7212013" cy="4057650"/>
          </a:xfrm>
          <a:ln/>
        </p:spPr>
      </p:sp>
      <p:sp>
        <p:nvSpPr>
          <p:cNvPr id="21508" name="Rectangle 3">
            <a:extLst>
              <a:ext uri="{FF2B5EF4-FFF2-40B4-BE49-F238E27FC236}">
                <a16:creationId xmlns:a16="http://schemas.microsoft.com/office/drawing/2014/main" id="{EF5F9544-E38B-42BF-BA43-AB1888F26823}"/>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50000"/>
              </a:spcBef>
            </a:pPr>
            <a:r>
              <a:rPr lang="en-GB" altLang="it-IT">
                <a:latin typeface="Arial" panose="020B0604020202020204" pitchFamily="34" charset="0"/>
                <a:cs typeface="Times New Roman" panose="02020603050405020304" pitchFamily="18" charset="0"/>
              </a:rPr>
              <a:t>Die Periode ist typischerweise auf die Zeit bezogen, die die Welle benötigt, um einen Zyklus rotatorisch zu durchlaufen. Sie kann direkt von der Zeitachse abgelesen werden und wird normalerweise in Sekunden gemessen. </a:t>
            </a:r>
          </a:p>
          <a:p>
            <a:endParaRPr lang="de-DE" altLang="it-IT">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94FE09D3-BD52-4C12-8FD5-B5BB8095F620}"/>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04A78C9B-2FA5-4D38-A21B-B85FEF0D2607}" type="slidenum">
              <a:rPr lang="de-DE" altLang="it-IT" sz="1300"/>
              <a:pPr/>
              <a:t>73</a:t>
            </a:fld>
            <a:endParaRPr lang="de-DE" altLang="it-IT" sz="1300"/>
          </a:p>
        </p:txBody>
      </p:sp>
      <p:sp>
        <p:nvSpPr>
          <p:cNvPr id="157699" name="Rectangle 2">
            <a:extLst>
              <a:ext uri="{FF2B5EF4-FFF2-40B4-BE49-F238E27FC236}">
                <a16:creationId xmlns:a16="http://schemas.microsoft.com/office/drawing/2014/main" id="{11CDE3F0-1611-4B24-AC83-E92315DEAE56}"/>
              </a:ext>
            </a:extLst>
          </p:cNvPr>
          <p:cNvSpPr>
            <a:spLocks noGrp="1" noRot="1" noChangeAspect="1" noChangeArrowheads="1" noTextEdit="1"/>
          </p:cNvSpPr>
          <p:nvPr>
            <p:ph type="sldImg"/>
          </p:nvPr>
        </p:nvSpPr>
        <p:spPr>
          <a:xfrm>
            <a:off x="-203200" y="822325"/>
            <a:ext cx="7315200" cy="4114800"/>
          </a:xfrm>
          <a:ln/>
        </p:spPr>
      </p:sp>
      <p:sp>
        <p:nvSpPr>
          <p:cNvPr id="157700" name="Rectangle 3">
            <a:extLst>
              <a:ext uri="{FF2B5EF4-FFF2-40B4-BE49-F238E27FC236}">
                <a16:creationId xmlns:a16="http://schemas.microsoft.com/office/drawing/2014/main" id="{A48D48D1-0306-41E3-AFB7-1ABF2475A699}"/>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920E7646-7D7B-4DE6-8EAE-B0A01882EC9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11F94F94-6FF3-467D-9023-3AE69FE4DD30}" type="slidenum">
              <a:rPr lang="de-DE" altLang="it-IT" sz="1300"/>
              <a:pPr/>
              <a:t>74</a:t>
            </a:fld>
            <a:endParaRPr lang="de-DE" altLang="it-IT" sz="1300"/>
          </a:p>
        </p:txBody>
      </p:sp>
      <p:sp>
        <p:nvSpPr>
          <p:cNvPr id="159747" name="Rectangle 2">
            <a:extLst>
              <a:ext uri="{FF2B5EF4-FFF2-40B4-BE49-F238E27FC236}">
                <a16:creationId xmlns:a16="http://schemas.microsoft.com/office/drawing/2014/main" id="{289867B6-A609-434A-882C-1E84425F4CFC}"/>
              </a:ext>
            </a:extLst>
          </p:cNvPr>
          <p:cNvSpPr>
            <a:spLocks noGrp="1" noRot="1" noChangeAspect="1" noChangeArrowheads="1" noTextEdit="1"/>
          </p:cNvSpPr>
          <p:nvPr>
            <p:ph type="sldImg"/>
          </p:nvPr>
        </p:nvSpPr>
        <p:spPr>
          <a:xfrm>
            <a:off x="-203200" y="822325"/>
            <a:ext cx="7315200" cy="4114800"/>
          </a:xfrm>
          <a:ln/>
        </p:spPr>
      </p:sp>
      <p:sp>
        <p:nvSpPr>
          <p:cNvPr id="159748" name="Rectangle 3">
            <a:extLst>
              <a:ext uri="{FF2B5EF4-FFF2-40B4-BE49-F238E27FC236}">
                <a16:creationId xmlns:a16="http://schemas.microsoft.com/office/drawing/2014/main" id="{B45904DD-AB44-46FF-A507-963508E392A2}"/>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3FD379F4-80C1-4B04-A539-0BF49ED43C1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C09126A0-0AE1-4330-AB13-00E079BE2004}" type="slidenum">
              <a:rPr lang="de-DE" altLang="it-IT" sz="1300"/>
              <a:pPr/>
              <a:t>75</a:t>
            </a:fld>
            <a:endParaRPr lang="de-DE" altLang="it-IT" sz="1300"/>
          </a:p>
        </p:txBody>
      </p:sp>
      <p:sp>
        <p:nvSpPr>
          <p:cNvPr id="161795" name="Rectangle 2">
            <a:extLst>
              <a:ext uri="{FF2B5EF4-FFF2-40B4-BE49-F238E27FC236}">
                <a16:creationId xmlns:a16="http://schemas.microsoft.com/office/drawing/2014/main" id="{4059D7FD-966F-4CA7-AEA3-D056FAE2DB3B}"/>
              </a:ext>
            </a:extLst>
          </p:cNvPr>
          <p:cNvSpPr>
            <a:spLocks noGrp="1" noRot="1" noChangeAspect="1" noChangeArrowheads="1" noTextEdit="1"/>
          </p:cNvSpPr>
          <p:nvPr>
            <p:ph type="sldImg"/>
          </p:nvPr>
        </p:nvSpPr>
        <p:spPr>
          <a:xfrm>
            <a:off x="-203200" y="822325"/>
            <a:ext cx="7315200" cy="4114800"/>
          </a:xfrm>
          <a:ln/>
        </p:spPr>
      </p:sp>
      <p:sp>
        <p:nvSpPr>
          <p:cNvPr id="161796" name="Rectangle 3">
            <a:extLst>
              <a:ext uri="{FF2B5EF4-FFF2-40B4-BE49-F238E27FC236}">
                <a16:creationId xmlns:a16="http://schemas.microsoft.com/office/drawing/2014/main" id="{B6D04338-9C71-4C6B-8EFC-F7547C486928}"/>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A432ABDC-38A3-47DC-9107-75180A7D583D}"/>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3F961314-1C35-4455-B071-D90BDA8E6C7E}" type="slidenum">
              <a:rPr lang="de-DE" altLang="it-IT" sz="1300"/>
              <a:pPr/>
              <a:t>76</a:t>
            </a:fld>
            <a:endParaRPr lang="de-DE" altLang="it-IT" sz="1300"/>
          </a:p>
        </p:txBody>
      </p:sp>
      <p:sp>
        <p:nvSpPr>
          <p:cNvPr id="163843" name="Rectangle 2">
            <a:extLst>
              <a:ext uri="{FF2B5EF4-FFF2-40B4-BE49-F238E27FC236}">
                <a16:creationId xmlns:a16="http://schemas.microsoft.com/office/drawing/2014/main" id="{858D664E-FE4C-4994-A6CC-993AC1DF1547}"/>
              </a:ext>
            </a:extLst>
          </p:cNvPr>
          <p:cNvSpPr>
            <a:spLocks noGrp="1" noRot="1" noChangeAspect="1" noChangeArrowheads="1" noTextEdit="1"/>
          </p:cNvSpPr>
          <p:nvPr>
            <p:ph type="sldImg"/>
          </p:nvPr>
        </p:nvSpPr>
        <p:spPr>
          <a:xfrm>
            <a:off x="-203200" y="822325"/>
            <a:ext cx="7315200" cy="4114800"/>
          </a:xfrm>
          <a:ln/>
        </p:spPr>
      </p:sp>
      <p:sp>
        <p:nvSpPr>
          <p:cNvPr id="163844" name="Rectangle 3">
            <a:extLst>
              <a:ext uri="{FF2B5EF4-FFF2-40B4-BE49-F238E27FC236}">
                <a16:creationId xmlns:a16="http://schemas.microsoft.com/office/drawing/2014/main" id="{4A124BF1-886E-4178-B1AC-B4E1CAB126E7}"/>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3B981AD8-C9CF-4D53-BE95-1AEAF7AF36B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CC4B8E31-D86C-42CC-BA0B-8C4F943A2F8D}" type="slidenum">
              <a:rPr lang="de-DE" altLang="it-IT" sz="1300"/>
              <a:pPr/>
              <a:t>77</a:t>
            </a:fld>
            <a:endParaRPr lang="de-DE" altLang="it-IT" sz="1300"/>
          </a:p>
        </p:txBody>
      </p:sp>
      <p:sp>
        <p:nvSpPr>
          <p:cNvPr id="165891" name="Rectangle 2">
            <a:extLst>
              <a:ext uri="{FF2B5EF4-FFF2-40B4-BE49-F238E27FC236}">
                <a16:creationId xmlns:a16="http://schemas.microsoft.com/office/drawing/2014/main" id="{8020B6A9-CAD3-40F5-AADD-A1B637C6EB74}"/>
              </a:ext>
            </a:extLst>
          </p:cNvPr>
          <p:cNvSpPr>
            <a:spLocks noGrp="1" noRot="1" noChangeAspect="1" noChangeArrowheads="1" noTextEdit="1"/>
          </p:cNvSpPr>
          <p:nvPr>
            <p:ph type="sldImg"/>
          </p:nvPr>
        </p:nvSpPr>
        <p:spPr>
          <a:xfrm>
            <a:off x="-203200" y="822325"/>
            <a:ext cx="7315200" cy="4114800"/>
          </a:xfrm>
          <a:ln/>
        </p:spPr>
      </p:sp>
      <p:sp>
        <p:nvSpPr>
          <p:cNvPr id="165892" name="Rectangle 3">
            <a:extLst>
              <a:ext uri="{FF2B5EF4-FFF2-40B4-BE49-F238E27FC236}">
                <a16:creationId xmlns:a16="http://schemas.microsoft.com/office/drawing/2014/main" id="{F928F958-A901-4BFF-BAB8-0AE182F330E1}"/>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B3091C74-1B18-46A4-A0BD-E6E526AA937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7EF28FC1-DA65-4010-853A-F62B8AE3732C}" type="slidenum">
              <a:rPr lang="de-DE" altLang="it-IT" sz="1300"/>
              <a:pPr/>
              <a:t>78</a:t>
            </a:fld>
            <a:endParaRPr lang="de-DE" altLang="it-IT" sz="1300"/>
          </a:p>
        </p:txBody>
      </p:sp>
      <p:sp>
        <p:nvSpPr>
          <p:cNvPr id="176131" name="Rectangle 2">
            <a:extLst>
              <a:ext uri="{FF2B5EF4-FFF2-40B4-BE49-F238E27FC236}">
                <a16:creationId xmlns:a16="http://schemas.microsoft.com/office/drawing/2014/main" id="{F2F478C7-3C40-409E-AA7A-B79D4A92DE1C}"/>
              </a:ext>
            </a:extLst>
          </p:cNvPr>
          <p:cNvSpPr>
            <a:spLocks noGrp="1" noRot="1" noChangeAspect="1" noChangeArrowheads="1" noTextEdit="1"/>
          </p:cNvSpPr>
          <p:nvPr>
            <p:ph type="sldImg"/>
          </p:nvPr>
        </p:nvSpPr>
        <p:spPr>
          <a:xfrm>
            <a:off x="-203200" y="822325"/>
            <a:ext cx="7315200" cy="4114800"/>
          </a:xfrm>
          <a:ln/>
        </p:spPr>
      </p:sp>
      <p:sp>
        <p:nvSpPr>
          <p:cNvPr id="176132" name="Rectangle 3">
            <a:extLst>
              <a:ext uri="{FF2B5EF4-FFF2-40B4-BE49-F238E27FC236}">
                <a16:creationId xmlns:a16="http://schemas.microsoft.com/office/drawing/2014/main" id="{3AA8D9E7-B919-4ECC-A826-2422152EFF7D}"/>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577007AE-069C-47FE-B882-E2C32C612534}"/>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222A7349-E02C-4F4E-8EB2-8AB4B851B54E}" type="slidenum">
              <a:rPr lang="de-DE" altLang="it-IT" sz="1300"/>
              <a:pPr/>
              <a:t>79</a:t>
            </a:fld>
            <a:endParaRPr lang="de-DE" altLang="it-IT" sz="1300"/>
          </a:p>
        </p:txBody>
      </p:sp>
      <p:sp>
        <p:nvSpPr>
          <p:cNvPr id="178179" name="Rectangle 2">
            <a:extLst>
              <a:ext uri="{FF2B5EF4-FFF2-40B4-BE49-F238E27FC236}">
                <a16:creationId xmlns:a16="http://schemas.microsoft.com/office/drawing/2014/main" id="{A0759B5E-792C-4BBC-BB96-3917CE9E8C22}"/>
              </a:ext>
            </a:extLst>
          </p:cNvPr>
          <p:cNvSpPr>
            <a:spLocks noGrp="1" noRot="1" noChangeAspect="1" noChangeArrowheads="1" noTextEdit="1"/>
          </p:cNvSpPr>
          <p:nvPr>
            <p:ph type="sldImg"/>
          </p:nvPr>
        </p:nvSpPr>
        <p:spPr>
          <a:xfrm>
            <a:off x="-157163" y="844550"/>
            <a:ext cx="7212013" cy="4057650"/>
          </a:xfrm>
          <a:ln/>
        </p:spPr>
      </p:sp>
      <p:sp>
        <p:nvSpPr>
          <p:cNvPr id="178180" name="Rectangle 3">
            <a:extLst>
              <a:ext uri="{FF2B5EF4-FFF2-40B4-BE49-F238E27FC236}">
                <a16:creationId xmlns:a16="http://schemas.microsoft.com/office/drawing/2014/main" id="{F20FF385-F5F1-4AFF-9D81-351C55DBF54F}"/>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GB" altLang="it-IT">
                <a:latin typeface="Arial" panose="020B0604020202020204" pitchFamily="34" charset="0"/>
              </a:rPr>
              <a:t>The resolution in the spectrum can be increased by either increasing the lines from 1600 to 3200 or decreasing the value of the low-pass cut-off frequency (see next page).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678D9A61-89FE-4C1F-94B8-508909E37DEA}"/>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47289966-17E9-47BB-B4D3-413EF016C928}" type="slidenum">
              <a:rPr lang="de-DE" altLang="it-IT" sz="1300"/>
              <a:pPr/>
              <a:t>80</a:t>
            </a:fld>
            <a:endParaRPr lang="de-DE" altLang="it-IT" sz="1300"/>
          </a:p>
        </p:txBody>
      </p:sp>
      <p:sp>
        <p:nvSpPr>
          <p:cNvPr id="180227" name="Rectangle 2">
            <a:extLst>
              <a:ext uri="{FF2B5EF4-FFF2-40B4-BE49-F238E27FC236}">
                <a16:creationId xmlns:a16="http://schemas.microsoft.com/office/drawing/2014/main" id="{D60876DC-0F70-40A3-B93B-A8D1CEE48DFA}"/>
              </a:ext>
            </a:extLst>
          </p:cNvPr>
          <p:cNvSpPr>
            <a:spLocks noGrp="1" noRot="1" noChangeAspect="1" noChangeArrowheads="1" noTextEdit="1"/>
          </p:cNvSpPr>
          <p:nvPr>
            <p:ph type="sldImg"/>
          </p:nvPr>
        </p:nvSpPr>
        <p:spPr>
          <a:xfrm>
            <a:off x="-160338" y="844550"/>
            <a:ext cx="7213601" cy="4057650"/>
          </a:xfrm>
          <a:ln/>
        </p:spPr>
      </p:sp>
      <p:sp>
        <p:nvSpPr>
          <p:cNvPr id="180228" name="Rectangle 3">
            <a:extLst>
              <a:ext uri="{FF2B5EF4-FFF2-40B4-BE49-F238E27FC236}">
                <a16:creationId xmlns:a16="http://schemas.microsoft.com/office/drawing/2014/main" id="{00BCBE0D-F9CC-4FCD-AF02-1AA126E0A8EB}"/>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The highest frequency in the spectrum, that is to be analysed, defines the low-pass cut-off frequency.</a:t>
            </a:r>
          </a:p>
          <a:p>
            <a:endParaRPr lang="en-GB" altLang="it-IT">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B76365DF-1E36-4691-A535-43F9028C3CDA}"/>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0F3D2538-6E70-416A-BA9C-B01806731123}" type="slidenum">
              <a:rPr lang="de-DE" altLang="it-IT" sz="1300"/>
              <a:pPr>
                <a:spcBef>
                  <a:spcPct val="0"/>
                </a:spcBef>
              </a:pPr>
              <a:t>81</a:t>
            </a:fld>
            <a:endParaRPr lang="de-DE" altLang="it-IT" sz="1300"/>
          </a:p>
        </p:txBody>
      </p:sp>
      <p:sp>
        <p:nvSpPr>
          <p:cNvPr id="141315" name="Rectangle 2">
            <a:extLst>
              <a:ext uri="{FF2B5EF4-FFF2-40B4-BE49-F238E27FC236}">
                <a16:creationId xmlns:a16="http://schemas.microsoft.com/office/drawing/2014/main" id="{648BA710-859A-4CDE-B4EC-0FB89A28FDD4}"/>
              </a:ext>
            </a:extLst>
          </p:cNvPr>
          <p:cNvSpPr>
            <a:spLocks noGrp="1" noRot="1" noChangeAspect="1" noChangeArrowheads="1" noTextEdit="1"/>
          </p:cNvSpPr>
          <p:nvPr>
            <p:ph type="sldImg"/>
          </p:nvPr>
        </p:nvSpPr>
        <p:spPr>
          <a:xfrm>
            <a:off x="-204788" y="822325"/>
            <a:ext cx="7313613" cy="4114800"/>
          </a:xfrm>
          <a:ln/>
        </p:spPr>
      </p:sp>
      <p:sp>
        <p:nvSpPr>
          <p:cNvPr id="141316" name="Rectangle 3">
            <a:extLst>
              <a:ext uri="{FF2B5EF4-FFF2-40B4-BE49-F238E27FC236}">
                <a16:creationId xmlns:a16="http://schemas.microsoft.com/office/drawing/2014/main" id="{13E1BC65-06F7-4F61-852F-E88F37E3BCAF}"/>
              </a:ext>
            </a:extLst>
          </p:cNvPr>
          <p:cNvSpPr>
            <a:spLocks noGrp="1" noChangeArrowheads="1"/>
          </p:cNvSpPr>
          <p:nvPr>
            <p:ph type="body" idx="1"/>
          </p:nvPr>
        </p:nvSpPr>
        <p:spPr>
          <a:xfrm>
            <a:off x="922336" y="5209702"/>
            <a:ext cx="5062157"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Le misure se possibile si effettuano sui 3 assi :</a:t>
            </a:r>
          </a:p>
          <a:p>
            <a:r>
              <a:rPr lang="it-IT" altLang="it-IT">
                <a:latin typeface="Arial" panose="020B0604020202020204" pitchFamily="34" charset="0"/>
              </a:rPr>
              <a:t>Assiale , nello stesso senso dell’albero della macchina.</a:t>
            </a:r>
          </a:p>
          <a:p>
            <a:r>
              <a:rPr lang="it-IT" altLang="it-IT">
                <a:latin typeface="Arial" panose="020B0604020202020204" pitchFamily="34" charset="0"/>
              </a:rPr>
              <a:t>Radiale Orizzontale, a 90 o 270 gradi rispetto l’albero della macchina.</a:t>
            </a:r>
          </a:p>
          <a:p>
            <a:r>
              <a:rPr lang="it-IT" altLang="it-IT">
                <a:latin typeface="Arial" panose="020B0604020202020204" pitchFamily="34" charset="0"/>
              </a:rPr>
              <a:t>Radiale Verticale , a  0 o 180 gradi rispetto l’albero della macchina.</a:t>
            </a:r>
          </a:p>
          <a:p>
            <a:endParaRPr lang="it-IT" altLang="it-IT">
              <a:latin typeface="Arial" panose="020B0604020202020204" pitchFamily="34" charset="0"/>
            </a:endParaRPr>
          </a:p>
          <a:p>
            <a:r>
              <a:rPr lang="it-IT" altLang="it-IT">
                <a:latin typeface="Arial" panose="020B0604020202020204" pitchFamily="34" charset="0"/>
              </a:rPr>
              <a:t>A volte un compromesso accettato è una misura intermedia a 45 gradi.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C111B2DD-0AA0-4685-8516-ADC64BBD1002}"/>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943863F2-BEA3-4A2C-AEB9-F545276165A2}" type="slidenum">
              <a:rPr lang="de-DE" altLang="it-IT" sz="1300"/>
              <a:pPr>
                <a:spcBef>
                  <a:spcPct val="0"/>
                </a:spcBef>
              </a:pPr>
              <a:t>82</a:t>
            </a:fld>
            <a:endParaRPr lang="de-DE" altLang="it-IT" sz="1300"/>
          </a:p>
        </p:txBody>
      </p:sp>
      <p:sp>
        <p:nvSpPr>
          <p:cNvPr id="143363" name="Rectangle 2">
            <a:extLst>
              <a:ext uri="{FF2B5EF4-FFF2-40B4-BE49-F238E27FC236}">
                <a16:creationId xmlns:a16="http://schemas.microsoft.com/office/drawing/2014/main" id="{417A095C-11C4-4D12-8230-60AF64D00A8E}"/>
              </a:ext>
            </a:extLst>
          </p:cNvPr>
          <p:cNvSpPr>
            <a:spLocks noGrp="1" noRot="1" noChangeAspect="1" noChangeArrowheads="1" noTextEdit="1"/>
          </p:cNvSpPr>
          <p:nvPr>
            <p:ph type="sldImg"/>
          </p:nvPr>
        </p:nvSpPr>
        <p:spPr>
          <a:xfrm>
            <a:off x="-204788" y="822325"/>
            <a:ext cx="7313613" cy="4114800"/>
          </a:xfrm>
          <a:ln/>
        </p:spPr>
      </p:sp>
      <p:sp>
        <p:nvSpPr>
          <p:cNvPr id="143364" name="Rectangle 3">
            <a:extLst>
              <a:ext uri="{FF2B5EF4-FFF2-40B4-BE49-F238E27FC236}">
                <a16:creationId xmlns:a16="http://schemas.microsoft.com/office/drawing/2014/main" id="{3499184E-9850-4D85-874C-BA6BC865FB17}"/>
              </a:ext>
            </a:extLst>
          </p:cNvPr>
          <p:cNvSpPr>
            <a:spLocks noGrp="1" noChangeArrowheads="1"/>
          </p:cNvSpPr>
          <p:nvPr>
            <p:ph type="body" idx="1"/>
          </p:nvPr>
        </p:nvSpPr>
        <p:spPr>
          <a:xfrm>
            <a:off x="922336" y="5209702"/>
            <a:ext cx="5062157"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Le misure se possibile si effettuano sui 3 assi :</a:t>
            </a:r>
          </a:p>
          <a:p>
            <a:r>
              <a:rPr lang="it-IT" altLang="it-IT">
                <a:latin typeface="Arial" panose="020B0604020202020204" pitchFamily="34" charset="0"/>
              </a:rPr>
              <a:t>Assiale , nello stesso senso dell’albero della macchina.</a:t>
            </a:r>
          </a:p>
          <a:p>
            <a:r>
              <a:rPr lang="it-IT" altLang="it-IT">
                <a:latin typeface="Arial" panose="020B0604020202020204" pitchFamily="34" charset="0"/>
              </a:rPr>
              <a:t>Radiale Orizzontale, a 90 o 270 gradi rispetto l’albero della macchina.</a:t>
            </a:r>
          </a:p>
          <a:p>
            <a:r>
              <a:rPr lang="it-IT" altLang="it-IT">
                <a:latin typeface="Arial" panose="020B0604020202020204" pitchFamily="34" charset="0"/>
              </a:rPr>
              <a:t>Radiale Verticale , a  0 o 180 gradi rispetto l’albero della macchina.</a:t>
            </a:r>
          </a:p>
          <a:p>
            <a:endParaRPr lang="it-IT" altLang="it-IT">
              <a:latin typeface="Arial" panose="020B0604020202020204" pitchFamily="34" charset="0"/>
            </a:endParaRPr>
          </a:p>
          <a:p>
            <a:r>
              <a:rPr lang="it-IT" altLang="it-IT">
                <a:latin typeface="Arial" panose="020B0604020202020204" pitchFamily="34" charset="0"/>
              </a:rPr>
              <a:t>A volte un compromesso accettato è una misura intermedia a 45 gradi.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51067B6-CB98-4C3A-8A12-22A2314C3B1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E8DC740E-D221-4334-AE98-6C69B0CBA015}" type="slidenum">
              <a:rPr lang="de-DE" altLang="it-IT" sz="1300"/>
              <a:pPr>
                <a:spcBef>
                  <a:spcPct val="0"/>
                </a:spcBef>
              </a:pPr>
              <a:t>26</a:t>
            </a:fld>
            <a:endParaRPr lang="de-DE" altLang="it-IT" sz="1300"/>
          </a:p>
        </p:txBody>
      </p:sp>
      <p:sp>
        <p:nvSpPr>
          <p:cNvPr id="23555" name="Rectangle 2">
            <a:extLst>
              <a:ext uri="{FF2B5EF4-FFF2-40B4-BE49-F238E27FC236}">
                <a16:creationId xmlns:a16="http://schemas.microsoft.com/office/drawing/2014/main" id="{BEADF27F-BBF5-4E0D-A4FD-0AAEDF84E6FB}"/>
              </a:ext>
            </a:extLst>
          </p:cNvPr>
          <p:cNvSpPr>
            <a:spLocks noGrp="1" noRot="1" noChangeAspect="1" noChangeArrowheads="1" noTextEdit="1"/>
          </p:cNvSpPr>
          <p:nvPr>
            <p:ph type="sldImg"/>
          </p:nvPr>
        </p:nvSpPr>
        <p:spPr>
          <a:xfrm>
            <a:off x="-160338" y="844550"/>
            <a:ext cx="7213601" cy="4057650"/>
          </a:xfrm>
          <a:ln/>
        </p:spPr>
      </p:sp>
      <p:sp>
        <p:nvSpPr>
          <p:cNvPr id="23556" name="Rectangle 3">
            <a:extLst>
              <a:ext uri="{FF2B5EF4-FFF2-40B4-BE49-F238E27FC236}">
                <a16:creationId xmlns:a16="http://schemas.microsoft.com/office/drawing/2014/main" id="{E719C463-F04E-4C35-A900-CD83CB23630E}"/>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cs typeface="Arial" panose="020B0604020202020204" pitchFamily="34" charset="0"/>
              </a:rPr>
              <a:t>WHAT IS VIBRATION?</a:t>
            </a:r>
            <a:endParaRPr lang="en-GB" altLang="it-IT">
              <a:latin typeface="Arial" panose="020B0604020202020204" pitchFamily="34" charset="0"/>
              <a:cs typeface="Times New Roman" panose="02020603050405020304" pitchFamily="18" charset="0"/>
            </a:endParaRPr>
          </a:p>
          <a:p>
            <a:r>
              <a:rPr lang="en-GB" altLang="it-IT">
                <a:latin typeface="Arial" panose="020B0604020202020204" pitchFamily="34" charset="0"/>
                <a:cs typeface="Times New Roman" panose="02020603050405020304" pitchFamily="18" charset="0"/>
              </a:rPr>
              <a:t>Vibration is the oscillation (motion) of a body about a reference position.</a:t>
            </a:r>
          </a:p>
          <a:p>
            <a:r>
              <a:rPr lang="en-GB" altLang="it-IT">
                <a:latin typeface="Arial" panose="020B0604020202020204" pitchFamily="34" charset="0"/>
                <a:cs typeface="Times New Roman" panose="02020603050405020304" pitchFamily="18" charset="0"/>
              </a:rPr>
              <a:t> Since vibration frequency and amplitude cannot be measured by sight or touch, one has to convert the vibration into a usable function that can be measured and analysed. The best solution to this is taking mechanical vibration and convert it to an electronic signal, and this is best </a:t>
            </a:r>
            <a:r>
              <a:rPr lang="en-GB" altLang="it-IT" i="1">
                <a:latin typeface="Arial" panose="020B0604020202020204" pitchFamily="34" charset="0"/>
                <a:cs typeface="Times New Roman" panose="02020603050405020304" pitchFamily="18" charset="0"/>
              </a:rPr>
              <a:t>done </a:t>
            </a:r>
            <a:r>
              <a:rPr lang="en-GB" altLang="it-IT">
                <a:latin typeface="Arial" panose="020B0604020202020204" pitchFamily="34" charset="0"/>
                <a:cs typeface="Times New Roman" panose="02020603050405020304" pitchFamily="18" charset="0"/>
              </a:rPr>
              <a:t>using a transducer. The transducer output is proportional to how fast the machine is moving (frequency) and how much the machine is moving (amplitude).</a:t>
            </a:r>
          </a:p>
          <a:p>
            <a:r>
              <a:rPr lang="en-GB" altLang="it-IT">
                <a:latin typeface="Arial" panose="020B0604020202020204" pitchFamily="34" charset="0"/>
                <a:cs typeface="Times New Roman" panose="02020603050405020304" pitchFamily="18" charset="0"/>
              </a:rPr>
              <a:t>Frequency best describes what is wrong with the machine and amplitude describes the relative severity of the problem.</a:t>
            </a:r>
          </a:p>
          <a:p>
            <a:r>
              <a:rPr lang="en-GB" altLang="it-IT">
                <a:latin typeface="Arial" panose="020B0604020202020204" pitchFamily="34" charset="0"/>
                <a:cs typeface="Times New Roman" panose="02020603050405020304" pitchFamily="18" charset="0"/>
              </a:rPr>
              <a:t>Vibration is, very simply, the oscillation of a body about a reference position.</a:t>
            </a:r>
          </a:p>
          <a:p>
            <a:r>
              <a:rPr lang="en-GB" altLang="it-IT">
                <a:latin typeface="Arial" panose="020B0604020202020204" pitchFamily="34" charset="0"/>
                <a:cs typeface="Times New Roman" panose="02020603050405020304" pitchFamily="18" charset="0"/>
              </a:rPr>
              <a:t>Examples:</a:t>
            </a:r>
          </a:p>
          <a:p>
            <a:pPr>
              <a:buFontTx/>
              <a:buChar char="•"/>
            </a:pPr>
            <a:r>
              <a:rPr lang="en-GB" altLang="it-IT">
                <a:latin typeface="Arial" panose="020B0604020202020204" pitchFamily="34" charset="0"/>
              </a:rPr>
              <a:t>Shaft about its average centreline within the bearing.</a:t>
            </a:r>
          </a:p>
          <a:p>
            <a:pPr>
              <a:buFontTx/>
              <a:buChar char="•"/>
            </a:pPr>
            <a:r>
              <a:rPr lang="en-GB" altLang="it-IT">
                <a:latin typeface="Arial" panose="020B0604020202020204" pitchFamily="34" charset="0"/>
              </a:rPr>
              <a:t>Bearing housing about its average physical location in absolute space.</a:t>
            </a:r>
          </a:p>
          <a:p>
            <a:r>
              <a:rPr lang="en-GB" altLang="it-IT">
                <a:latin typeface="Arial" panose="020B0604020202020204" pitchFamily="34" charset="0"/>
                <a:cs typeface="Times New Roman" panose="02020603050405020304" pitchFamily="18" charset="0"/>
              </a:rPr>
              <a:t>Vibration is due to an excitation force that causes motion.</a:t>
            </a:r>
          </a:p>
          <a:p>
            <a:endParaRPr lang="en-GB" altLang="it-IT">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B76365DF-1E36-4691-A535-43F9028C3CDA}"/>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0F3D2538-6E70-416A-BA9C-B01806731123}" type="slidenum">
              <a:rPr lang="de-DE" altLang="it-IT" sz="1300"/>
              <a:pPr>
                <a:spcBef>
                  <a:spcPct val="0"/>
                </a:spcBef>
              </a:pPr>
              <a:t>83</a:t>
            </a:fld>
            <a:endParaRPr lang="de-DE" altLang="it-IT" sz="1300"/>
          </a:p>
        </p:txBody>
      </p:sp>
      <p:sp>
        <p:nvSpPr>
          <p:cNvPr id="141315" name="Rectangle 2">
            <a:extLst>
              <a:ext uri="{FF2B5EF4-FFF2-40B4-BE49-F238E27FC236}">
                <a16:creationId xmlns:a16="http://schemas.microsoft.com/office/drawing/2014/main" id="{648BA710-859A-4CDE-B4EC-0FB89A28FDD4}"/>
              </a:ext>
            </a:extLst>
          </p:cNvPr>
          <p:cNvSpPr>
            <a:spLocks noGrp="1" noRot="1" noChangeAspect="1" noChangeArrowheads="1" noTextEdit="1"/>
          </p:cNvSpPr>
          <p:nvPr>
            <p:ph type="sldImg"/>
          </p:nvPr>
        </p:nvSpPr>
        <p:spPr>
          <a:xfrm>
            <a:off x="-204788" y="822325"/>
            <a:ext cx="7313613" cy="4114800"/>
          </a:xfrm>
          <a:ln/>
        </p:spPr>
      </p:sp>
      <p:sp>
        <p:nvSpPr>
          <p:cNvPr id="141316" name="Rectangle 3">
            <a:extLst>
              <a:ext uri="{FF2B5EF4-FFF2-40B4-BE49-F238E27FC236}">
                <a16:creationId xmlns:a16="http://schemas.microsoft.com/office/drawing/2014/main" id="{13E1BC65-06F7-4F61-852F-E88F37E3BCAF}"/>
              </a:ext>
            </a:extLst>
          </p:cNvPr>
          <p:cNvSpPr>
            <a:spLocks noGrp="1" noChangeArrowheads="1"/>
          </p:cNvSpPr>
          <p:nvPr>
            <p:ph type="body" idx="1"/>
          </p:nvPr>
        </p:nvSpPr>
        <p:spPr>
          <a:xfrm>
            <a:off x="922336" y="5209702"/>
            <a:ext cx="5062157"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Le misure se possibile si effettuano sui 3 assi :</a:t>
            </a:r>
          </a:p>
          <a:p>
            <a:r>
              <a:rPr lang="it-IT" altLang="it-IT">
                <a:latin typeface="Arial" panose="020B0604020202020204" pitchFamily="34" charset="0"/>
              </a:rPr>
              <a:t>Assiale , nello stesso senso dell’albero della macchina.</a:t>
            </a:r>
          </a:p>
          <a:p>
            <a:r>
              <a:rPr lang="it-IT" altLang="it-IT">
                <a:latin typeface="Arial" panose="020B0604020202020204" pitchFamily="34" charset="0"/>
              </a:rPr>
              <a:t>Radiale Orizzontale, a 90 o 270 gradi rispetto l’albero della macchina.</a:t>
            </a:r>
          </a:p>
          <a:p>
            <a:r>
              <a:rPr lang="it-IT" altLang="it-IT">
                <a:latin typeface="Arial" panose="020B0604020202020204" pitchFamily="34" charset="0"/>
              </a:rPr>
              <a:t>Radiale Verticale , a  0 o 180 gradi rispetto l’albero della macchina.</a:t>
            </a:r>
          </a:p>
          <a:p>
            <a:endParaRPr lang="it-IT" altLang="it-IT">
              <a:latin typeface="Arial" panose="020B0604020202020204" pitchFamily="34" charset="0"/>
            </a:endParaRPr>
          </a:p>
          <a:p>
            <a:r>
              <a:rPr lang="it-IT" altLang="it-IT">
                <a:latin typeface="Arial" panose="020B0604020202020204" pitchFamily="34" charset="0"/>
              </a:rPr>
              <a:t>A volte un compromesso accettato è una misura intermedia a 45 gradi. </a:t>
            </a:r>
          </a:p>
        </p:txBody>
      </p:sp>
    </p:spTree>
    <p:extLst>
      <p:ext uri="{BB962C8B-B14F-4D97-AF65-F5344CB8AC3E}">
        <p14:creationId xmlns:p14="http://schemas.microsoft.com/office/powerpoint/2010/main" val="783624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4400C606-A9E9-4A77-9901-6F9EFA2A6D91}"/>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7BEE3149-C4C4-458D-9C49-0EDB34CD8041}" type="slidenum">
              <a:rPr lang="de-DE" altLang="it-IT" sz="1300"/>
              <a:pPr>
                <a:spcBef>
                  <a:spcPct val="0"/>
                </a:spcBef>
              </a:pPr>
              <a:t>85</a:t>
            </a:fld>
            <a:endParaRPr lang="de-DE" altLang="it-IT" sz="1300"/>
          </a:p>
        </p:txBody>
      </p:sp>
      <p:sp>
        <p:nvSpPr>
          <p:cNvPr id="145411" name="Rectangle 2">
            <a:extLst>
              <a:ext uri="{FF2B5EF4-FFF2-40B4-BE49-F238E27FC236}">
                <a16:creationId xmlns:a16="http://schemas.microsoft.com/office/drawing/2014/main" id="{57A25C13-A77F-4462-89AC-9F1D4D5591C0}"/>
              </a:ext>
            </a:extLst>
          </p:cNvPr>
          <p:cNvSpPr>
            <a:spLocks noGrp="1" noRot="1" noChangeAspect="1" noChangeArrowheads="1" noTextEdit="1"/>
          </p:cNvSpPr>
          <p:nvPr>
            <p:ph type="sldImg"/>
          </p:nvPr>
        </p:nvSpPr>
        <p:spPr>
          <a:xfrm>
            <a:off x="-157163" y="844550"/>
            <a:ext cx="7212013" cy="4057650"/>
          </a:xfr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FB40C789-A73C-4F0C-92C6-767856E5DDD9}"/>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E143BD9E-44AB-4E12-B719-60B1266EE495}" type="slidenum">
              <a:rPr lang="de-DE" altLang="it-IT" sz="1300"/>
              <a:pPr>
                <a:spcBef>
                  <a:spcPct val="0"/>
                </a:spcBef>
              </a:pPr>
              <a:t>96</a:t>
            </a:fld>
            <a:endParaRPr lang="de-DE" altLang="it-IT" sz="1300"/>
          </a:p>
        </p:txBody>
      </p:sp>
      <p:sp>
        <p:nvSpPr>
          <p:cNvPr id="164867" name="Rectangle 2">
            <a:extLst>
              <a:ext uri="{FF2B5EF4-FFF2-40B4-BE49-F238E27FC236}">
                <a16:creationId xmlns:a16="http://schemas.microsoft.com/office/drawing/2014/main" id="{33111F0E-7955-4961-9254-C511339EDA69}"/>
              </a:ext>
            </a:extLst>
          </p:cNvPr>
          <p:cNvSpPr>
            <a:spLocks noGrp="1" noRot="1" noChangeAspect="1" noChangeArrowheads="1" noTextEdit="1"/>
          </p:cNvSpPr>
          <p:nvPr>
            <p:ph type="sldImg"/>
          </p:nvPr>
        </p:nvSpPr>
        <p:spPr>
          <a:xfrm>
            <a:off x="-203200" y="822325"/>
            <a:ext cx="7315200" cy="4114800"/>
          </a:xfrm>
          <a:ln/>
        </p:spPr>
      </p:sp>
      <p:sp>
        <p:nvSpPr>
          <p:cNvPr id="164868" name="Rectangle 3">
            <a:extLst>
              <a:ext uri="{FF2B5EF4-FFF2-40B4-BE49-F238E27FC236}">
                <a16:creationId xmlns:a16="http://schemas.microsoft.com/office/drawing/2014/main" id="{162A8981-7402-42CA-8E12-C5517A8BD572}"/>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475CDE73-ACEA-41F3-97F9-1D9B1F5DCE3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9641C1F-3507-4345-9CD6-60C5A61D3E98}" type="slidenum">
              <a:rPr lang="de-DE" altLang="it-IT" sz="1300"/>
              <a:pPr>
                <a:spcBef>
                  <a:spcPct val="0"/>
                </a:spcBef>
              </a:pPr>
              <a:t>115</a:t>
            </a:fld>
            <a:endParaRPr lang="de-DE" altLang="it-IT" sz="1300"/>
          </a:p>
        </p:txBody>
      </p:sp>
      <p:sp>
        <p:nvSpPr>
          <p:cNvPr id="180227" name="Rectangle 2">
            <a:extLst>
              <a:ext uri="{FF2B5EF4-FFF2-40B4-BE49-F238E27FC236}">
                <a16:creationId xmlns:a16="http://schemas.microsoft.com/office/drawing/2014/main" id="{9721B278-2820-43F9-BC52-72F8BFCC6232}"/>
              </a:ext>
            </a:extLst>
          </p:cNvPr>
          <p:cNvSpPr>
            <a:spLocks noGrp="1" noRot="1" noChangeAspect="1" noChangeArrowheads="1" noTextEdit="1"/>
          </p:cNvSpPr>
          <p:nvPr>
            <p:ph type="sldImg"/>
          </p:nvPr>
        </p:nvSpPr>
        <p:spPr>
          <a:xfrm>
            <a:off x="-203200" y="820738"/>
            <a:ext cx="7315200" cy="4116387"/>
          </a:xfrm>
          <a:ln/>
        </p:spPr>
      </p:sp>
      <p:sp>
        <p:nvSpPr>
          <p:cNvPr id="180228" name="Rectangle 3">
            <a:extLst>
              <a:ext uri="{FF2B5EF4-FFF2-40B4-BE49-F238E27FC236}">
                <a16:creationId xmlns:a16="http://schemas.microsoft.com/office/drawing/2014/main" id="{7BC38FE2-696E-4221-B54E-1CB238501B96}"/>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063" tIns="50031" rIns="100063" bIns="50031"/>
          <a:lstStyle/>
          <a:p>
            <a:r>
              <a:rPr lang="en-AU" altLang="it-IT">
                <a:latin typeface="Arial" panose="020B0604020202020204" pitchFamily="34" charset="0"/>
                <a:cs typeface="Times New Roman" panose="02020603050405020304" pitchFamily="18" charset="0"/>
              </a:rPr>
              <a:t>Gears are always emitting vibration, even without any defect. The main frequency is the “Gear Mesh Frequency” (GMF)  and its harmonics which can be calculated by </a:t>
            </a:r>
          </a:p>
          <a:p>
            <a:r>
              <a:rPr lang="en-AU" altLang="it-IT">
                <a:latin typeface="Arial" panose="020B0604020202020204" pitchFamily="34" charset="0"/>
                <a:cs typeface="Times New Roman" panose="02020603050405020304" pitchFamily="18" charset="0"/>
              </a:rPr>
              <a:t>	GMF= No. of teeth x rotation frequency</a:t>
            </a:r>
          </a:p>
          <a:p>
            <a:r>
              <a:rPr lang="en-AU" altLang="it-IT">
                <a:latin typeface="Arial" panose="020B0604020202020204" pitchFamily="34" charset="0"/>
                <a:cs typeface="Times New Roman" panose="02020603050405020304" pitchFamily="18" charset="0"/>
              </a:rPr>
              <a:t>Impacting is not produced by the Gear mesh of a gear box in good condition (except excentric gears) and can be seen in the signalprocessing velocity or acceleration. With increasing wear and defects the demodulated signal is analysed as well.</a:t>
            </a:r>
          </a:p>
          <a:p>
            <a:pPr algn="just"/>
            <a:endParaRPr lang="en-AU" altLang="it-IT">
              <a:latin typeface="Arial" panose="020B0604020202020204" pitchFamily="34" charset="0"/>
              <a:cs typeface="Times New Roman" panose="02020603050405020304" pitchFamily="18" charset="0"/>
            </a:endParaRPr>
          </a:p>
          <a:p>
            <a:pPr algn="just"/>
            <a:endParaRPr lang="en-AU" altLang="it-IT">
              <a:latin typeface="Arial" panose="020B0604020202020204" pitchFamily="34" charset="0"/>
              <a:cs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FE033560-B5B0-4BF8-AD75-8E757B19266B}"/>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0B7BF2CB-324D-4796-97C0-11B239AD275E}" type="slidenum">
              <a:rPr lang="de-DE" altLang="it-IT" sz="1300"/>
              <a:pPr>
                <a:spcBef>
                  <a:spcPct val="0"/>
                </a:spcBef>
              </a:pPr>
              <a:t>27</a:t>
            </a:fld>
            <a:endParaRPr lang="de-DE" altLang="it-IT" sz="1300"/>
          </a:p>
        </p:txBody>
      </p:sp>
      <p:sp>
        <p:nvSpPr>
          <p:cNvPr id="27651" name="Rectangle 2">
            <a:extLst>
              <a:ext uri="{FF2B5EF4-FFF2-40B4-BE49-F238E27FC236}">
                <a16:creationId xmlns:a16="http://schemas.microsoft.com/office/drawing/2014/main" id="{40DF2797-B3EF-428B-9BA5-27C758C1B88F}"/>
              </a:ext>
            </a:extLst>
          </p:cNvPr>
          <p:cNvSpPr>
            <a:spLocks noGrp="1" noRot="1" noChangeAspect="1" noChangeArrowheads="1" noTextEdit="1"/>
          </p:cNvSpPr>
          <p:nvPr>
            <p:ph type="sldImg"/>
          </p:nvPr>
        </p:nvSpPr>
        <p:spPr>
          <a:xfrm>
            <a:off x="-184150" y="831850"/>
            <a:ext cx="7281863" cy="4097338"/>
          </a:xfrm>
          <a:ln w="12700" cap="flat">
            <a:solidFill>
              <a:schemeClr val="tx1"/>
            </a:solidFill>
          </a:ln>
        </p:spPr>
      </p:sp>
      <p:sp>
        <p:nvSpPr>
          <p:cNvPr id="27652" name="Rectangle 3">
            <a:extLst>
              <a:ext uri="{FF2B5EF4-FFF2-40B4-BE49-F238E27FC236}">
                <a16:creationId xmlns:a16="http://schemas.microsoft.com/office/drawing/2014/main" id="{E13D9CC2-22AB-4EC1-AC89-CC45F090E3A2}"/>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La forma d’onda sinusoidale può essere considerata l’effetto della vibrazione più semplice, ottenuta dall’oscillazione nel tempo di una massa intorno al suo punto d’equilibrio. Questa forma d’onda ha come caratteristica quella di essere periodica e cioè di ripetersi uguale a se stessa ad intervalli di tempo costanti.La frequenza, espressa in </a:t>
            </a:r>
            <a:r>
              <a:rPr lang="it-IT" altLang="it-IT" b="1">
                <a:latin typeface="Arial" panose="020B0604020202020204" pitchFamily="34" charset="0"/>
              </a:rPr>
              <a:t>Hz</a:t>
            </a:r>
            <a:r>
              <a:rPr lang="it-IT" altLang="it-IT">
                <a:latin typeface="Arial" panose="020B0604020202020204" pitchFamily="34" charset="0"/>
              </a:rPr>
              <a:t> cioè in “cicli / secondo” oppure in </a:t>
            </a:r>
            <a:r>
              <a:rPr lang="it-IT" altLang="it-IT" b="1">
                <a:latin typeface="Arial" panose="020B0604020202020204" pitchFamily="34" charset="0"/>
              </a:rPr>
              <a:t>CPM o RPM </a:t>
            </a:r>
            <a:r>
              <a:rPr lang="it-IT" altLang="it-IT">
                <a:latin typeface="Arial" panose="020B0604020202020204" pitchFamily="34" charset="0"/>
              </a:rPr>
              <a:t>cioè “cicli / minuto”, è esattamente la funzione inversa o reciproca del periodo “T” e cioè : </a:t>
            </a:r>
          </a:p>
          <a:p>
            <a:r>
              <a:rPr lang="it-IT" altLang="it-IT">
                <a:latin typeface="Arial" panose="020B0604020202020204" pitchFamily="34" charset="0"/>
              </a:rPr>
              <a:t>		         </a:t>
            </a:r>
            <a:r>
              <a:rPr lang="it-IT" altLang="it-IT" b="1">
                <a:latin typeface="Arial" panose="020B0604020202020204" pitchFamily="34" charset="0"/>
              </a:rPr>
              <a:t>F = 1/T.</a:t>
            </a:r>
          </a:p>
          <a:p>
            <a:r>
              <a:rPr lang="it-IT" altLang="it-IT">
                <a:latin typeface="Arial" panose="020B0604020202020204" pitchFamily="34" charset="0"/>
              </a:rPr>
              <a:t>L’analisi della frequenza delle singole componenti sinusoidali che costituiscono la vibrazione più complessa è un potente mezzo per l’identificazione delle cause di problemi sul macchinario rotante.</a:t>
            </a:r>
          </a:p>
          <a:p>
            <a:r>
              <a:rPr lang="it-IT" altLang="it-IT">
                <a:latin typeface="Arial" panose="020B0604020202020204" pitchFamily="34" charset="0"/>
              </a:rPr>
              <a:t>L’equivalenza tra Hz e CPM è : </a:t>
            </a:r>
          </a:p>
          <a:p>
            <a:r>
              <a:rPr lang="it-IT" altLang="it-IT">
                <a:latin typeface="Arial" panose="020B0604020202020204" pitchFamily="34" charset="0"/>
              </a:rPr>
              <a:t>		  </a:t>
            </a:r>
            <a:r>
              <a:rPr lang="it-IT" altLang="it-IT" b="1">
                <a:latin typeface="Arial" panose="020B0604020202020204" pitchFamily="34" charset="0"/>
              </a:rPr>
              <a:t>1 Hz = 60 CPM o RPM</a:t>
            </a:r>
          </a:p>
          <a:p>
            <a:r>
              <a:rPr lang="it-IT" altLang="it-IT" b="1">
                <a:latin typeface="Arial" panose="020B0604020202020204" pitchFamily="34" charset="0"/>
              </a:rPr>
              <a:t>		24,75 Hz = 1485 CPM o RPM</a:t>
            </a:r>
          </a:p>
          <a:p>
            <a:r>
              <a:rPr lang="it-IT" altLang="it-IT" b="1">
                <a:latin typeface="Arial" panose="020B0604020202020204" pitchFamily="34" charset="0"/>
              </a:rPr>
              <a:t>		49,75 Hz = 2985 CPM o RPM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3EFC5F6-47A2-4CCA-8CC3-38965CC24EEB}"/>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05EFC755-1EBB-427B-89C1-1084BF5EB77A}" type="slidenum">
              <a:rPr lang="de-DE" altLang="it-IT" sz="1300"/>
              <a:pPr>
                <a:spcBef>
                  <a:spcPct val="0"/>
                </a:spcBef>
              </a:pPr>
              <a:t>28</a:t>
            </a:fld>
            <a:endParaRPr lang="de-DE" altLang="it-IT" sz="1300"/>
          </a:p>
        </p:txBody>
      </p:sp>
      <p:sp>
        <p:nvSpPr>
          <p:cNvPr id="29699" name="Rectangle 2">
            <a:extLst>
              <a:ext uri="{FF2B5EF4-FFF2-40B4-BE49-F238E27FC236}">
                <a16:creationId xmlns:a16="http://schemas.microsoft.com/office/drawing/2014/main" id="{D60509B4-2992-468E-8A01-8120070D5A5B}"/>
              </a:ext>
            </a:extLst>
          </p:cNvPr>
          <p:cNvSpPr>
            <a:spLocks noGrp="1" noRot="1" noChangeAspect="1" noChangeArrowheads="1" noTextEdit="1"/>
          </p:cNvSpPr>
          <p:nvPr>
            <p:ph type="sldImg"/>
          </p:nvPr>
        </p:nvSpPr>
        <p:spPr>
          <a:xfrm>
            <a:off x="-157163" y="844550"/>
            <a:ext cx="7212013" cy="4057650"/>
          </a:xfr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31DB4AF-AB58-4BFC-8342-C6190FADEC33}"/>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B5DD7048-DB9C-48A9-BA07-DF3206671BDD}" type="slidenum">
              <a:rPr lang="de-DE" altLang="it-IT" sz="1300"/>
              <a:pPr>
                <a:spcBef>
                  <a:spcPct val="0"/>
                </a:spcBef>
              </a:pPr>
              <a:t>29</a:t>
            </a:fld>
            <a:endParaRPr lang="de-DE" altLang="it-IT" sz="1300"/>
          </a:p>
        </p:txBody>
      </p:sp>
      <p:sp>
        <p:nvSpPr>
          <p:cNvPr id="31747" name="Rectangle 2">
            <a:extLst>
              <a:ext uri="{FF2B5EF4-FFF2-40B4-BE49-F238E27FC236}">
                <a16:creationId xmlns:a16="http://schemas.microsoft.com/office/drawing/2014/main" id="{329FFE18-0C35-4A8D-A15A-BC77735AD9BF}"/>
              </a:ext>
            </a:extLst>
          </p:cNvPr>
          <p:cNvSpPr>
            <a:spLocks noGrp="1" noRot="1" noChangeAspect="1" noChangeArrowheads="1" noTextEdit="1"/>
          </p:cNvSpPr>
          <p:nvPr>
            <p:ph type="sldImg"/>
          </p:nvPr>
        </p:nvSpPr>
        <p:spPr>
          <a:xfrm>
            <a:off x="-203200" y="820738"/>
            <a:ext cx="7315200" cy="4114800"/>
          </a:xfr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334434" y="4365104"/>
            <a:ext cx="11523133" cy="792000"/>
          </a:xfrm>
          <a:prstGeom prst="rect">
            <a:avLst/>
          </a:prstGeom>
        </p:spPr>
        <p:txBody>
          <a:bodyPr anchor="b"/>
          <a:lstStyle>
            <a:lvl1pPr algn="ctr">
              <a:lnSpc>
                <a:spcPct val="85000"/>
              </a:lnSpc>
              <a:defRPr sz="3200">
                <a:solidFill>
                  <a:srgbClr val="808080"/>
                </a:solidFill>
              </a:defRPr>
            </a:lvl1pPr>
          </a:lstStyle>
          <a:p>
            <a:r>
              <a:rPr lang="de-DE"/>
              <a:t>Titelmasterformat durch Klicken bearbeiten</a:t>
            </a:r>
            <a:endParaRPr lang="en-US" dirty="0"/>
          </a:p>
        </p:txBody>
      </p:sp>
      <p:sp>
        <p:nvSpPr>
          <p:cNvPr id="3" name="Subtitle 2"/>
          <p:cNvSpPr>
            <a:spLocks noGrp="1"/>
          </p:cNvSpPr>
          <p:nvPr>
            <p:ph type="subTitle" idx="1"/>
          </p:nvPr>
        </p:nvSpPr>
        <p:spPr bwMode="gray">
          <a:xfrm>
            <a:off x="334434" y="5373304"/>
            <a:ext cx="11523133" cy="792000"/>
          </a:xfrm>
          <a:prstGeom prst="rect">
            <a:avLst/>
          </a:prstGeom>
        </p:spPr>
        <p:txBody>
          <a:bodyPr>
            <a:noAutofit/>
          </a:bodyPr>
          <a:lstStyle>
            <a:lvl1pPr marL="0" indent="0" algn="ctr">
              <a:lnSpc>
                <a:spcPct val="85000"/>
              </a:lnSpc>
              <a:spcBef>
                <a:spcPts val="0"/>
              </a:spcBef>
              <a:buFont typeface="Arial" panose="020B0604020202020204" pitchFamily="34" charset="0"/>
              <a:buNone/>
              <a:defRPr sz="1400">
                <a:solidFill>
                  <a:srgbClr val="808080"/>
                </a:solidFill>
              </a:defRPr>
            </a:lvl1pPr>
            <a:lvl2pPr marL="0" indent="0" algn="ctr">
              <a:lnSpc>
                <a:spcPct val="85000"/>
              </a:lnSpc>
              <a:spcBef>
                <a:spcPts val="0"/>
              </a:spcBef>
              <a:buFont typeface="Arial" panose="020B0604020202020204" pitchFamily="34" charset="0"/>
              <a:buNone/>
              <a:defRPr sz="1400">
                <a:solidFill>
                  <a:srgbClr val="808080"/>
                </a:solidFill>
              </a:defRPr>
            </a:lvl2pPr>
            <a:lvl3pPr marL="0" indent="0" algn="ctr">
              <a:lnSpc>
                <a:spcPct val="85000"/>
              </a:lnSpc>
              <a:spcBef>
                <a:spcPts val="0"/>
              </a:spcBef>
              <a:buFont typeface="Arial" panose="020B0604020202020204" pitchFamily="34" charset="0"/>
              <a:buNone/>
              <a:defRPr sz="1400">
                <a:solidFill>
                  <a:srgbClr val="808080"/>
                </a:solidFill>
              </a:defRPr>
            </a:lvl3pPr>
            <a:lvl4pPr marL="0" indent="0" algn="ctr">
              <a:lnSpc>
                <a:spcPct val="85000"/>
              </a:lnSpc>
              <a:spcBef>
                <a:spcPts val="0"/>
              </a:spcBef>
              <a:buFont typeface="Arial" panose="020B0604020202020204" pitchFamily="34" charset="0"/>
              <a:buNone/>
              <a:defRPr sz="1400">
                <a:solidFill>
                  <a:srgbClr val="808080"/>
                </a:solidFill>
              </a:defRPr>
            </a:lvl4pPr>
            <a:lvl5pPr marL="0" indent="0" algn="ctr">
              <a:lnSpc>
                <a:spcPct val="85000"/>
              </a:lnSpc>
              <a:spcBef>
                <a:spcPts val="0"/>
              </a:spcBef>
              <a:buFont typeface="Arial" panose="020B0604020202020204" pitchFamily="34" charset="0"/>
              <a:buNone/>
              <a:defRPr sz="1400">
                <a:solidFill>
                  <a:srgbClr val="808080"/>
                </a:solidFill>
              </a:defRPr>
            </a:lvl5pPr>
            <a:lvl6pPr marL="0" indent="0" algn="ctr">
              <a:lnSpc>
                <a:spcPct val="85000"/>
              </a:lnSpc>
              <a:spcBef>
                <a:spcPts val="0"/>
              </a:spcBef>
              <a:buFont typeface="Arial" panose="020B0604020202020204" pitchFamily="34" charset="0"/>
              <a:buNone/>
              <a:defRPr sz="1400">
                <a:solidFill>
                  <a:srgbClr val="808080"/>
                </a:solidFill>
              </a:defRPr>
            </a:lvl6pPr>
            <a:lvl7pPr marL="0" indent="0" algn="ctr">
              <a:lnSpc>
                <a:spcPct val="85000"/>
              </a:lnSpc>
              <a:spcBef>
                <a:spcPts val="0"/>
              </a:spcBef>
              <a:buFont typeface="Arial" panose="020B0604020202020204" pitchFamily="34" charset="0"/>
              <a:buNone/>
              <a:defRPr sz="1400">
                <a:solidFill>
                  <a:srgbClr val="808080"/>
                </a:solidFill>
              </a:defRPr>
            </a:lvl7pPr>
            <a:lvl8pPr marL="0" indent="0" algn="ctr">
              <a:lnSpc>
                <a:spcPct val="85000"/>
              </a:lnSpc>
              <a:spcBef>
                <a:spcPts val="0"/>
              </a:spcBef>
              <a:buFont typeface="Arial" panose="020B0604020202020204" pitchFamily="34" charset="0"/>
              <a:buNone/>
              <a:defRPr sz="1400">
                <a:solidFill>
                  <a:srgbClr val="808080"/>
                </a:solidFill>
              </a:defRPr>
            </a:lvl8pPr>
            <a:lvl9pPr marL="0" indent="0" algn="ctr">
              <a:lnSpc>
                <a:spcPct val="85000"/>
              </a:lnSpc>
              <a:spcBef>
                <a:spcPts val="0"/>
              </a:spcBef>
              <a:buFont typeface="Arial" panose="020B0604020202020204" pitchFamily="34" charset="0"/>
              <a:buNone/>
              <a:defRPr sz="1400">
                <a:solidFill>
                  <a:srgbClr val="808080"/>
                </a:solidFill>
              </a:defRPr>
            </a:lvl9pPr>
          </a:lstStyle>
          <a:p>
            <a:r>
              <a:rPr lang="de-DE"/>
              <a:t>Formatvorlage des Untertitelmasters durch Klicken bearbeiten</a:t>
            </a:r>
            <a:endParaRPr lang="en-US" dirty="0"/>
          </a:p>
        </p:txBody>
      </p:sp>
      <p:sp>
        <p:nvSpPr>
          <p:cNvPr id="4" name="Rectangle 3"/>
          <p:cNvSpPr>
            <a:spLocks/>
          </p:cNvSpPr>
          <p:nvPr userDrawn="1"/>
        </p:nvSpPr>
        <p:spPr bwMode="gray">
          <a:xfrm>
            <a:off x="11857038" y="1196754"/>
            <a:ext cx="326986" cy="5040536"/>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400" b="0" i="0" u="none" baseline="0" dirty="0">
              <a:solidFill>
                <a:srgbClr val="000000"/>
              </a:solidFill>
              <a:latin typeface="Calibri" panose="020F0502020204030204" pitchFamily="34" charset="0"/>
            </a:endParaRPr>
          </a:p>
        </p:txBody>
      </p:sp>
      <p:sp>
        <p:nvSpPr>
          <p:cNvPr id="9" name="Picture Placeholder 8"/>
          <p:cNvSpPr>
            <a:spLocks noGrp="1"/>
          </p:cNvSpPr>
          <p:nvPr>
            <p:ph type="pic" sz="quarter" idx="10"/>
          </p:nvPr>
        </p:nvSpPr>
        <p:spPr bwMode="gray">
          <a:xfrm>
            <a:off x="0" y="836613"/>
            <a:ext cx="12192000" cy="2880000"/>
          </a:xfrm>
          <a:prstGeom prst="rect">
            <a:avLst/>
          </a:prstGeom>
          <a:solidFill>
            <a:srgbClr val="E6E6E6"/>
          </a:solidFill>
        </p:spPr>
        <p:txBody>
          <a:bodyPr tIns="504000" anchor="ctr">
            <a:normAutofit/>
          </a:bodyPr>
          <a:lstStyle>
            <a:lvl1pPr marL="0" indent="0" algn="ctr">
              <a:spcBef>
                <a:spcPts val="0"/>
              </a:spcBef>
              <a:buFont typeface="Arial" panose="020B0604020202020204" pitchFamily="34" charset="0"/>
              <a:buNone/>
              <a:defRPr sz="1200">
                <a:solidFill>
                  <a:schemeClr val="accent5"/>
                </a:solidFill>
              </a:defRPr>
            </a:lvl1pPr>
            <a:lvl2pPr marL="0" indent="0" algn="ctr">
              <a:spcBef>
                <a:spcPts val="0"/>
              </a:spcBef>
              <a:buNone/>
              <a:defRPr sz="1200">
                <a:solidFill>
                  <a:schemeClr val="accent5"/>
                </a:solidFill>
              </a:defRPr>
            </a:lvl2pPr>
            <a:lvl3pPr marL="0" indent="0" algn="ctr">
              <a:spcBef>
                <a:spcPts val="0"/>
              </a:spcBef>
              <a:buNone/>
              <a:defRPr sz="1200">
                <a:solidFill>
                  <a:schemeClr val="accent5"/>
                </a:solidFill>
              </a:defRPr>
            </a:lvl3pPr>
            <a:lvl4pPr marL="0" indent="0" algn="ctr">
              <a:spcBef>
                <a:spcPts val="0"/>
              </a:spcBef>
              <a:buNone/>
              <a:defRPr sz="1200">
                <a:solidFill>
                  <a:schemeClr val="accent5"/>
                </a:solidFill>
              </a:defRPr>
            </a:lvl4pPr>
            <a:lvl5pPr marL="0" indent="0" algn="ctr">
              <a:spcBef>
                <a:spcPts val="0"/>
              </a:spcBef>
              <a:buNone/>
              <a:defRPr sz="1200">
                <a:solidFill>
                  <a:schemeClr val="accent5"/>
                </a:solidFill>
              </a:defRPr>
            </a:lvl5pPr>
            <a:lvl6pPr marL="0" indent="0" algn="ctr">
              <a:spcBef>
                <a:spcPts val="0"/>
              </a:spcBef>
              <a:buNone/>
              <a:defRPr sz="1200">
                <a:solidFill>
                  <a:schemeClr val="accent5"/>
                </a:solidFill>
              </a:defRPr>
            </a:lvl6pPr>
            <a:lvl7pPr marL="0" indent="0" algn="ctr">
              <a:spcBef>
                <a:spcPts val="0"/>
              </a:spcBef>
              <a:buNone/>
              <a:defRPr sz="1200">
                <a:solidFill>
                  <a:schemeClr val="accent5"/>
                </a:solidFill>
              </a:defRPr>
            </a:lvl7pPr>
            <a:lvl8pPr marL="0" indent="0" algn="ctr">
              <a:spcBef>
                <a:spcPts val="0"/>
              </a:spcBef>
              <a:buNone/>
              <a:defRPr sz="1200">
                <a:solidFill>
                  <a:schemeClr val="accent5"/>
                </a:solidFill>
              </a:defRPr>
            </a:lvl8pPr>
            <a:lvl9pPr marL="0" indent="0" algn="ctr">
              <a:spcBef>
                <a:spcPts val="0"/>
              </a:spcBef>
              <a:buNone/>
              <a:defRPr sz="1200">
                <a:solidFill>
                  <a:schemeClr val="accent5"/>
                </a:solidFill>
              </a:defRPr>
            </a:lvl9pPr>
          </a:lstStyle>
          <a:p>
            <a:r>
              <a:rPr lang="de-DE"/>
              <a:t>Bild durch Klicken auf Symbol hinzufügen</a:t>
            </a:r>
            <a:endParaRPr lang="en-US" dirty="0"/>
          </a:p>
        </p:txBody>
      </p:sp>
    </p:spTree>
    <p:extLst>
      <p:ext uri="{BB962C8B-B14F-4D97-AF65-F5344CB8AC3E}">
        <p14:creationId xmlns:p14="http://schemas.microsoft.com/office/powerpoint/2010/main" val="3355243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sp>
        <p:nvSpPr>
          <p:cNvPr id="7" name="White background left"/>
          <p:cNvSpPr>
            <a:spLocks/>
          </p:cNvSpPr>
          <p:nvPr userDrawn="1"/>
        </p:nvSpPr>
        <p:spPr bwMode="gray">
          <a:xfrm>
            <a:off x="334963" y="1052738"/>
            <a:ext cx="11522075"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8" name="Title 7"/>
          <p:cNvSpPr>
            <a:spLocks noGrp="1"/>
          </p:cNvSpPr>
          <p:nvPr>
            <p:ph type="title"/>
          </p:nvPr>
        </p:nvSpPr>
        <p:spPr/>
        <p:txBody>
          <a:bodyPr/>
          <a:lstStyle/>
          <a:p>
            <a:r>
              <a:rPr lang="de-DE"/>
              <a:t>Titelmasterformat durch Klicken bearbeiten</a:t>
            </a:r>
            <a:endParaRPr lang="en-US"/>
          </a:p>
        </p:txBody>
      </p:sp>
      <p:sp>
        <p:nvSpPr>
          <p:cNvPr id="9" name="Date Placeholder 8"/>
          <p:cNvSpPr>
            <a:spLocks noGrp="1"/>
          </p:cNvSpPr>
          <p:nvPr>
            <p:ph type="dt" sz="half" idx="14"/>
          </p:nvPr>
        </p:nvSpPr>
        <p:spPr/>
        <p:txBody>
          <a:bodyPr/>
          <a:lstStyle/>
          <a:p>
            <a:r>
              <a:rPr lang="de-DE"/>
              <a:t>DATE</a:t>
            </a:r>
            <a:endParaRPr lang="en-US" dirty="0"/>
          </a:p>
        </p:txBody>
      </p:sp>
      <p:sp>
        <p:nvSpPr>
          <p:cNvPr id="10" name="Footer Placeholder 9"/>
          <p:cNvSpPr>
            <a:spLocks noGrp="1"/>
          </p:cNvSpPr>
          <p:nvPr>
            <p:ph type="ftr" sz="quarter" idx="15"/>
          </p:nvPr>
        </p:nvSpPr>
        <p:spPr/>
        <p:txBody>
          <a:bodyPr/>
          <a:lstStyle/>
          <a:p>
            <a:r>
              <a:rPr lang="en-US"/>
              <a:t>Title of presentation</a:t>
            </a:r>
          </a:p>
        </p:txBody>
      </p:sp>
      <p:sp>
        <p:nvSpPr>
          <p:cNvPr id="11" name="Slide Number Placeholder 10"/>
          <p:cNvSpPr>
            <a:spLocks noGrp="1"/>
          </p:cNvSpPr>
          <p:nvPr>
            <p:ph type="sldNum" sz="quarter" idx="16"/>
          </p:nvPr>
        </p:nvSpPr>
        <p:spPr/>
        <p:txBody>
          <a:bodyPr/>
          <a:lstStyle/>
          <a:p>
            <a:fld id="{CCF10D83-73B2-4D20-BE53-AA27B2521160}" type="slidenum">
              <a:rPr lang="en-US" smtClean="0"/>
              <a:pPr/>
              <a:t>‹N›</a:t>
            </a:fld>
            <a:endParaRPr lang="en-US"/>
          </a:p>
        </p:txBody>
      </p:sp>
      <p:sp>
        <p:nvSpPr>
          <p:cNvPr id="12"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1325889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gra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DE"/>
              <a:t>Titelmasterformat durch Klicken bearbeiten</a:t>
            </a:r>
            <a:endParaRPr lang="en-US"/>
          </a:p>
        </p:txBody>
      </p:sp>
      <p:sp>
        <p:nvSpPr>
          <p:cNvPr id="8" name="Date Placeholder 7"/>
          <p:cNvSpPr>
            <a:spLocks noGrp="1"/>
          </p:cNvSpPr>
          <p:nvPr>
            <p:ph type="dt" sz="half" idx="14"/>
          </p:nvPr>
        </p:nvSpPr>
        <p:spPr/>
        <p:txBody>
          <a:bodyPr/>
          <a:lstStyle/>
          <a:p>
            <a:r>
              <a:rPr lang="de-DE"/>
              <a:t>DATE</a:t>
            </a:r>
            <a:endParaRPr lang="en-US" dirty="0"/>
          </a:p>
        </p:txBody>
      </p:sp>
      <p:sp>
        <p:nvSpPr>
          <p:cNvPr id="9" name="Footer Placeholder 8"/>
          <p:cNvSpPr>
            <a:spLocks noGrp="1"/>
          </p:cNvSpPr>
          <p:nvPr>
            <p:ph type="ftr" sz="quarter" idx="15"/>
          </p:nvPr>
        </p:nvSpPr>
        <p:spPr/>
        <p:txBody>
          <a:bodyPr/>
          <a:lstStyle/>
          <a:p>
            <a:r>
              <a:rPr lang="en-US"/>
              <a:t>Title of presentation</a:t>
            </a:r>
          </a:p>
        </p:txBody>
      </p:sp>
      <p:sp>
        <p:nvSpPr>
          <p:cNvPr id="10" name="Slide Number Placeholder 9"/>
          <p:cNvSpPr>
            <a:spLocks noGrp="1"/>
          </p:cNvSpPr>
          <p:nvPr>
            <p:ph type="sldNum" sz="quarter" idx="16"/>
          </p:nvPr>
        </p:nvSpPr>
        <p:spPr/>
        <p:txBody>
          <a:bodyPr/>
          <a:lstStyle/>
          <a:p>
            <a:fld id="{CCF10D83-73B2-4D20-BE53-AA27B2521160}" type="slidenum">
              <a:rPr lang="en-US" smtClean="0"/>
              <a:pPr/>
              <a:t>‹N›</a:t>
            </a:fld>
            <a:endParaRPr lang="en-US"/>
          </a:p>
        </p:txBody>
      </p:sp>
      <p:sp>
        <p:nvSpPr>
          <p:cNvPr id="6"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1066478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fields">
    <p:spTree>
      <p:nvGrpSpPr>
        <p:cNvPr id="1" name=""/>
        <p:cNvGrpSpPr/>
        <p:nvPr/>
      </p:nvGrpSpPr>
      <p:grpSpPr>
        <a:xfrm>
          <a:off x="0" y="0"/>
          <a:ext cx="0" cy="0"/>
          <a:chOff x="0" y="0"/>
          <a:chExt cx="0" cy="0"/>
        </a:xfrm>
      </p:grpSpPr>
      <p:sp>
        <p:nvSpPr>
          <p:cNvPr id="6"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
        <p:nvSpPr>
          <p:cNvPr id="7" name="White background left"/>
          <p:cNvSpPr>
            <a:spLocks/>
          </p:cNvSpPr>
          <p:nvPr userDrawn="1"/>
        </p:nvSpPr>
        <p:spPr bwMode="gray">
          <a:xfrm>
            <a:off x="336551" y="1052738"/>
            <a:ext cx="5688012"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8" name="White background left"/>
          <p:cNvSpPr>
            <a:spLocks/>
          </p:cNvSpPr>
          <p:nvPr userDrawn="1"/>
        </p:nvSpPr>
        <p:spPr bwMode="gray">
          <a:xfrm>
            <a:off x="6167438" y="1052738"/>
            <a:ext cx="5689600"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Title 8"/>
          <p:cNvSpPr>
            <a:spLocks noGrp="1"/>
          </p:cNvSpPr>
          <p:nvPr>
            <p:ph type="title"/>
          </p:nvPr>
        </p:nvSpPr>
        <p:spPr/>
        <p:txBody>
          <a:bodyPr/>
          <a:lstStyle/>
          <a:p>
            <a:r>
              <a:rPr lang="de-DE"/>
              <a:t>Titelmasterformat durch Klicken bearbeiten</a:t>
            </a:r>
            <a:endParaRPr lang="en-US"/>
          </a:p>
        </p:txBody>
      </p:sp>
      <p:sp>
        <p:nvSpPr>
          <p:cNvPr id="10" name="Date Placeholder 9"/>
          <p:cNvSpPr>
            <a:spLocks noGrp="1"/>
          </p:cNvSpPr>
          <p:nvPr>
            <p:ph type="dt" sz="half" idx="14"/>
          </p:nvPr>
        </p:nvSpPr>
        <p:spPr/>
        <p:txBody>
          <a:bodyPr/>
          <a:lstStyle/>
          <a:p>
            <a:r>
              <a:rPr lang="de-DE"/>
              <a:t>DATE</a:t>
            </a:r>
            <a:endParaRPr lang="en-US" dirty="0"/>
          </a:p>
        </p:txBody>
      </p:sp>
      <p:sp>
        <p:nvSpPr>
          <p:cNvPr id="11" name="Footer Placeholder 10"/>
          <p:cNvSpPr>
            <a:spLocks noGrp="1"/>
          </p:cNvSpPr>
          <p:nvPr>
            <p:ph type="ftr" sz="quarter" idx="15"/>
          </p:nvPr>
        </p:nvSpPr>
        <p:spPr/>
        <p:txBody>
          <a:bodyPr/>
          <a:lstStyle/>
          <a:p>
            <a:r>
              <a:rPr lang="en-US"/>
              <a:t>Title of presentation</a:t>
            </a:r>
          </a:p>
        </p:txBody>
      </p:sp>
      <p:sp>
        <p:nvSpPr>
          <p:cNvPr id="12" name="Slide Number Placeholder 11"/>
          <p:cNvSpPr>
            <a:spLocks noGrp="1"/>
          </p:cNvSpPr>
          <p:nvPr>
            <p:ph type="sldNum" sz="quarter" idx="16"/>
          </p:nvPr>
        </p:nvSpPr>
        <p:spPr/>
        <p:txBody>
          <a:bodyPr/>
          <a:lstStyle/>
          <a:p>
            <a:fld id="{CCF10D83-73B2-4D20-BE53-AA27B2521160}" type="slidenum">
              <a:rPr lang="en-US" smtClean="0"/>
              <a:pPr/>
              <a:t>‹N›</a:t>
            </a:fld>
            <a:endParaRPr lang="en-US"/>
          </a:p>
        </p:txBody>
      </p:sp>
    </p:spTree>
    <p:extLst>
      <p:ext uri="{BB962C8B-B14F-4D97-AF65-F5344CB8AC3E}">
        <p14:creationId xmlns:p14="http://schemas.microsoft.com/office/powerpoint/2010/main" val="3530343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4 fields">
    <p:spTree>
      <p:nvGrpSpPr>
        <p:cNvPr id="1" name=""/>
        <p:cNvGrpSpPr/>
        <p:nvPr/>
      </p:nvGrpSpPr>
      <p:grpSpPr>
        <a:xfrm>
          <a:off x="0" y="0"/>
          <a:ext cx="0" cy="0"/>
          <a:chOff x="0" y="0"/>
          <a:chExt cx="0" cy="0"/>
        </a:xfrm>
      </p:grpSpPr>
      <p:sp>
        <p:nvSpPr>
          <p:cNvPr id="7" name="White background left"/>
          <p:cNvSpPr>
            <a:spLocks/>
          </p:cNvSpPr>
          <p:nvPr userDrawn="1"/>
        </p:nvSpPr>
        <p:spPr bwMode="gray">
          <a:xfrm>
            <a:off x="336551" y="1052738"/>
            <a:ext cx="5688012" cy="25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8" name="White background left"/>
          <p:cNvSpPr>
            <a:spLocks/>
          </p:cNvSpPr>
          <p:nvPr userDrawn="1"/>
        </p:nvSpPr>
        <p:spPr bwMode="gray">
          <a:xfrm>
            <a:off x="6167438" y="1052738"/>
            <a:ext cx="5688773" cy="25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5359" y="3789041"/>
            <a:ext cx="5689204" cy="25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0" name="White background left"/>
          <p:cNvSpPr>
            <a:spLocks/>
          </p:cNvSpPr>
          <p:nvPr userDrawn="1"/>
        </p:nvSpPr>
        <p:spPr bwMode="gray">
          <a:xfrm>
            <a:off x="6167438" y="3789041"/>
            <a:ext cx="5688773" cy="25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1" name="Title 10"/>
          <p:cNvSpPr>
            <a:spLocks noGrp="1"/>
          </p:cNvSpPr>
          <p:nvPr>
            <p:ph type="title"/>
          </p:nvPr>
        </p:nvSpPr>
        <p:spPr/>
        <p:txBody>
          <a:bodyPr/>
          <a:lstStyle/>
          <a:p>
            <a:r>
              <a:rPr lang="de-DE"/>
              <a:t>Titelmasterformat durch Klicken bearbeiten</a:t>
            </a:r>
            <a:endParaRPr lang="en-US"/>
          </a:p>
        </p:txBody>
      </p:sp>
      <p:sp>
        <p:nvSpPr>
          <p:cNvPr id="12" name="Date Placeholder 11"/>
          <p:cNvSpPr>
            <a:spLocks noGrp="1"/>
          </p:cNvSpPr>
          <p:nvPr>
            <p:ph type="dt" sz="half" idx="14"/>
          </p:nvPr>
        </p:nvSpPr>
        <p:spPr/>
        <p:txBody>
          <a:bodyPr/>
          <a:lstStyle/>
          <a:p>
            <a:r>
              <a:rPr lang="de-DE"/>
              <a:t>DATE</a:t>
            </a:r>
            <a:endParaRPr lang="en-US" dirty="0"/>
          </a:p>
        </p:txBody>
      </p:sp>
      <p:sp>
        <p:nvSpPr>
          <p:cNvPr id="13" name="Footer Placeholder 12"/>
          <p:cNvSpPr>
            <a:spLocks noGrp="1"/>
          </p:cNvSpPr>
          <p:nvPr>
            <p:ph type="ftr" sz="quarter" idx="15"/>
          </p:nvPr>
        </p:nvSpPr>
        <p:spPr/>
        <p:txBody>
          <a:bodyPr/>
          <a:lstStyle/>
          <a:p>
            <a:r>
              <a:rPr lang="en-US"/>
              <a:t>Title of presentation</a:t>
            </a:r>
          </a:p>
        </p:txBody>
      </p:sp>
      <p:sp>
        <p:nvSpPr>
          <p:cNvPr id="14" name="Slide Number Placeholder 13"/>
          <p:cNvSpPr>
            <a:spLocks noGrp="1"/>
          </p:cNvSpPr>
          <p:nvPr>
            <p:ph type="sldNum" sz="quarter" idx="16"/>
          </p:nvPr>
        </p:nvSpPr>
        <p:spPr/>
        <p:txBody>
          <a:bodyPr/>
          <a:lstStyle/>
          <a:p>
            <a:fld id="{CCF10D83-73B2-4D20-BE53-AA27B2521160}" type="slidenum">
              <a:rPr lang="en-US" smtClean="0"/>
              <a:pPr/>
              <a:t>‹N›</a:t>
            </a:fld>
            <a:endParaRPr lang="en-US"/>
          </a:p>
        </p:txBody>
      </p:sp>
      <p:sp>
        <p:nvSpPr>
          <p:cNvPr id="15"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1212492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small left">
    <p:spTree>
      <p:nvGrpSpPr>
        <p:cNvPr id="1" name=""/>
        <p:cNvGrpSpPr/>
        <p:nvPr/>
      </p:nvGrpSpPr>
      <p:grpSpPr>
        <a:xfrm>
          <a:off x="0" y="0"/>
          <a:ext cx="0" cy="0"/>
          <a:chOff x="0" y="0"/>
          <a:chExt cx="0" cy="0"/>
        </a:xfrm>
      </p:grpSpPr>
      <p:sp>
        <p:nvSpPr>
          <p:cNvPr id="9" name="White background right"/>
          <p:cNvSpPr>
            <a:spLocks/>
          </p:cNvSpPr>
          <p:nvPr userDrawn="1"/>
        </p:nvSpPr>
        <p:spPr bwMode="gray">
          <a:xfrm>
            <a:off x="4223792" y="1052737"/>
            <a:ext cx="7632848"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0" name="White background left"/>
          <p:cNvSpPr>
            <a:spLocks/>
          </p:cNvSpPr>
          <p:nvPr userDrawn="1"/>
        </p:nvSpPr>
        <p:spPr bwMode="gray">
          <a:xfrm>
            <a:off x="334963" y="1052738"/>
            <a:ext cx="3744813"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7" name="Title 6"/>
          <p:cNvSpPr>
            <a:spLocks noGrp="1"/>
          </p:cNvSpPr>
          <p:nvPr>
            <p:ph type="title"/>
          </p:nvPr>
        </p:nvSpPr>
        <p:spPr/>
        <p:txBody>
          <a:bodyPr/>
          <a:lstStyle/>
          <a:p>
            <a:r>
              <a:rPr lang="de-DE"/>
              <a:t>Titelmasterformat durch Klicken bearbeiten</a:t>
            </a:r>
            <a:endParaRPr lang="en-US"/>
          </a:p>
        </p:txBody>
      </p:sp>
      <p:sp>
        <p:nvSpPr>
          <p:cNvPr id="8" name="Date Placeholder 7"/>
          <p:cNvSpPr>
            <a:spLocks noGrp="1"/>
          </p:cNvSpPr>
          <p:nvPr>
            <p:ph type="dt" sz="half" idx="14"/>
          </p:nvPr>
        </p:nvSpPr>
        <p:spPr/>
        <p:txBody>
          <a:bodyPr/>
          <a:lstStyle/>
          <a:p>
            <a:r>
              <a:rPr lang="de-DE"/>
              <a:t>DATE</a:t>
            </a:r>
            <a:endParaRPr lang="en-US" dirty="0"/>
          </a:p>
        </p:txBody>
      </p:sp>
      <p:sp>
        <p:nvSpPr>
          <p:cNvPr id="11" name="Footer Placeholder 10"/>
          <p:cNvSpPr>
            <a:spLocks noGrp="1"/>
          </p:cNvSpPr>
          <p:nvPr>
            <p:ph type="ftr" sz="quarter" idx="15"/>
          </p:nvPr>
        </p:nvSpPr>
        <p:spPr/>
        <p:txBody>
          <a:bodyPr/>
          <a:lstStyle/>
          <a:p>
            <a:r>
              <a:rPr lang="en-US"/>
              <a:t>Title of presentation</a:t>
            </a:r>
          </a:p>
        </p:txBody>
      </p:sp>
      <p:sp>
        <p:nvSpPr>
          <p:cNvPr id="12" name="Slide Number Placeholder 11"/>
          <p:cNvSpPr>
            <a:spLocks noGrp="1"/>
          </p:cNvSpPr>
          <p:nvPr>
            <p:ph type="sldNum" sz="quarter" idx="16"/>
          </p:nvPr>
        </p:nvSpPr>
        <p:spPr/>
        <p:txBody>
          <a:bodyPr/>
          <a:lstStyle/>
          <a:p>
            <a:fld id="{CCF10D83-73B2-4D20-BE53-AA27B2521160}" type="slidenum">
              <a:rPr lang="en-US" smtClean="0"/>
              <a:pPr/>
              <a:t>‹N›</a:t>
            </a:fld>
            <a:endParaRPr lang="en-US"/>
          </a:p>
        </p:txBody>
      </p:sp>
      <p:sp>
        <p:nvSpPr>
          <p:cNvPr id="13"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4207443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mall right">
    <p:spTree>
      <p:nvGrpSpPr>
        <p:cNvPr id="1" name=""/>
        <p:cNvGrpSpPr/>
        <p:nvPr/>
      </p:nvGrpSpPr>
      <p:grpSpPr>
        <a:xfrm>
          <a:off x="0" y="0"/>
          <a:ext cx="0" cy="0"/>
          <a:chOff x="0" y="0"/>
          <a:chExt cx="0" cy="0"/>
        </a:xfrm>
      </p:grpSpPr>
      <p:sp>
        <p:nvSpPr>
          <p:cNvPr id="9" name="White background right"/>
          <p:cNvSpPr>
            <a:spLocks/>
          </p:cNvSpPr>
          <p:nvPr userDrawn="1"/>
        </p:nvSpPr>
        <p:spPr bwMode="gray">
          <a:xfrm>
            <a:off x="335360" y="1052737"/>
            <a:ext cx="7632848"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0" name="White background left"/>
          <p:cNvSpPr>
            <a:spLocks/>
          </p:cNvSpPr>
          <p:nvPr userDrawn="1"/>
        </p:nvSpPr>
        <p:spPr bwMode="gray">
          <a:xfrm>
            <a:off x="8111827" y="1052738"/>
            <a:ext cx="3744813"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2" name="Title 1"/>
          <p:cNvSpPr>
            <a:spLocks noGrp="1"/>
          </p:cNvSpPr>
          <p:nvPr>
            <p:ph type="title"/>
          </p:nvPr>
        </p:nvSpPr>
        <p:spPr/>
        <p:txBody>
          <a:bodyPr/>
          <a:lstStyle/>
          <a:p>
            <a:r>
              <a:rPr lang="de-DE"/>
              <a:t>Titelmasterformat durch Klicken bearbeiten</a:t>
            </a:r>
            <a:endParaRPr lang="en-US"/>
          </a:p>
        </p:txBody>
      </p:sp>
      <p:sp>
        <p:nvSpPr>
          <p:cNvPr id="7" name="Date Placeholder 6"/>
          <p:cNvSpPr>
            <a:spLocks noGrp="1"/>
          </p:cNvSpPr>
          <p:nvPr>
            <p:ph type="dt" sz="half" idx="14"/>
          </p:nvPr>
        </p:nvSpPr>
        <p:spPr/>
        <p:txBody>
          <a:bodyPr/>
          <a:lstStyle/>
          <a:p>
            <a:r>
              <a:rPr lang="de-DE"/>
              <a:t>DATE</a:t>
            </a:r>
            <a:endParaRPr lang="en-US" dirty="0"/>
          </a:p>
        </p:txBody>
      </p:sp>
      <p:sp>
        <p:nvSpPr>
          <p:cNvPr id="8" name="Footer Placeholder 7"/>
          <p:cNvSpPr>
            <a:spLocks noGrp="1"/>
          </p:cNvSpPr>
          <p:nvPr>
            <p:ph type="ftr" sz="quarter" idx="15"/>
          </p:nvPr>
        </p:nvSpPr>
        <p:spPr/>
        <p:txBody>
          <a:bodyPr/>
          <a:lstStyle/>
          <a:p>
            <a:r>
              <a:rPr lang="en-US"/>
              <a:t>Title of presentation</a:t>
            </a:r>
          </a:p>
        </p:txBody>
      </p:sp>
      <p:sp>
        <p:nvSpPr>
          <p:cNvPr id="12" name="Slide Number Placeholder 11"/>
          <p:cNvSpPr>
            <a:spLocks noGrp="1"/>
          </p:cNvSpPr>
          <p:nvPr>
            <p:ph type="sldNum" sz="quarter" idx="16"/>
          </p:nvPr>
        </p:nvSpPr>
        <p:spPr/>
        <p:txBody>
          <a:bodyPr/>
          <a:lstStyle/>
          <a:p>
            <a:fld id="{CCF10D83-73B2-4D20-BE53-AA27B2521160}" type="slidenum">
              <a:rPr lang="en-US" smtClean="0"/>
              <a:pPr/>
              <a:t>‹N›</a:t>
            </a:fld>
            <a:endParaRPr lang="en-US"/>
          </a:p>
        </p:txBody>
      </p:sp>
      <p:sp>
        <p:nvSpPr>
          <p:cNvPr id="11"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306858408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chemeClr val="bg1"/>
        </a:solid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de-DE"/>
              <a:t>DATE</a:t>
            </a:r>
            <a:endParaRPr lang="en-US" dirty="0"/>
          </a:p>
        </p:txBody>
      </p:sp>
      <p:sp>
        <p:nvSpPr>
          <p:cNvPr id="7" name="Footer Placeholder 6"/>
          <p:cNvSpPr>
            <a:spLocks noGrp="1"/>
          </p:cNvSpPr>
          <p:nvPr>
            <p:ph type="ftr" sz="quarter" idx="11"/>
          </p:nvPr>
        </p:nvSpPr>
        <p:spPr/>
        <p:txBody>
          <a:bodyPr/>
          <a:lstStyle/>
          <a:p>
            <a:r>
              <a:rPr lang="en-US"/>
              <a:t>Title of presentation</a:t>
            </a:r>
          </a:p>
        </p:txBody>
      </p:sp>
      <p:sp>
        <p:nvSpPr>
          <p:cNvPr id="8" name="Slide Number Placeholder 7"/>
          <p:cNvSpPr>
            <a:spLocks noGrp="1"/>
          </p:cNvSpPr>
          <p:nvPr>
            <p:ph type="sldNum" sz="quarter" idx="12"/>
          </p:nvPr>
        </p:nvSpPr>
        <p:spPr/>
        <p:txBody>
          <a:bodyPr/>
          <a:lstStyle/>
          <a:p>
            <a:fld id="{CCF10D83-73B2-4D20-BE53-AA27B2521160}" type="slidenum">
              <a:rPr lang="en-US" smtClean="0"/>
              <a:pPr/>
              <a:t>‹N›</a:t>
            </a:fld>
            <a:endParaRPr lang="en-US"/>
          </a:p>
        </p:txBody>
      </p:sp>
    </p:spTree>
    <p:extLst>
      <p:ext uri="{BB962C8B-B14F-4D97-AF65-F5344CB8AC3E}">
        <p14:creationId xmlns:p14="http://schemas.microsoft.com/office/powerpoint/2010/main" val="3943837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 gra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e-DE"/>
              <a:t>DATE</a:t>
            </a:r>
            <a:endParaRPr lang="en-US" dirty="0"/>
          </a:p>
        </p:txBody>
      </p:sp>
      <p:sp>
        <p:nvSpPr>
          <p:cNvPr id="6" name="Footer Placeholder 5"/>
          <p:cNvSpPr>
            <a:spLocks noGrp="1"/>
          </p:cNvSpPr>
          <p:nvPr>
            <p:ph type="ftr" sz="quarter" idx="11"/>
          </p:nvPr>
        </p:nvSpPr>
        <p:spPr/>
        <p:txBody>
          <a:bodyPr/>
          <a:lstStyle/>
          <a:p>
            <a:r>
              <a:rPr lang="en-US"/>
              <a:t>Title of presentation</a:t>
            </a:r>
          </a:p>
        </p:txBody>
      </p:sp>
      <p:sp>
        <p:nvSpPr>
          <p:cNvPr id="7" name="Slide Number Placeholder 6"/>
          <p:cNvSpPr>
            <a:spLocks noGrp="1"/>
          </p:cNvSpPr>
          <p:nvPr>
            <p:ph type="sldNum" sz="quarter" idx="12"/>
          </p:nvPr>
        </p:nvSpPr>
        <p:spPr/>
        <p:txBody>
          <a:bodyPr/>
          <a:lstStyle/>
          <a:p>
            <a:fld id="{CCF10D83-73B2-4D20-BE53-AA27B2521160}" type="slidenum">
              <a:rPr lang="en-US" smtClean="0"/>
              <a:pPr/>
              <a:t>‹N›</a:t>
            </a:fld>
            <a:endParaRPr lang="en-US"/>
          </a:p>
        </p:txBody>
      </p:sp>
    </p:spTree>
    <p:extLst>
      <p:ext uri="{BB962C8B-B14F-4D97-AF65-F5344CB8AC3E}">
        <p14:creationId xmlns:p14="http://schemas.microsoft.com/office/powerpoint/2010/main" val="2424875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8" name="Picture Placeholder 8"/>
          <p:cNvSpPr>
            <a:spLocks noGrp="1"/>
          </p:cNvSpPr>
          <p:nvPr>
            <p:ph type="pic" sz="quarter" idx="14"/>
          </p:nvPr>
        </p:nvSpPr>
        <p:spPr bwMode="gray">
          <a:xfrm>
            <a:off x="0" y="1052736"/>
            <a:ext cx="12192000" cy="5329014"/>
          </a:xfrm>
          <a:prstGeom prst="rect">
            <a:avLst/>
          </a:prstGeom>
          <a:solidFill>
            <a:schemeClr val="bg1"/>
          </a:solidFill>
        </p:spPr>
        <p:txBody>
          <a:bodyPr tIns="504000" anchor="ctr">
            <a:normAutofit/>
          </a:bodyPr>
          <a:lstStyle>
            <a:lvl1pPr algn="ctr">
              <a:defRPr sz="1200">
                <a:solidFill>
                  <a:srgbClr val="808080"/>
                </a:solidFill>
              </a:defRPr>
            </a:lvl1pPr>
          </a:lstStyle>
          <a:p>
            <a:r>
              <a:rPr lang="de-DE"/>
              <a:t>Bild durch Klicken auf Symbol hinzufügen</a:t>
            </a:r>
            <a:endParaRPr lang="en-US"/>
          </a:p>
        </p:txBody>
      </p:sp>
      <p:sp>
        <p:nvSpPr>
          <p:cNvPr id="2" name="Title 1"/>
          <p:cNvSpPr>
            <a:spLocks noGrp="1"/>
          </p:cNvSpPr>
          <p:nvPr>
            <p:ph type="title"/>
          </p:nvPr>
        </p:nvSpPr>
        <p:spPr/>
        <p:txBody>
          <a:bodyPr/>
          <a:lstStyle/>
          <a:p>
            <a:r>
              <a:rPr lang="de-DE"/>
              <a:t>Titelmasterformat durch Klicken bearbeiten</a:t>
            </a:r>
            <a:endParaRPr lang="en-US"/>
          </a:p>
        </p:txBody>
      </p:sp>
      <p:sp>
        <p:nvSpPr>
          <p:cNvPr id="9" name="Date Placeholder 8"/>
          <p:cNvSpPr>
            <a:spLocks noGrp="1"/>
          </p:cNvSpPr>
          <p:nvPr>
            <p:ph type="dt" sz="half" idx="15"/>
          </p:nvPr>
        </p:nvSpPr>
        <p:spPr/>
        <p:txBody>
          <a:bodyPr/>
          <a:lstStyle/>
          <a:p>
            <a:r>
              <a:rPr lang="de-DE"/>
              <a:t>DATE</a:t>
            </a:r>
            <a:endParaRPr lang="en-US" dirty="0"/>
          </a:p>
        </p:txBody>
      </p:sp>
      <p:sp>
        <p:nvSpPr>
          <p:cNvPr id="10" name="Footer Placeholder 9"/>
          <p:cNvSpPr>
            <a:spLocks noGrp="1"/>
          </p:cNvSpPr>
          <p:nvPr>
            <p:ph type="ftr" sz="quarter" idx="16"/>
          </p:nvPr>
        </p:nvSpPr>
        <p:spPr/>
        <p:txBody>
          <a:bodyPr/>
          <a:lstStyle/>
          <a:p>
            <a:r>
              <a:rPr lang="en-US"/>
              <a:t>Title of presentation</a:t>
            </a:r>
          </a:p>
        </p:txBody>
      </p:sp>
      <p:sp>
        <p:nvSpPr>
          <p:cNvPr id="11" name="Slide Number Placeholder 10"/>
          <p:cNvSpPr>
            <a:spLocks noGrp="1"/>
          </p:cNvSpPr>
          <p:nvPr>
            <p:ph type="sldNum" sz="quarter" idx="17"/>
          </p:nvPr>
        </p:nvSpPr>
        <p:spPr/>
        <p:txBody>
          <a:bodyPr/>
          <a:lstStyle/>
          <a:p>
            <a:fld id="{CCF10D83-73B2-4D20-BE53-AA27B2521160}" type="slidenum">
              <a:rPr lang="en-US" smtClean="0"/>
              <a:pPr/>
              <a:t>‹N›</a:t>
            </a:fld>
            <a:endParaRPr lang="en-US"/>
          </a:p>
        </p:txBody>
      </p:sp>
      <p:sp>
        <p:nvSpPr>
          <p:cNvPr id="7"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2623333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and text | 1">
    <p:spTree>
      <p:nvGrpSpPr>
        <p:cNvPr id="1" name=""/>
        <p:cNvGrpSpPr/>
        <p:nvPr/>
      </p:nvGrpSpPr>
      <p:grpSpPr>
        <a:xfrm>
          <a:off x="0" y="0"/>
          <a:ext cx="0" cy="0"/>
          <a:chOff x="0" y="0"/>
          <a:chExt cx="0" cy="0"/>
        </a:xfrm>
      </p:grpSpPr>
      <p:sp>
        <p:nvSpPr>
          <p:cNvPr id="12" name="White background right"/>
          <p:cNvSpPr>
            <a:spLocks/>
          </p:cNvSpPr>
          <p:nvPr userDrawn="1"/>
        </p:nvSpPr>
        <p:spPr bwMode="gray">
          <a:xfrm>
            <a:off x="335360" y="1052737"/>
            <a:ext cx="7632848"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3" name="White background left"/>
          <p:cNvSpPr>
            <a:spLocks/>
          </p:cNvSpPr>
          <p:nvPr userDrawn="1"/>
        </p:nvSpPr>
        <p:spPr bwMode="gray">
          <a:xfrm>
            <a:off x="8111827" y="1052738"/>
            <a:ext cx="3744813"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8256240" y="1196752"/>
            <a:ext cx="3456335"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Picture Placeholder 8"/>
          <p:cNvSpPr>
            <a:spLocks noGrp="1"/>
          </p:cNvSpPr>
          <p:nvPr>
            <p:ph type="pic" sz="quarter" idx="14"/>
          </p:nvPr>
        </p:nvSpPr>
        <p:spPr bwMode="gray">
          <a:xfrm>
            <a:off x="479426" y="1196330"/>
            <a:ext cx="7344766" cy="5040958"/>
          </a:xfrm>
          <a:prstGeom prst="rect">
            <a:avLst/>
          </a:prstGeom>
          <a:solidFill>
            <a:schemeClr val="bg1"/>
          </a:solidFill>
        </p:spPr>
        <p:txBody>
          <a:bodyPr tIns="504000" anchor="ctr">
            <a:normAutofit/>
          </a:bodyPr>
          <a:lstStyle>
            <a:lvl1pPr algn="ctr">
              <a:defRPr sz="1200">
                <a:solidFill>
                  <a:srgbClr val="808080"/>
                </a:solidFill>
              </a:defRPr>
            </a:lvl1pPr>
          </a:lstStyle>
          <a:p>
            <a:r>
              <a:rPr lang="de-DE"/>
              <a:t>Bild durch Klicken auf Symbol hinzufügen</a:t>
            </a:r>
            <a:endParaRPr lang="en-US"/>
          </a:p>
        </p:txBody>
      </p:sp>
      <p:sp>
        <p:nvSpPr>
          <p:cNvPr id="4" name="Title 3"/>
          <p:cNvSpPr>
            <a:spLocks noGrp="1"/>
          </p:cNvSpPr>
          <p:nvPr>
            <p:ph type="title"/>
          </p:nvPr>
        </p:nvSpPr>
        <p:spPr/>
        <p:txBody>
          <a:bodyPr/>
          <a:lstStyle/>
          <a:p>
            <a:r>
              <a:rPr lang="de-DE"/>
              <a:t>Titelmasterformat durch Klicken bearbeiten</a:t>
            </a:r>
            <a:endParaRPr lang="en-US" dirty="0"/>
          </a:p>
        </p:txBody>
      </p:sp>
      <p:sp>
        <p:nvSpPr>
          <p:cNvPr id="8" name="Date Placeholder 7"/>
          <p:cNvSpPr>
            <a:spLocks noGrp="1"/>
          </p:cNvSpPr>
          <p:nvPr>
            <p:ph type="dt" sz="half" idx="15"/>
          </p:nvPr>
        </p:nvSpPr>
        <p:spPr/>
        <p:txBody>
          <a:bodyPr/>
          <a:lstStyle/>
          <a:p>
            <a:r>
              <a:rPr lang="de-DE"/>
              <a:t>DATE</a:t>
            </a:r>
            <a:endParaRPr lang="en-US" dirty="0"/>
          </a:p>
        </p:txBody>
      </p:sp>
      <p:sp>
        <p:nvSpPr>
          <p:cNvPr id="9" name="Footer Placeholder 8"/>
          <p:cNvSpPr>
            <a:spLocks noGrp="1"/>
          </p:cNvSpPr>
          <p:nvPr>
            <p:ph type="ftr" sz="quarter" idx="16"/>
          </p:nvPr>
        </p:nvSpPr>
        <p:spPr/>
        <p:txBody>
          <a:bodyPr/>
          <a:lstStyle/>
          <a:p>
            <a:r>
              <a:rPr lang="en-US"/>
              <a:t>Title of presentation</a:t>
            </a:r>
          </a:p>
        </p:txBody>
      </p:sp>
      <p:sp>
        <p:nvSpPr>
          <p:cNvPr id="14" name="Slide Number Placeholder 13"/>
          <p:cNvSpPr>
            <a:spLocks noGrp="1"/>
          </p:cNvSpPr>
          <p:nvPr>
            <p:ph type="sldNum" sz="quarter" idx="17"/>
          </p:nvPr>
        </p:nvSpPr>
        <p:spPr/>
        <p:txBody>
          <a:bodyPr/>
          <a:lstStyle/>
          <a:p>
            <a:fld id="{CCF10D83-73B2-4D20-BE53-AA27B2521160}" type="slidenum">
              <a:rPr lang="en-US" smtClean="0"/>
              <a:pPr/>
              <a:t>‹N›</a:t>
            </a:fld>
            <a:endParaRPr lang="en-US"/>
          </a:p>
        </p:txBody>
      </p:sp>
      <p:sp>
        <p:nvSpPr>
          <p:cNvPr id="10"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92624576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White background 24.2 cm"/>
          <p:cNvSpPr/>
          <p:nvPr userDrawn="1"/>
        </p:nvSpPr>
        <p:spPr bwMode="gray">
          <a:xfrm>
            <a:off x="336551" y="1052737"/>
            <a:ext cx="11518900"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idx="1"/>
          </p:nvPr>
        </p:nvSpPr>
        <p:spPr bwMode="gray">
          <a:xfrm>
            <a:off x="479376" y="1196752"/>
            <a:ext cx="11233199"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4"/>
          </p:nvPr>
        </p:nvSpPr>
        <p:spPr/>
        <p:txBody>
          <a:bodyPr/>
          <a:lstStyle/>
          <a:p>
            <a:r>
              <a:rPr lang="de-DE"/>
              <a:t>DATE</a:t>
            </a:r>
            <a:endParaRPr lang="en-US" dirty="0"/>
          </a:p>
        </p:txBody>
      </p:sp>
      <p:sp>
        <p:nvSpPr>
          <p:cNvPr id="10" name="Footer Placeholder 9"/>
          <p:cNvSpPr>
            <a:spLocks noGrp="1"/>
          </p:cNvSpPr>
          <p:nvPr>
            <p:ph type="ftr" sz="quarter" idx="15"/>
          </p:nvPr>
        </p:nvSpPr>
        <p:spPr/>
        <p:txBody>
          <a:bodyPr/>
          <a:lstStyle/>
          <a:p>
            <a:r>
              <a:rPr lang="en-US"/>
              <a:t>Title of presentation</a:t>
            </a:r>
          </a:p>
        </p:txBody>
      </p:sp>
      <p:sp>
        <p:nvSpPr>
          <p:cNvPr id="11" name="Slide Number Placeholder 10"/>
          <p:cNvSpPr>
            <a:spLocks noGrp="1"/>
          </p:cNvSpPr>
          <p:nvPr>
            <p:ph type="sldNum" sz="quarter" idx="16"/>
          </p:nvPr>
        </p:nvSpPr>
        <p:spPr/>
        <p:txBody>
          <a:bodyPr/>
          <a:lstStyle/>
          <a:p>
            <a:fld id="{CCF10D83-73B2-4D20-BE53-AA27B2521160}" type="slidenum">
              <a:rPr lang="en-US" smtClean="0"/>
              <a:pPr/>
              <a:t>‹N›</a:t>
            </a:fld>
            <a:endParaRPr lang="en-US"/>
          </a:p>
        </p:txBody>
      </p:sp>
      <p:sp>
        <p:nvSpPr>
          <p:cNvPr id="12" name="Title 11"/>
          <p:cNvSpPr>
            <a:spLocks noGrp="1"/>
          </p:cNvSpPr>
          <p:nvPr>
            <p:ph type="title"/>
          </p:nvPr>
        </p:nvSpPr>
        <p:spPr/>
        <p:txBody>
          <a:bodyPr/>
          <a:lstStyle/>
          <a:p>
            <a:r>
              <a:rPr lang="de-DE"/>
              <a:t>Titelmasterformat durch Klicken bearbeiten</a:t>
            </a:r>
            <a:endParaRPr lang="en-US"/>
          </a:p>
        </p:txBody>
      </p:sp>
      <p:sp>
        <p:nvSpPr>
          <p:cNvPr id="9"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3679144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text | 2">
    <p:spTree>
      <p:nvGrpSpPr>
        <p:cNvPr id="1" name=""/>
        <p:cNvGrpSpPr/>
        <p:nvPr/>
      </p:nvGrpSpPr>
      <p:grpSpPr>
        <a:xfrm>
          <a:off x="0" y="0"/>
          <a:ext cx="0" cy="0"/>
          <a:chOff x="0" y="0"/>
          <a:chExt cx="0" cy="0"/>
        </a:xfrm>
      </p:grpSpPr>
      <p:sp>
        <p:nvSpPr>
          <p:cNvPr id="8" name="White background right"/>
          <p:cNvSpPr>
            <a:spLocks/>
          </p:cNvSpPr>
          <p:nvPr userDrawn="1"/>
        </p:nvSpPr>
        <p:spPr bwMode="gray">
          <a:xfrm>
            <a:off x="334434" y="3789328"/>
            <a:ext cx="11522207" cy="25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5" y="3933056"/>
            <a:ext cx="11233150" cy="2304232"/>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Picture Placeholder 8"/>
          <p:cNvSpPr>
            <a:spLocks noGrp="1"/>
          </p:cNvSpPr>
          <p:nvPr>
            <p:ph type="pic" sz="quarter" idx="14"/>
          </p:nvPr>
        </p:nvSpPr>
        <p:spPr bwMode="gray">
          <a:xfrm>
            <a:off x="335359" y="1052736"/>
            <a:ext cx="11522207" cy="2592288"/>
          </a:xfrm>
          <a:prstGeom prst="rect">
            <a:avLst/>
          </a:prstGeom>
          <a:solidFill>
            <a:srgbClr val="BFBFBF"/>
          </a:solidFill>
        </p:spPr>
        <p:txBody>
          <a:bodyPr tIns="504000" anchor="ctr">
            <a:normAutofit/>
          </a:bodyPr>
          <a:lstStyle>
            <a:lvl1pPr algn="ctr">
              <a:defRPr sz="1200">
                <a:solidFill>
                  <a:srgbClr val="808080"/>
                </a:solidFill>
              </a:defRPr>
            </a:lvl1pPr>
          </a:lstStyle>
          <a:p>
            <a:r>
              <a:rPr lang="de-DE"/>
              <a:t>Bild durch Klicken auf Symbol hinzufügen</a:t>
            </a:r>
            <a:endParaRPr lang="en-US"/>
          </a:p>
        </p:txBody>
      </p:sp>
      <p:sp>
        <p:nvSpPr>
          <p:cNvPr id="9" name="Date Placeholder 8"/>
          <p:cNvSpPr>
            <a:spLocks noGrp="1"/>
          </p:cNvSpPr>
          <p:nvPr>
            <p:ph type="dt" sz="half" idx="15"/>
          </p:nvPr>
        </p:nvSpPr>
        <p:spPr/>
        <p:txBody>
          <a:bodyPr/>
          <a:lstStyle/>
          <a:p>
            <a:r>
              <a:rPr lang="de-DE"/>
              <a:t>DATE</a:t>
            </a:r>
            <a:endParaRPr lang="en-US" dirty="0"/>
          </a:p>
        </p:txBody>
      </p:sp>
      <p:sp>
        <p:nvSpPr>
          <p:cNvPr id="12" name="Footer Placeholder 11"/>
          <p:cNvSpPr>
            <a:spLocks noGrp="1"/>
          </p:cNvSpPr>
          <p:nvPr>
            <p:ph type="ftr" sz="quarter" idx="16"/>
          </p:nvPr>
        </p:nvSpPr>
        <p:spPr/>
        <p:txBody>
          <a:bodyPr/>
          <a:lstStyle/>
          <a:p>
            <a:r>
              <a:rPr lang="en-US"/>
              <a:t>Title of presentation</a:t>
            </a:r>
          </a:p>
        </p:txBody>
      </p:sp>
      <p:sp>
        <p:nvSpPr>
          <p:cNvPr id="13" name="Slide Number Placeholder 12"/>
          <p:cNvSpPr>
            <a:spLocks noGrp="1"/>
          </p:cNvSpPr>
          <p:nvPr>
            <p:ph type="sldNum" sz="quarter" idx="17"/>
          </p:nvPr>
        </p:nvSpPr>
        <p:spPr/>
        <p:txBody>
          <a:bodyPr/>
          <a:lstStyle/>
          <a:p>
            <a:fld id="{CCF10D83-73B2-4D20-BE53-AA27B2521160}" type="slidenum">
              <a:rPr lang="en-US" smtClean="0"/>
              <a:pPr/>
              <a:t>‹N›</a:t>
            </a:fld>
            <a:endParaRPr lang="en-US"/>
          </a:p>
        </p:txBody>
      </p:sp>
      <p:sp>
        <p:nvSpPr>
          <p:cNvPr id="14" name="Title 13"/>
          <p:cNvSpPr>
            <a:spLocks noGrp="1"/>
          </p:cNvSpPr>
          <p:nvPr>
            <p:ph type="title"/>
          </p:nvPr>
        </p:nvSpPr>
        <p:spPr/>
        <p:txBody>
          <a:bodyPr/>
          <a:lstStyle/>
          <a:p>
            <a:r>
              <a:rPr lang="de-DE"/>
              <a:t>Titelmasterformat durch Klicken bearbeiten</a:t>
            </a:r>
            <a:endParaRPr lang="en-US"/>
          </a:p>
        </p:txBody>
      </p:sp>
      <p:sp>
        <p:nvSpPr>
          <p:cNvPr id="10"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164148620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White background right"/>
          <p:cNvSpPr>
            <a:spLocks/>
          </p:cNvSpPr>
          <p:nvPr userDrawn="1"/>
        </p:nvSpPr>
        <p:spPr bwMode="gray">
          <a:xfrm>
            <a:off x="334435" y="4653328"/>
            <a:ext cx="5666317" cy="17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5" y="4797152"/>
            <a:ext cx="5400675" cy="1440136"/>
          </a:xfrm>
          <a:prstGeom prst="rect">
            <a:avLst/>
          </a:prstGeom>
        </p:spPr>
        <p:txBody>
          <a:bodyPr/>
          <a:lstStyle>
            <a:lvl1pPr marL="0" indent="0">
              <a:buFont typeface="Arial" panose="020B0604020202020204" pitchFamily="34" charset="0"/>
              <a:buNone/>
              <a:tabLst>
                <a:tab pos="266700" algn="l"/>
              </a:tabLst>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de-DE"/>
              <a:t>Textmasterformat bearbeiten</a:t>
            </a:r>
          </a:p>
        </p:txBody>
      </p:sp>
      <p:sp>
        <p:nvSpPr>
          <p:cNvPr id="11" name="Picture Placeholder 8"/>
          <p:cNvSpPr>
            <a:spLocks noGrp="1"/>
          </p:cNvSpPr>
          <p:nvPr>
            <p:ph type="pic" sz="quarter" idx="14"/>
          </p:nvPr>
        </p:nvSpPr>
        <p:spPr bwMode="gray">
          <a:xfrm>
            <a:off x="335359" y="1052736"/>
            <a:ext cx="11522207" cy="3456384"/>
          </a:xfrm>
          <a:prstGeom prst="rect">
            <a:avLst/>
          </a:prstGeom>
          <a:solidFill>
            <a:srgbClr val="BFBFBF"/>
          </a:solidFill>
        </p:spPr>
        <p:txBody>
          <a:bodyPr tIns="504000" anchor="ctr">
            <a:normAutofit/>
          </a:bodyPr>
          <a:lstStyle>
            <a:lvl1pPr algn="ctr">
              <a:defRPr sz="1200">
                <a:solidFill>
                  <a:srgbClr val="808080"/>
                </a:solidFill>
              </a:defRPr>
            </a:lvl1pPr>
          </a:lstStyle>
          <a:p>
            <a:r>
              <a:rPr lang="de-DE"/>
              <a:t>Bild durch Klicken auf Symbol hinzufügen</a:t>
            </a:r>
            <a:endParaRPr lang="en-US"/>
          </a:p>
        </p:txBody>
      </p:sp>
      <p:sp>
        <p:nvSpPr>
          <p:cNvPr id="14" name="White background right"/>
          <p:cNvSpPr>
            <a:spLocks/>
          </p:cNvSpPr>
          <p:nvPr userDrawn="1"/>
        </p:nvSpPr>
        <p:spPr bwMode="gray">
          <a:xfrm>
            <a:off x="6192011" y="4653136"/>
            <a:ext cx="5666317" cy="17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5" name="Content Placeholder 2"/>
          <p:cNvSpPr>
            <a:spLocks noGrp="1"/>
          </p:cNvSpPr>
          <p:nvPr>
            <p:ph sz="half" idx="15"/>
          </p:nvPr>
        </p:nvSpPr>
        <p:spPr bwMode="gray">
          <a:xfrm>
            <a:off x="6311901" y="4796960"/>
            <a:ext cx="5400674" cy="1440136"/>
          </a:xfrm>
          <a:prstGeom prst="rect">
            <a:avLst/>
          </a:prstGeom>
        </p:spPr>
        <p:txBody>
          <a:bodyPr/>
          <a:lstStyle>
            <a:lvl1pPr marL="0" indent="0">
              <a:buFont typeface="Arial" panose="020B0604020202020204" pitchFamily="34" charset="0"/>
              <a:buNone/>
              <a:tabLst>
                <a:tab pos="266700" algn="l"/>
              </a:tabLst>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de-DE"/>
              <a:t>Textmasterformat bearbeiten</a:t>
            </a:r>
          </a:p>
        </p:txBody>
      </p:sp>
      <p:sp>
        <p:nvSpPr>
          <p:cNvPr id="9" name="Date Placeholder 8"/>
          <p:cNvSpPr>
            <a:spLocks noGrp="1"/>
          </p:cNvSpPr>
          <p:nvPr>
            <p:ph type="dt" sz="half" idx="16"/>
          </p:nvPr>
        </p:nvSpPr>
        <p:spPr/>
        <p:txBody>
          <a:bodyPr/>
          <a:lstStyle/>
          <a:p>
            <a:r>
              <a:rPr lang="de-DE"/>
              <a:t>DATE</a:t>
            </a:r>
            <a:endParaRPr lang="en-US" dirty="0"/>
          </a:p>
        </p:txBody>
      </p:sp>
      <p:sp>
        <p:nvSpPr>
          <p:cNvPr id="12" name="Footer Placeholder 11"/>
          <p:cNvSpPr>
            <a:spLocks noGrp="1"/>
          </p:cNvSpPr>
          <p:nvPr>
            <p:ph type="ftr" sz="quarter" idx="17"/>
          </p:nvPr>
        </p:nvSpPr>
        <p:spPr/>
        <p:txBody>
          <a:bodyPr/>
          <a:lstStyle/>
          <a:p>
            <a:r>
              <a:rPr lang="en-US"/>
              <a:t>Title of presentation</a:t>
            </a:r>
          </a:p>
        </p:txBody>
      </p:sp>
      <p:sp>
        <p:nvSpPr>
          <p:cNvPr id="13" name="Slide Number Placeholder 12"/>
          <p:cNvSpPr>
            <a:spLocks noGrp="1"/>
          </p:cNvSpPr>
          <p:nvPr>
            <p:ph type="sldNum" sz="quarter" idx="18"/>
          </p:nvPr>
        </p:nvSpPr>
        <p:spPr/>
        <p:txBody>
          <a:bodyPr/>
          <a:lstStyle/>
          <a:p>
            <a:fld id="{CCF10D83-73B2-4D20-BE53-AA27B2521160}" type="slidenum">
              <a:rPr lang="en-US" smtClean="0"/>
              <a:pPr/>
              <a:t>‹N›</a:t>
            </a:fld>
            <a:endParaRPr lang="en-US"/>
          </a:p>
        </p:txBody>
      </p:sp>
      <p:sp>
        <p:nvSpPr>
          <p:cNvPr id="16" name="Title 15"/>
          <p:cNvSpPr>
            <a:spLocks noGrp="1"/>
          </p:cNvSpPr>
          <p:nvPr>
            <p:ph type="title"/>
          </p:nvPr>
        </p:nvSpPr>
        <p:spPr/>
        <p:txBody>
          <a:bodyPr/>
          <a:lstStyle/>
          <a:p>
            <a:r>
              <a:rPr lang="de-DE"/>
              <a:t>Titelmasterformat durch Klicken bearbeiten</a:t>
            </a:r>
            <a:endParaRPr lang="en-US"/>
          </a:p>
        </p:txBody>
      </p:sp>
      <p:sp>
        <p:nvSpPr>
          <p:cNvPr id="17"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107350778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bwMode="gray">
          <a:xfrm>
            <a:off x="335359" y="4653136"/>
            <a:ext cx="11522207" cy="1728192"/>
          </a:xfrm>
          <a:prstGeom prst="rect">
            <a:avLst/>
          </a:prstGeom>
          <a:solidFill>
            <a:srgbClr val="BFBFBF"/>
          </a:solidFill>
        </p:spPr>
        <p:txBody>
          <a:bodyPr tIns="504000" anchor="ctr">
            <a:normAutofit/>
          </a:bodyPr>
          <a:lstStyle>
            <a:lvl1pPr algn="ctr">
              <a:defRPr sz="1200">
                <a:solidFill>
                  <a:srgbClr val="808080"/>
                </a:solidFill>
              </a:defRPr>
            </a:lvl1pPr>
          </a:lstStyle>
          <a:p>
            <a:r>
              <a:rPr lang="de-DE"/>
              <a:t>Bild durch Klicken auf Symbol hinzufügen</a:t>
            </a:r>
            <a:endParaRPr lang="en-US"/>
          </a:p>
        </p:txBody>
      </p:sp>
      <p:sp>
        <p:nvSpPr>
          <p:cNvPr id="3" name="Title 2"/>
          <p:cNvSpPr>
            <a:spLocks noGrp="1"/>
          </p:cNvSpPr>
          <p:nvPr>
            <p:ph type="title" hasCustomPrompt="1"/>
          </p:nvPr>
        </p:nvSpPr>
        <p:spPr>
          <a:xfrm>
            <a:off x="334962" y="1067374"/>
            <a:ext cx="11522075" cy="3441745"/>
          </a:xfrm>
          <a:solidFill>
            <a:schemeClr val="bg1"/>
          </a:solidFill>
        </p:spPr>
        <p:txBody>
          <a:bodyPr anchor="ctr"/>
          <a:lstStyle>
            <a:lvl1pPr algn="ctr">
              <a:defRPr sz="4000">
                <a:solidFill>
                  <a:schemeClr val="accent5"/>
                </a:solidFill>
              </a:defRPr>
            </a:lvl1pPr>
          </a:lstStyle>
          <a:p>
            <a:r>
              <a:rPr lang="en-US" dirty="0"/>
              <a:t>Thank You.</a:t>
            </a:r>
          </a:p>
        </p:txBody>
      </p:sp>
      <p:sp>
        <p:nvSpPr>
          <p:cNvPr id="4" name="Date Placeholder 3"/>
          <p:cNvSpPr>
            <a:spLocks noGrp="1"/>
          </p:cNvSpPr>
          <p:nvPr>
            <p:ph type="dt" sz="half" idx="15"/>
          </p:nvPr>
        </p:nvSpPr>
        <p:spPr/>
        <p:txBody>
          <a:bodyPr/>
          <a:lstStyle/>
          <a:p>
            <a:r>
              <a:rPr lang="de-DE"/>
              <a:t>DATE</a:t>
            </a:r>
            <a:endParaRPr lang="en-US" dirty="0"/>
          </a:p>
        </p:txBody>
      </p:sp>
      <p:sp>
        <p:nvSpPr>
          <p:cNvPr id="8" name="Footer Placeholder 7"/>
          <p:cNvSpPr>
            <a:spLocks noGrp="1"/>
          </p:cNvSpPr>
          <p:nvPr>
            <p:ph type="ftr" sz="quarter" idx="16"/>
          </p:nvPr>
        </p:nvSpPr>
        <p:spPr/>
        <p:txBody>
          <a:bodyPr/>
          <a:lstStyle/>
          <a:p>
            <a:r>
              <a:rPr lang="en-US"/>
              <a:t>Title of presentation</a:t>
            </a:r>
          </a:p>
        </p:txBody>
      </p:sp>
      <p:sp>
        <p:nvSpPr>
          <p:cNvPr id="9" name="Slide Number Placeholder 8"/>
          <p:cNvSpPr>
            <a:spLocks noGrp="1"/>
          </p:cNvSpPr>
          <p:nvPr>
            <p:ph type="sldNum" sz="quarter" idx="17"/>
          </p:nvPr>
        </p:nvSpPr>
        <p:spPr/>
        <p:txBody>
          <a:bodyPr/>
          <a:lstStyle/>
          <a:p>
            <a:fld id="{CCF10D83-73B2-4D20-BE53-AA27B2521160}" type="slidenum">
              <a:rPr lang="en-US" smtClean="0"/>
              <a:pPr/>
              <a:t>‹N›</a:t>
            </a:fld>
            <a:endParaRPr lang="en-US"/>
          </a:p>
        </p:txBody>
      </p:sp>
    </p:spTree>
    <p:extLst>
      <p:ext uri="{BB962C8B-B14F-4D97-AF65-F5344CB8AC3E}">
        <p14:creationId xmlns:p14="http://schemas.microsoft.com/office/powerpoint/2010/main" val="107680954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F0366995-A767-49D5-9DEC-DC1BBA3FCC7D}"/>
              </a:ext>
            </a:extLst>
          </p:cNvPr>
          <p:cNvSpPr>
            <a:spLocks noGrp="1" noChangeArrowheads="1"/>
          </p:cNvSpPr>
          <p:nvPr>
            <p:ph type="sldNum" sz="quarter" idx="10"/>
          </p:nvPr>
        </p:nvSpPr>
        <p:spPr>
          <a:ln/>
        </p:spPr>
        <p:txBody>
          <a:bodyPr/>
          <a:lstStyle>
            <a:lvl1pPr>
              <a:defRPr/>
            </a:lvl1pPr>
          </a:lstStyle>
          <a:p>
            <a:pPr>
              <a:defRPr/>
            </a:pPr>
            <a:fld id="{E329CD3A-406E-4EFB-926D-54CA9FCF307E}" type="slidenum">
              <a:rPr lang="de-DE" altLang="it-IT"/>
              <a:pPr>
                <a:defRPr/>
              </a:pPr>
              <a:t>‹N›</a:t>
            </a:fld>
            <a:endParaRPr lang="de-DE" altLang="it-IT"/>
          </a:p>
        </p:txBody>
      </p:sp>
    </p:spTree>
    <p:extLst>
      <p:ext uri="{BB962C8B-B14F-4D97-AF65-F5344CB8AC3E}">
        <p14:creationId xmlns:p14="http://schemas.microsoft.com/office/powerpoint/2010/main" val="928844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6">
            <a:extLst>
              <a:ext uri="{FF2B5EF4-FFF2-40B4-BE49-F238E27FC236}">
                <a16:creationId xmlns:a16="http://schemas.microsoft.com/office/drawing/2014/main" id="{2767D56B-052B-45C5-B73E-811BEFA79948}"/>
              </a:ext>
            </a:extLst>
          </p:cNvPr>
          <p:cNvSpPr>
            <a:spLocks noGrp="1" noChangeArrowheads="1"/>
          </p:cNvSpPr>
          <p:nvPr>
            <p:ph type="sldNum" sz="quarter" idx="10"/>
          </p:nvPr>
        </p:nvSpPr>
        <p:spPr>
          <a:ln/>
        </p:spPr>
        <p:txBody>
          <a:bodyPr/>
          <a:lstStyle>
            <a:lvl1pPr>
              <a:defRPr/>
            </a:lvl1pPr>
          </a:lstStyle>
          <a:p>
            <a:pPr>
              <a:defRPr/>
            </a:pPr>
            <a:fld id="{5AC9088E-7936-42E2-B400-8E511E7548D4}" type="slidenum">
              <a:rPr lang="de-DE" altLang="it-IT"/>
              <a:pPr>
                <a:defRPr/>
              </a:pPr>
              <a:t>‹N›</a:t>
            </a:fld>
            <a:endParaRPr lang="de-DE" altLang="it-IT"/>
          </a:p>
        </p:txBody>
      </p:sp>
    </p:spTree>
    <p:extLst>
      <p:ext uri="{BB962C8B-B14F-4D97-AF65-F5344CB8AC3E}">
        <p14:creationId xmlns:p14="http://schemas.microsoft.com/office/powerpoint/2010/main" val="4191739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1_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508000" y="1066800"/>
            <a:ext cx="54864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066800"/>
            <a:ext cx="54864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
            <a:extLst>
              <a:ext uri="{FF2B5EF4-FFF2-40B4-BE49-F238E27FC236}">
                <a16:creationId xmlns:a16="http://schemas.microsoft.com/office/drawing/2014/main" id="{187ADD6C-86C2-4FBF-B1EE-74D00A30DCB6}"/>
              </a:ext>
            </a:extLst>
          </p:cNvPr>
          <p:cNvSpPr>
            <a:spLocks noGrp="1" noChangeArrowheads="1"/>
          </p:cNvSpPr>
          <p:nvPr>
            <p:ph type="sldNum" sz="quarter" idx="10"/>
          </p:nvPr>
        </p:nvSpPr>
        <p:spPr>
          <a:ln/>
        </p:spPr>
        <p:txBody>
          <a:bodyPr/>
          <a:lstStyle>
            <a:lvl1pPr>
              <a:defRPr/>
            </a:lvl1pPr>
          </a:lstStyle>
          <a:p>
            <a:pPr>
              <a:defRPr/>
            </a:pPr>
            <a:fld id="{BCBB5710-7FFE-4B02-9148-AA99C5501340}" type="slidenum">
              <a:rPr lang="de-DE" altLang="it-IT"/>
              <a:pPr>
                <a:defRPr/>
              </a:pPr>
              <a:t>‹N›</a:t>
            </a:fld>
            <a:endParaRPr lang="de-DE" altLang="it-IT"/>
          </a:p>
        </p:txBody>
      </p:sp>
    </p:spTree>
    <p:extLst>
      <p:ext uri="{BB962C8B-B14F-4D97-AF65-F5344CB8AC3E}">
        <p14:creationId xmlns:p14="http://schemas.microsoft.com/office/powerpoint/2010/main" val="37454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_Diapositiva titolo">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9DD9A10-7100-4C97-901A-DBC25045C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304800"/>
            <a:ext cx="11383433"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chaeffler_Gruppe_industrie">
            <a:extLst>
              <a:ext uri="{FF2B5EF4-FFF2-40B4-BE49-F238E27FC236}">
                <a16:creationId xmlns:a16="http://schemas.microsoft.com/office/drawing/2014/main" id="{C9D79C25-EBAF-444A-B365-61E47B5A1B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5133" y="6246813"/>
            <a:ext cx="2057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5042" name="Rectangle 2"/>
          <p:cNvSpPr>
            <a:spLocks noGrp="1" noChangeArrowheads="1"/>
          </p:cNvSpPr>
          <p:nvPr>
            <p:ph type="subTitle" idx="1"/>
          </p:nvPr>
        </p:nvSpPr>
        <p:spPr>
          <a:xfrm>
            <a:off x="304800" y="5105400"/>
            <a:ext cx="8534400" cy="609600"/>
          </a:xfrm>
        </p:spPr>
        <p:txBody>
          <a:bodyPr/>
          <a:lstStyle>
            <a:lvl1pPr marL="0" indent="0">
              <a:buFont typeface="Wingdings" pitchFamily="2" charset="2"/>
              <a:buNone/>
              <a:defRPr sz="1600"/>
            </a:lvl1pPr>
          </a:lstStyle>
          <a:p>
            <a:r>
              <a:rPr lang="de-DE"/>
              <a:t>Master-Untertitelformat bearbeiten</a:t>
            </a:r>
          </a:p>
        </p:txBody>
      </p:sp>
      <p:sp>
        <p:nvSpPr>
          <p:cNvPr id="855043" name="Rectangle 3"/>
          <p:cNvSpPr>
            <a:spLocks noGrp="1" noChangeArrowheads="1"/>
          </p:cNvSpPr>
          <p:nvPr>
            <p:ph type="ctrTitle"/>
          </p:nvPr>
        </p:nvSpPr>
        <p:spPr>
          <a:xfrm>
            <a:off x="304800" y="4495800"/>
            <a:ext cx="8534400" cy="533400"/>
          </a:xfrm>
        </p:spPr>
        <p:txBody>
          <a:bodyPr anchor="t"/>
          <a:lstStyle>
            <a:lvl1pPr>
              <a:defRPr sz="1800"/>
            </a:lvl1pPr>
          </a:lstStyle>
          <a:p>
            <a:r>
              <a:rPr lang="de-DE"/>
              <a:t>Mastertitelformat bearbeiten</a:t>
            </a:r>
          </a:p>
        </p:txBody>
      </p:sp>
    </p:spTree>
    <p:extLst>
      <p:ext uri="{BB962C8B-B14F-4D97-AF65-F5344CB8AC3E}">
        <p14:creationId xmlns:p14="http://schemas.microsoft.com/office/powerpoint/2010/main" val="1022444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336000" y="3132000"/>
            <a:ext cx="11520000" cy="1620000"/>
          </a:xfrm>
        </p:spPr>
        <p:txBody>
          <a:bodyPr wrap="square" tIns="0" bIns="36000" anchor="b"/>
          <a:lstStyle>
            <a:lvl1pPr algn="ctr">
              <a:defRPr sz="3200"/>
            </a:lvl1pPr>
          </a:lstStyle>
          <a:p>
            <a:r>
              <a:rPr lang="it-IT"/>
              <a:t>Fare clic per modificare lo stile del titolo dello schema</a:t>
            </a:r>
            <a:endParaRPr lang="en-US" dirty="0"/>
          </a:p>
        </p:txBody>
      </p:sp>
      <p:sp>
        <p:nvSpPr>
          <p:cNvPr id="3" name="Subtitle 2"/>
          <p:cNvSpPr>
            <a:spLocks noGrp="1"/>
          </p:cNvSpPr>
          <p:nvPr>
            <p:ph type="subTitle" idx="1"/>
          </p:nvPr>
        </p:nvSpPr>
        <p:spPr bwMode="gray">
          <a:xfrm>
            <a:off x="336000" y="4788000"/>
            <a:ext cx="11520000" cy="1620000"/>
          </a:xfrm>
        </p:spPr>
        <p:txBody>
          <a:bodyPr wrap="square"/>
          <a:lstStyle>
            <a:lvl1pPr marL="0" indent="0" algn="ctr">
              <a:buNone/>
              <a:defRPr sz="1800">
                <a:solidFill>
                  <a:srgbClr val="40454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8" name="Picture Placeholder 7"/>
          <p:cNvSpPr>
            <a:spLocks noGrp="1"/>
          </p:cNvSpPr>
          <p:nvPr>
            <p:ph type="pic" sz="quarter" idx="13"/>
          </p:nvPr>
        </p:nvSpPr>
        <p:spPr bwMode="gray">
          <a:xfrm>
            <a:off x="0" y="864000"/>
            <a:ext cx="12192000" cy="2232000"/>
          </a:xfrm>
        </p:spPr>
        <p:txBody>
          <a:bodyPr/>
          <a:lstStyle/>
          <a:p>
            <a:r>
              <a:rPr lang="it-IT"/>
              <a:t>Fare clic sull'icona per inserire un'immagine</a:t>
            </a:r>
            <a:endParaRPr lang="en-US"/>
          </a:p>
        </p:txBody>
      </p:sp>
    </p:spTree>
    <p:extLst>
      <p:ext uri="{BB962C8B-B14F-4D97-AF65-F5344CB8AC3E}">
        <p14:creationId xmlns:p14="http://schemas.microsoft.com/office/powerpoint/2010/main" val="195531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extplatzhalter 11"/>
          <p:cNvSpPr>
            <a:spLocks noGrp="1"/>
          </p:cNvSpPr>
          <p:nvPr>
            <p:ph type="body" sz="quarter" idx="13" hasCustomPrompt="1"/>
          </p:nvPr>
        </p:nvSpPr>
        <p:spPr bwMode="gray">
          <a:xfrm>
            <a:off x="334434" y="1620001"/>
            <a:ext cx="11523133" cy="4465637"/>
          </a:xfrm>
          <a:prstGeom prst="rect">
            <a:avLst/>
          </a:prstGeom>
        </p:spPr>
        <p:txBody>
          <a:bodyPr/>
          <a:lstStyle>
            <a:lvl1pPr marL="457200" indent="-457200">
              <a:spcBef>
                <a:spcPts val="3000"/>
              </a:spcBef>
              <a:buClr>
                <a:srgbClr val="BFBFBF"/>
              </a:buClr>
              <a:buSzPct val="200000"/>
              <a:buFont typeface="+mj-lt"/>
              <a:buAutoNum type="arabicPlain"/>
              <a:defRPr sz="2000" b="1">
                <a:solidFill>
                  <a:srgbClr val="808080"/>
                </a:solidFill>
              </a:defRPr>
            </a:lvl1pPr>
            <a:lvl2pPr marL="895350" indent="-215900">
              <a:defRPr>
                <a:solidFill>
                  <a:srgbClr val="808080"/>
                </a:solidFill>
              </a:defRPr>
            </a:lvl2pPr>
            <a:lvl3pPr marL="1116000" indent="-215900">
              <a:defRPr>
                <a:solidFill>
                  <a:srgbClr val="808080"/>
                </a:solidFill>
              </a:defRPr>
            </a:lvl3pPr>
            <a:lvl4pPr marL="1116000" indent="-215900">
              <a:defRPr>
                <a:solidFill>
                  <a:srgbClr val="808080"/>
                </a:solidFill>
              </a:defRPr>
            </a:lvl4pPr>
            <a:lvl5pPr marL="1116000" indent="-215900">
              <a:defRPr>
                <a:solidFill>
                  <a:srgbClr val="808080"/>
                </a:solidFill>
              </a:defRPr>
            </a:lvl5pPr>
            <a:lvl6pPr marL="1116000">
              <a:defRPr>
                <a:solidFill>
                  <a:srgbClr val="808080"/>
                </a:solidFill>
              </a:defRPr>
            </a:lvl6pPr>
            <a:lvl7pPr marL="1116000">
              <a:defRPr>
                <a:solidFill>
                  <a:srgbClr val="808080"/>
                </a:solidFill>
              </a:defRPr>
            </a:lvl7pPr>
            <a:lvl8pPr marL="1116000">
              <a:defRPr>
                <a:solidFill>
                  <a:srgbClr val="808080"/>
                </a:solidFill>
              </a:defRPr>
            </a:lvl8pPr>
            <a:lvl9pPr marL="1116000">
              <a:defRPr>
                <a:solidFill>
                  <a:srgbClr val="808080"/>
                </a:solidFill>
              </a:defRPr>
            </a:lvl9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p:txBody>
      </p:sp>
      <p:sp>
        <p:nvSpPr>
          <p:cNvPr id="2" name="Title 1"/>
          <p:cNvSpPr>
            <a:spLocks noGrp="1"/>
          </p:cNvSpPr>
          <p:nvPr>
            <p:ph type="title"/>
          </p:nvPr>
        </p:nvSpPr>
        <p:spPr/>
        <p:txBody>
          <a:bodyPr/>
          <a:lstStyle/>
          <a:p>
            <a:r>
              <a:rPr lang="de-DE"/>
              <a:t>Titelmasterformat durch Klicken bearbeiten</a:t>
            </a:r>
            <a:endParaRPr lang="en-US"/>
          </a:p>
        </p:txBody>
      </p:sp>
      <p:sp>
        <p:nvSpPr>
          <p:cNvPr id="3" name="Date Placeholder 2"/>
          <p:cNvSpPr>
            <a:spLocks noGrp="1"/>
          </p:cNvSpPr>
          <p:nvPr>
            <p:ph type="dt" sz="half" idx="14"/>
          </p:nvPr>
        </p:nvSpPr>
        <p:spPr/>
        <p:txBody>
          <a:bodyPr/>
          <a:lstStyle/>
          <a:p>
            <a:r>
              <a:rPr lang="de-DE"/>
              <a:t>DATE</a:t>
            </a:r>
            <a:endParaRPr lang="en-US" dirty="0"/>
          </a:p>
        </p:txBody>
      </p:sp>
      <p:sp>
        <p:nvSpPr>
          <p:cNvPr id="5" name="Footer Placeholder 4"/>
          <p:cNvSpPr>
            <a:spLocks noGrp="1"/>
          </p:cNvSpPr>
          <p:nvPr>
            <p:ph type="ftr" sz="quarter" idx="15"/>
          </p:nvPr>
        </p:nvSpPr>
        <p:spPr/>
        <p:txBody>
          <a:bodyPr/>
          <a:lstStyle/>
          <a:p>
            <a:r>
              <a:rPr lang="en-US"/>
              <a:t>Title of presentation</a:t>
            </a:r>
          </a:p>
        </p:txBody>
      </p:sp>
      <p:sp>
        <p:nvSpPr>
          <p:cNvPr id="6" name="Slide Number Placeholder 5"/>
          <p:cNvSpPr>
            <a:spLocks noGrp="1"/>
          </p:cNvSpPr>
          <p:nvPr>
            <p:ph type="sldNum" sz="quarter" idx="16"/>
          </p:nvPr>
        </p:nvSpPr>
        <p:spPr/>
        <p:txBody>
          <a:bodyPr/>
          <a:lstStyle/>
          <a:p>
            <a:fld id="{CCF10D83-73B2-4D20-BE53-AA27B2521160}" type="slidenum">
              <a:rPr lang="en-US" smtClean="0"/>
              <a:pPr/>
              <a:t>‹N›</a:t>
            </a:fld>
            <a:endParaRPr lang="en-US"/>
          </a:p>
        </p:txBody>
      </p:sp>
    </p:spTree>
    <p:extLst>
      <p:ext uri="{BB962C8B-B14F-4D97-AF65-F5344CB8AC3E}">
        <p14:creationId xmlns:p14="http://schemas.microsoft.com/office/powerpoint/2010/main" val="420776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8" name="White background right"/>
          <p:cNvSpPr>
            <a:spLocks/>
          </p:cNvSpPr>
          <p:nvPr userDrawn="1"/>
        </p:nvSpPr>
        <p:spPr bwMode="gray">
          <a:xfrm>
            <a:off x="6167438" y="1052737"/>
            <a:ext cx="5688013"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6551" y="1052737"/>
            <a:ext cx="5688012"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376" y="1196752"/>
            <a:ext cx="5400723"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6311901" y="1196752"/>
            <a:ext cx="5400674"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itle 10"/>
          <p:cNvSpPr>
            <a:spLocks noGrp="1"/>
          </p:cNvSpPr>
          <p:nvPr>
            <p:ph type="title"/>
          </p:nvPr>
        </p:nvSpPr>
        <p:spPr/>
        <p:txBody>
          <a:bodyPr/>
          <a:lstStyle/>
          <a:p>
            <a:r>
              <a:rPr lang="de-DE"/>
              <a:t>Titelmasterformat durch Klicken bearbeiten</a:t>
            </a:r>
            <a:endParaRPr lang="en-US"/>
          </a:p>
        </p:txBody>
      </p:sp>
      <p:sp>
        <p:nvSpPr>
          <p:cNvPr id="12" name="Date Placeholder 11"/>
          <p:cNvSpPr>
            <a:spLocks noGrp="1"/>
          </p:cNvSpPr>
          <p:nvPr>
            <p:ph type="dt" sz="half" idx="14"/>
          </p:nvPr>
        </p:nvSpPr>
        <p:spPr/>
        <p:txBody>
          <a:bodyPr/>
          <a:lstStyle/>
          <a:p>
            <a:r>
              <a:rPr lang="de-DE"/>
              <a:t>DATE</a:t>
            </a:r>
            <a:endParaRPr lang="en-US" dirty="0"/>
          </a:p>
        </p:txBody>
      </p:sp>
      <p:sp>
        <p:nvSpPr>
          <p:cNvPr id="13" name="Footer Placeholder 12"/>
          <p:cNvSpPr>
            <a:spLocks noGrp="1"/>
          </p:cNvSpPr>
          <p:nvPr>
            <p:ph type="ftr" sz="quarter" idx="15"/>
          </p:nvPr>
        </p:nvSpPr>
        <p:spPr/>
        <p:txBody>
          <a:bodyPr/>
          <a:lstStyle/>
          <a:p>
            <a:r>
              <a:rPr lang="en-US"/>
              <a:t>Title of presentation</a:t>
            </a:r>
          </a:p>
        </p:txBody>
      </p:sp>
      <p:sp>
        <p:nvSpPr>
          <p:cNvPr id="14" name="Slide Number Placeholder 13"/>
          <p:cNvSpPr>
            <a:spLocks noGrp="1"/>
          </p:cNvSpPr>
          <p:nvPr>
            <p:ph type="sldNum" sz="quarter" idx="16"/>
          </p:nvPr>
        </p:nvSpPr>
        <p:spPr/>
        <p:txBody>
          <a:bodyPr/>
          <a:lstStyle/>
          <a:p>
            <a:fld id="{CCF10D83-73B2-4D20-BE53-AA27B2521160}" type="slidenum">
              <a:rPr lang="en-US" smtClean="0"/>
              <a:pPr/>
              <a:t>‹N›</a:t>
            </a:fld>
            <a:endParaRPr lang="en-US"/>
          </a:p>
        </p:txBody>
      </p:sp>
      <p:sp>
        <p:nvSpPr>
          <p:cNvPr id="10"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58530527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s | 1">
    <p:spTree>
      <p:nvGrpSpPr>
        <p:cNvPr id="1" name=""/>
        <p:cNvGrpSpPr/>
        <p:nvPr/>
      </p:nvGrpSpPr>
      <p:grpSpPr>
        <a:xfrm>
          <a:off x="0" y="0"/>
          <a:ext cx="0" cy="0"/>
          <a:chOff x="0" y="0"/>
          <a:chExt cx="0" cy="0"/>
        </a:xfrm>
      </p:grpSpPr>
      <p:sp>
        <p:nvSpPr>
          <p:cNvPr id="8" name="White background right"/>
          <p:cNvSpPr>
            <a:spLocks/>
          </p:cNvSpPr>
          <p:nvPr userDrawn="1"/>
        </p:nvSpPr>
        <p:spPr bwMode="gray">
          <a:xfrm>
            <a:off x="6167438" y="1052737"/>
            <a:ext cx="5689600"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6551" y="1052738"/>
            <a:ext cx="5688012" cy="259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4" y="1196752"/>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6311901" y="1196752"/>
            <a:ext cx="5400674"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White background left"/>
          <p:cNvSpPr>
            <a:spLocks/>
          </p:cNvSpPr>
          <p:nvPr userDrawn="1"/>
        </p:nvSpPr>
        <p:spPr bwMode="gray">
          <a:xfrm>
            <a:off x="335359" y="3789040"/>
            <a:ext cx="5689203"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2" name="Content Placeholder 2"/>
          <p:cNvSpPr>
            <a:spLocks noGrp="1"/>
          </p:cNvSpPr>
          <p:nvPr>
            <p:ph sz="half" idx="14"/>
          </p:nvPr>
        </p:nvSpPr>
        <p:spPr bwMode="gray">
          <a:xfrm>
            <a:off x="479424" y="3933056"/>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Title 12"/>
          <p:cNvSpPr>
            <a:spLocks noGrp="1"/>
          </p:cNvSpPr>
          <p:nvPr>
            <p:ph type="title"/>
          </p:nvPr>
        </p:nvSpPr>
        <p:spPr/>
        <p:txBody>
          <a:bodyPr/>
          <a:lstStyle/>
          <a:p>
            <a:r>
              <a:rPr lang="de-DE"/>
              <a:t>Titelmasterformat durch Klicken bearbeiten</a:t>
            </a:r>
            <a:endParaRPr lang="en-US"/>
          </a:p>
        </p:txBody>
      </p:sp>
      <p:sp>
        <p:nvSpPr>
          <p:cNvPr id="14" name="Date Placeholder 13"/>
          <p:cNvSpPr>
            <a:spLocks noGrp="1"/>
          </p:cNvSpPr>
          <p:nvPr>
            <p:ph type="dt" sz="half" idx="15"/>
          </p:nvPr>
        </p:nvSpPr>
        <p:spPr/>
        <p:txBody>
          <a:bodyPr/>
          <a:lstStyle/>
          <a:p>
            <a:r>
              <a:rPr lang="de-DE"/>
              <a:t>DATE</a:t>
            </a:r>
            <a:endParaRPr lang="en-US" dirty="0"/>
          </a:p>
        </p:txBody>
      </p:sp>
      <p:sp>
        <p:nvSpPr>
          <p:cNvPr id="15" name="Footer Placeholder 14"/>
          <p:cNvSpPr>
            <a:spLocks noGrp="1"/>
          </p:cNvSpPr>
          <p:nvPr>
            <p:ph type="ftr" sz="quarter" idx="16"/>
          </p:nvPr>
        </p:nvSpPr>
        <p:spPr/>
        <p:txBody>
          <a:bodyPr/>
          <a:lstStyle/>
          <a:p>
            <a:r>
              <a:rPr lang="en-US"/>
              <a:t>Title of presentation</a:t>
            </a:r>
          </a:p>
        </p:txBody>
      </p:sp>
      <p:sp>
        <p:nvSpPr>
          <p:cNvPr id="16" name="Slide Number Placeholder 15"/>
          <p:cNvSpPr>
            <a:spLocks noGrp="1"/>
          </p:cNvSpPr>
          <p:nvPr>
            <p:ph type="sldNum" sz="quarter" idx="17"/>
          </p:nvPr>
        </p:nvSpPr>
        <p:spPr/>
        <p:txBody>
          <a:bodyPr/>
          <a:lstStyle/>
          <a:p>
            <a:fld id="{CCF10D83-73B2-4D20-BE53-AA27B2521160}" type="slidenum">
              <a:rPr lang="en-US" smtClean="0"/>
              <a:pPr/>
              <a:t>‹N›</a:t>
            </a:fld>
            <a:endParaRPr lang="en-US"/>
          </a:p>
        </p:txBody>
      </p:sp>
      <p:sp>
        <p:nvSpPr>
          <p:cNvPr id="17" name="Textplatzhalter 8"/>
          <p:cNvSpPr>
            <a:spLocks noGrp="1"/>
          </p:cNvSpPr>
          <p:nvPr>
            <p:ph type="body" sz="quarter" idx="13" hasCustomPrompt="1"/>
            <p:custDataLst>
              <p:tags r:id="rId1"/>
            </p:custDataLst>
          </p:nvPr>
        </p:nvSpPr>
        <p:spPr bwMode="gray">
          <a:xfrm>
            <a:off x="335360" y="219998"/>
            <a:ext cx="494559" cy="184666"/>
          </a:xfrm>
          <a:prstGeom prst="rect">
            <a:avLst/>
          </a:prstGeom>
        </p:spPr>
        <p:txBody>
          <a:bodyPr wrap="none" anchor="b">
            <a:sp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42880343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s | 2">
    <p:spTree>
      <p:nvGrpSpPr>
        <p:cNvPr id="1" name=""/>
        <p:cNvGrpSpPr/>
        <p:nvPr/>
      </p:nvGrpSpPr>
      <p:grpSpPr>
        <a:xfrm>
          <a:off x="0" y="0"/>
          <a:ext cx="0" cy="0"/>
          <a:chOff x="0" y="0"/>
          <a:chExt cx="0" cy="0"/>
        </a:xfrm>
      </p:grpSpPr>
      <p:sp>
        <p:nvSpPr>
          <p:cNvPr id="8" name="White background right"/>
          <p:cNvSpPr>
            <a:spLocks/>
          </p:cNvSpPr>
          <p:nvPr userDrawn="1"/>
        </p:nvSpPr>
        <p:spPr bwMode="gray">
          <a:xfrm>
            <a:off x="6167438" y="1052737"/>
            <a:ext cx="5689600"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6551" y="1052738"/>
            <a:ext cx="5688012"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6" y="1196752"/>
            <a:ext cx="5400674"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6311900" y="1196752"/>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White background left"/>
          <p:cNvSpPr>
            <a:spLocks/>
          </p:cNvSpPr>
          <p:nvPr userDrawn="1"/>
        </p:nvSpPr>
        <p:spPr bwMode="gray">
          <a:xfrm>
            <a:off x="6167438" y="3789040"/>
            <a:ext cx="5689202"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2" name="Content Placeholder 2"/>
          <p:cNvSpPr>
            <a:spLocks noGrp="1"/>
          </p:cNvSpPr>
          <p:nvPr>
            <p:ph sz="half" idx="14"/>
          </p:nvPr>
        </p:nvSpPr>
        <p:spPr bwMode="gray">
          <a:xfrm>
            <a:off x="6311900" y="3933056"/>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Title 12"/>
          <p:cNvSpPr>
            <a:spLocks noGrp="1"/>
          </p:cNvSpPr>
          <p:nvPr>
            <p:ph type="title"/>
          </p:nvPr>
        </p:nvSpPr>
        <p:spPr/>
        <p:txBody>
          <a:bodyPr/>
          <a:lstStyle/>
          <a:p>
            <a:r>
              <a:rPr lang="de-DE"/>
              <a:t>Titelmasterformat durch Klicken bearbeiten</a:t>
            </a:r>
            <a:endParaRPr lang="en-US"/>
          </a:p>
        </p:txBody>
      </p:sp>
      <p:sp>
        <p:nvSpPr>
          <p:cNvPr id="14" name="Date Placeholder 13"/>
          <p:cNvSpPr>
            <a:spLocks noGrp="1"/>
          </p:cNvSpPr>
          <p:nvPr>
            <p:ph type="dt" sz="half" idx="15"/>
          </p:nvPr>
        </p:nvSpPr>
        <p:spPr/>
        <p:txBody>
          <a:bodyPr/>
          <a:lstStyle/>
          <a:p>
            <a:r>
              <a:rPr lang="de-DE"/>
              <a:t>DATE</a:t>
            </a:r>
            <a:endParaRPr lang="en-US" dirty="0"/>
          </a:p>
        </p:txBody>
      </p:sp>
      <p:sp>
        <p:nvSpPr>
          <p:cNvPr id="15" name="Footer Placeholder 14"/>
          <p:cNvSpPr>
            <a:spLocks noGrp="1"/>
          </p:cNvSpPr>
          <p:nvPr>
            <p:ph type="ftr" sz="quarter" idx="16"/>
          </p:nvPr>
        </p:nvSpPr>
        <p:spPr/>
        <p:txBody>
          <a:bodyPr/>
          <a:lstStyle/>
          <a:p>
            <a:r>
              <a:rPr lang="en-US"/>
              <a:t>Title of presentation</a:t>
            </a:r>
          </a:p>
        </p:txBody>
      </p:sp>
      <p:sp>
        <p:nvSpPr>
          <p:cNvPr id="16" name="Slide Number Placeholder 15"/>
          <p:cNvSpPr>
            <a:spLocks noGrp="1"/>
          </p:cNvSpPr>
          <p:nvPr>
            <p:ph type="sldNum" sz="quarter" idx="17"/>
          </p:nvPr>
        </p:nvSpPr>
        <p:spPr/>
        <p:txBody>
          <a:bodyPr/>
          <a:lstStyle/>
          <a:p>
            <a:fld id="{CCF10D83-73B2-4D20-BE53-AA27B2521160}" type="slidenum">
              <a:rPr lang="en-US" smtClean="0"/>
              <a:pPr/>
              <a:t>‹N›</a:t>
            </a:fld>
            <a:endParaRPr lang="en-US"/>
          </a:p>
        </p:txBody>
      </p:sp>
      <p:sp>
        <p:nvSpPr>
          <p:cNvPr id="17" name="Textplatzhalter 8"/>
          <p:cNvSpPr>
            <a:spLocks noGrp="1"/>
          </p:cNvSpPr>
          <p:nvPr>
            <p:ph type="body" sz="quarter" idx="13" hasCustomPrompt="1"/>
            <p:custDataLst>
              <p:tags r:id="rId1"/>
            </p:custDataLst>
          </p:nvPr>
        </p:nvSpPr>
        <p:spPr bwMode="gray">
          <a:xfrm>
            <a:off x="335360" y="219998"/>
            <a:ext cx="494559" cy="184666"/>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265393928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8" name="White background right"/>
          <p:cNvSpPr>
            <a:spLocks/>
          </p:cNvSpPr>
          <p:nvPr userDrawn="1"/>
        </p:nvSpPr>
        <p:spPr bwMode="gray">
          <a:xfrm>
            <a:off x="6167438" y="1052737"/>
            <a:ext cx="5688013"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6551" y="1052738"/>
            <a:ext cx="5688012" cy="259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6" y="1196752"/>
            <a:ext cx="5400674"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6311900" y="1196752"/>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White background left"/>
          <p:cNvSpPr>
            <a:spLocks/>
          </p:cNvSpPr>
          <p:nvPr userDrawn="1"/>
        </p:nvSpPr>
        <p:spPr bwMode="gray">
          <a:xfrm>
            <a:off x="6167438" y="3789040"/>
            <a:ext cx="5689202"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2" name="Content Placeholder 2"/>
          <p:cNvSpPr>
            <a:spLocks noGrp="1"/>
          </p:cNvSpPr>
          <p:nvPr>
            <p:ph sz="half" idx="14"/>
          </p:nvPr>
        </p:nvSpPr>
        <p:spPr bwMode="gray">
          <a:xfrm>
            <a:off x="6311900" y="3933056"/>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White background left"/>
          <p:cNvSpPr>
            <a:spLocks/>
          </p:cNvSpPr>
          <p:nvPr userDrawn="1"/>
        </p:nvSpPr>
        <p:spPr bwMode="gray">
          <a:xfrm>
            <a:off x="335359" y="3789040"/>
            <a:ext cx="5689203"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4" name="Content Placeholder 2"/>
          <p:cNvSpPr>
            <a:spLocks noGrp="1"/>
          </p:cNvSpPr>
          <p:nvPr>
            <p:ph sz="half" idx="15"/>
          </p:nvPr>
        </p:nvSpPr>
        <p:spPr bwMode="gray">
          <a:xfrm>
            <a:off x="479424" y="3933056"/>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5" name="Title 14"/>
          <p:cNvSpPr>
            <a:spLocks noGrp="1"/>
          </p:cNvSpPr>
          <p:nvPr>
            <p:ph type="title"/>
          </p:nvPr>
        </p:nvSpPr>
        <p:spPr/>
        <p:txBody>
          <a:bodyPr/>
          <a:lstStyle/>
          <a:p>
            <a:r>
              <a:rPr lang="de-DE"/>
              <a:t>Titelmasterformat durch Klicken bearbeiten</a:t>
            </a:r>
            <a:endParaRPr lang="en-US"/>
          </a:p>
        </p:txBody>
      </p:sp>
      <p:sp>
        <p:nvSpPr>
          <p:cNvPr id="16" name="Date Placeholder 15"/>
          <p:cNvSpPr>
            <a:spLocks noGrp="1"/>
          </p:cNvSpPr>
          <p:nvPr>
            <p:ph type="dt" sz="half" idx="16"/>
          </p:nvPr>
        </p:nvSpPr>
        <p:spPr/>
        <p:txBody>
          <a:bodyPr/>
          <a:lstStyle/>
          <a:p>
            <a:r>
              <a:rPr lang="de-DE"/>
              <a:t>DATE</a:t>
            </a:r>
            <a:endParaRPr lang="en-US" dirty="0"/>
          </a:p>
        </p:txBody>
      </p:sp>
      <p:sp>
        <p:nvSpPr>
          <p:cNvPr id="17" name="Footer Placeholder 16"/>
          <p:cNvSpPr>
            <a:spLocks noGrp="1"/>
          </p:cNvSpPr>
          <p:nvPr>
            <p:ph type="ftr" sz="quarter" idx="17"/>
          </p:nvPr>
        </p:nvSpPr>
        <p:spPr/>
        <p:txBody>
          <a:bodyPr/>
          <a:lstStyle/>
          <a:p>
            <a:r>
              <a:rPr lang="en-US"/>
              <a:t>Title of presentation</a:t>
            </a:r>
          </a:p>
        </p:txBody>
      </p:sp>
      <p:sp>
        <p:nvSpPr>
          <p:cNvPr id="18" name="Slide Number Placeholder 17"/>
          <p:cNvSpPr>
            <a:spLocks noGrp="1"/>
          </p:cNvSpPr>
          <p:nvPr>
            <p:ph type="sldNum" sz="quarter" idx="18"/>
          </p:nvPr>
        </p:nvSpPr>
        <p:spPr/>
        <p:txBody>
          <a:bodyPr/>
          <a:lstStyle/>
          <a:p>
            <a:fld id="{CCF10D83-73B2-4D20-BE53-AA27B2521160}" type="slidenum">
              <a:rPr lang="en-US" smtClean="0"/>
              <a:pPr/>
              <a:t>‹N›</a:t>
            </a:fld>
            <a:endParaRPr lang="en-US"/>
          </a:p>
        </p:txBody>
      </p:sp>
      <p:sp>
        <p:nvSpPr>
          <p:cNvPr id="19" name="Textplatzhalter 8"/>
          <p:cNvSpPr>
            <a:spLocks noGrp="1"/>
          </p:cNvSpPr>
          <p:nvPr>
            <p:ph type="body" sz="quarter" idx="13" hasCustomPrompt="1"/>
            <p:custDataLst>
              <p:tags r:id="rId1"/>
            </p:custDataLst>
          </p:nvPr>
        </p:nvSpPr>
        <p:spPr bwMode="gray">
          <a:xfrm>
            <a:off x="335360" y="219998"/>
            <a:ext cx="494559" cy="184666"/>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83753585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 small left">
    <p:spTree>
      <p:nvGrpSpPr>
        <p:cNvPr id="1" name=""/>
        <p:cNvGrpSpPr/>
        <p:nvPr/>
      </p:nvGrpSpPr>
      <p:grpSpPr>
        <a:xfrm>
          <a:off x="0" y="0"/>
          <a:ext cx="0" cy="0"/>
          <a:chOff x="0" y="0"/>
          <a:chExt cx="0" cy="0"/>
        </a:xfrm>
      </p:grpSpPr>
      <p:sp>
        <p:nvSpPr>
          <p:cNvPr id="8" name="White background right"/>
          <p:cNvSpPr>
            <a:spLocks/>
          </p:cNvSpPr>
          <p:nvPr userDrawn="1"/>
        </p:nvSpPr>
        <p:spPr bwMode="gray">
          <a:xfrm>
            <a:off x="4223792" y="1052737"/>
            <a:ext cx="7632848"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4963" y="1052738"/>
            <a:ext cx="3744813"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6" y="1196752"/>
            <a:ext cx="3456334"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4367808" y="1196752"/>
            <a:ext cx="7344767"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itle 10"/>
          <p:cNvSpPr>
            <a:spLocks noGrp="1"/>
          </p:cNvSpPr>
          <p:nvPr>
            <p:ph type="title"/>
          </p:nvPr>
        </p:nvSpPr>
        <p:spPr/>
        <p:txBody>
          <a:bodyPr/>
          <a:lstStyle/>
          <a:p>
            <a:r>
              <a:rPr lang="de-DE"/>
              <a:t>Titelmasterformat durch Klicken bearbeiten</a:t>
            </a:r>
            <a:endParaRPr lang="en-US"/>
          </a:p>
        </p:txBody>
      </p:sp>
      <p:sp>
        <p:nvSpPr>
          <p:cNvPr id="12" name="Date Placeholder 11"/>
          <p:cNvSpPr>
            <a:spLocks noGrp="1"/>
          </p:cNvSpPr>
          <p:nvPr>
            <p:ph type="dt" sz="half" idx="14"/>
          </p:nvPr>
        </p:nvSpPr>
        <p:spPr/>
        <p:txBody>
          <a:bodyPr/>
          <a:lstStyle/>
          <a:p>
            <a:r>
              <a:rPr lang="de-DE"/>
              <a:t>DATE</a:t>
            </a:r>
            <a:endParaRPr lang="en-US" dirty="0"/>
          </a:p>
        </p:txBody>
      </p:sp>
      <p:sp>
        <p:nvSpPr>
          <p:cNvPr id="13" name="Footer Placeholder 12"/>
          <p:cNvSpPr>
            <a:spLocks noGrp="1"/>
          </p:cNvSpPr>
          <p:nvPr>
            <p:ph type="ftr" sz="quarter" idx="15"/>
          </p:nvPr>
        </p:nvSpPr>
        <p:spPr/>
        <p:txBody>
          <a:bodyPr/>
          <a:lstStyle/>
          <a:p>
            <a:r>
              <a:rPr lang="en-US"/>
              <a:t>Title of presentation</a:t>
            </a:r>
          </a:p>
        </p:txBody>
      </p:sp>
      <p:sp>
        <p:nvSpPr>
          <p:cNvPr id="14" name="Slide Number Placeholder 13"/>
          <p:cNvSpPr>
            <a:spLocks noGrp="1"/>
          </p:cNvSpPr>
          <p:nvPr>
            <p:ph type="sldNum" sz="quarter" idx="16"/>
          </p:nvPr>
        </p:nvSpPr>
        <p:spPr/>
        <p:txBody>
          <a:bodyPr/>
          <a:lstStyle/>
          <a:p>
            <a:fld id="{CCF10D83-73B2-4D20-BE53-AA27B2521160}" type="slidenum">
              <a:rPr lang="en-US" smtClean="0"/>
              <a:pPr/>
              <a:t>‹N›</a:t>
            </a:fld>
            <a:endParaRPr lang="en-US"/>
          </a:p>
        </p:txBody>
      </p:sp>
      <p:sp>
        <p:nvSpPr>
          <p:cNvPr id="10"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99385860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 small right">
    <p:spTree>
      <p:nvGrpSpPr>
        <p:cNvPr id="1" name=""/>
        <p:cNvGrpSpPr/>
        <p:nvPr/>
      </p:nvGrpSpPr>
      <p:grpSpPr>
        <a:xfrm>
          <a:off x="0" y="0"/>
          <a:ext cx="0" cy="0"/>
          <a:chOff x="0" y="0"/>
          <a:chExt cx="0" cy="0"/>
        </a:xfrm>
      </p:grpSpPr>
      <p:sp>
        <p:nvSpPr>
          <p:cNvPr id="8" name="White background right"/>
          <p:cNvSpPr>
            <a:spLocks/>
          </p:cNvSpPr>
          <p:nvPr userDrawn="1"/>
        </p:nvSpPr>
        <p:spPr bwMode="gray">
          <a:xfrm>
            <a:off x="8112124" y="1052737"/>
            <a:ext cx="3744515"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4963" y="1052738"/>
            <a:ext cx="7632700"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6" y="1196752"/>
            <a:ext cx="7344766"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8256624" y="1196752"/>
            <a:ext cx="3456000"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itle 10"/>
          <p:cNvSpPr>
            <a:spLocks noGrp="1"/>
          </p:cNvSpPr>
          <p:nvPr>
            <p:ph type="title"/>
          </p:nvPr>
        </p:nvSpPr>
        <p:spPr/>
        <p:txBody>
          <a:bodyPr/>
          <a:lstStyle/>
          <a:p>
            <a:r>
              <a:rPr lang="de-DE"/>
              <a:t>Titelmasterformat durch Klicken bearbeiten</a:t>
            </a:r>
            <a:endParaRPr lang="en-US"/>
          </a:p>
        </p:txBody>
      </p:sp>
      <p:sp>
        <p:nvSpPr>
          <p:cNvPr id="12" name="Date Placeholder 11"/>
          <p:cNvSpPr>
            <a:spLocks noGrp="1"/>
          </p:cNvSpPr>
          <p:nvPr>
            <p:ph type="dt" sz="half" idx="14"/>
          </p:nvPr>
        </p:nvSpPr>
        <p:spPr/>
        <p:txBody>
          <a:bodyPr/>
          <a:lstStyle/>
          <a:p>
            <a:r>
              <a:rPr lang="de-DE"/>
              <a:t>DATE</a:t>
            </a:r>
            <a:endParaRPr lang="en-US" dirty="0"/>
          </a:p>
        </p:txBody>
      </p:sp>
      <p:sp>
        <p:nvSpPr>
          <p:cNvPr id="13" name="Footer Placeholder 12"/>
          <p:cNvSpPr>
            <a:spLocks noGrp="1"/>
          </p:cNvSpPr>
          <p:nvPr>
            <p:ph type="ftr" sz="quarter" idx="15"/>
          </p:nvPr>
        </p:nvSpPr>
        <p:spPr/>
        <p:txBody>
          <a:bodyPr/>
          <a:lstStyle/>
          <a:p>
            <a:r>
              <a:rPr lang="en-US"/>
              <a:t>Title of presentation</a:t>
            </a:r>
          </a:p>
        </p:txBody>
      </p:sp>
      <p:sp>
        <p:nvSpPr>
          <p:cNvPr id="14" name="Slide Number Placeholder 13"/>
          <p:cNvSpPr>
            <a:spLocks noGrp="1"/>
          </p:cNvSpPr>
          <p:nvPr>
            <p:ph type="sldNum" sz="quarter" idx="16"/>
          </p:nvPr>
        </p:nvSpPr>
        <p:spPr/>
        <p:txBody>
          <a:bodyPr/>
          <a:lstStyle/>
          <a:p>
            <a:fld id="{CCF10D83-73B2-4D20-BE53-AA27B2521160}" type="slidenum">
              <a:rPr lang="en-US" smtClean="0"/>
              <a:pPr/>
              <a:t>‹N›</a:t>
            </a:fld>
            <a:endParaRPr lang="en-US"/>
          </a:p>
        </p:txBody>
      </p:sp>
      <p:sp>
        <p:nvSpPr>
          <p:cNvPr id="10"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416179756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3.xml"/><Relationship Id="rId35" Type="http://schemas.openxmlformats.org/officeDocument/2006/relationships/tags" Target="../tags/tag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7" name="White_Top_Bar"/>
          <p:cNvSpPr/>
          <p:nvPr userDrawn="1"/>
        </p:nvSpPr>
        <p:spPr bwMode="gray">
          <a:xfrm>
            <a:off x="0" y="0"/>
            <a:ext cx="12192000" cy="836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Connector 45"/>
          <p:cNvCxnSpPr/>
          <p:nvPr userDrawn="1"/>
        </p:nvCxnSpPr>
        <p:spPr bwMode="gray">
          <a:xfrm>
            <a:off x="-72512" y="836613"/>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46"/>
          <p:cNvCxnSpPr/>
          <p:nvPr userDrawn="1"/>
        </p:nvCxnSpPr>
        <p:spPr bwMode="gray">
          <a:xfrm>
            <a:off x="-72512" y="1052736"/>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47"/>
          <p:cNvCxnSpPr/>
          <p:nvPr userDrawn="1"/>
        </p:nvCxnSpPr>
        <p:spPr bwMode="gray">
          <a:xfrm>
            <a:off x="-72512" y="1196752"/>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48"/>
          <p:cNvCxnSpPr/>
          <p:nvPr userDrawn="1"/>
        </p:nvCxnSpPr>
        <p:spPr bwMode="gray">
          <a:xfrm>
            <a:off x="-72512" y="6381328"/>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49"/>
          <p:cNvCxnSpPr/>
          <p:nvPr userDrawn="1"/>
        </p:nvCxnSpPr>
        <p:spPr bwMode="gray">
          <a:xfrm>
            <a:off x="-72512" y="3789040"/>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50"/>
          <p:cNvCxnSpPr/>
          <p:nvPr userDrawn="1"/>
        </p:nvCxnSpPr>
        <p:spPr bwMode="gray">
          <a:xfrm>
            <a:off x="-72512" y="3645024"/>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51"/>
          <p:cNvCxnSpPr/>
          <p:nvPr userDrawn="1"/>
        </p:nvCxnSpPr>
        <p:spPr bwMode="gray">
          <a:xfrm>
            <a:off x="-72512" y="3501008"/>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userDrawn="1"/>
        </p:nvCxnSpPr>
        <p:spPr bwMode="gray">
          <a:xfrm>
            <a:off x="-72512" y="3941440"/>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userDrawn="1"/>
        </p:nvCxnSpPr>
        <p:spPr bwMode="gray">
          <a:xfrm>
            <a:off x="335360"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54"/>
          <p:cNvCxnSpPr/>
          <p:nvPr userDrawn="1"/>
        </p:nvCxnSpPr>
        <p:spPr bwMode="gray">
          <a:xfrm>
            <a:off x="479376"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55"/>
          <p:cNvCxnSpPr/>
          <p:nvPr userDrawn="1"/>
        </p:nvCxnSpPr>
        <p:spPr bwMode="gray">
          <a:xfrm>
            <a:off x="4079776"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56"/>
          <p:cNvCxnSpPr/>
          <p:nvPr userDrawn="1"/>
        </p:nvCxnSpPr>
        <p:spPr bwMode="gray">
          <a:xfrm>
            <a:off x="4223792"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57"/>
          <p:cNvCxnSpPr/>
          <p:nvPr userDrawn="1"/>
        </p:nvCxnSpPr>
        <p:spPr bwMode="gray">
          <a:xfrm>
            <a:off x="6023992"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58"/>
          <p:cNvCxnSpPr/>
          <p:nvPr userDrawn="1"/>
        </p:nvCxnSpPr>
        <p:spPr bwMode="gray">
          <a:xfrm>
            <a:off x="6168008"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59"/>
          <p:cNvCxnSpPr/>
          <p:nvPr userDrawn="1"/>
        </p:nvCxnSpPr>
        <p:spPr bwMode="gray">
          <a:xfrm>
            <a:off x="11712624"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60"/>
          <p:cNvCxnSpPr/>
          <p:nvPr userDrawn="1"/>
        </p:nvCxnSpPr>
        <p:spPr bwMode="gray">
          <a:xfrm>
            <a:off x="11856640"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61"/>
          <p:cNvCxnSpPr/>
          <p:nvPr userDrawn="1"/>
        </p:nvCxnSpPr>
        <p:spPr bwMode="gray">
          <a:xfrm>
            <a:off x="7968208"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62"/>
          <p:cNvCxnSpPr/>
          <p:nvPr userDrawn="1"/>
        </p:nvCxnSpPr>
        <p:spPr bwMode="gray">
          <a:xfrm>
            <a:off x="8112224"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6" name="Picture 63"/>
          <p:cNvPicPr>
            <a:picLocks noChangeAspect="1"/>
          </p:cNvPicPr>
          <p:nvPr userDrawn="1"/>
        </p:nvPicPr>
        <p:blipFill>
          <a:blip r:embed="rId36"/>
          <a:stretch>
            <a:fillRect/>
          </a:stretch>
        </p:blipFill>
        <p:spPr bwMode="gray">
          <a:xfrm>
            <a:off x="10417038" y="455185"/>
            <a:ext cx="1440000" cy="160770"/>
          </a:xfrm>
          <a:prstGeom prst="rect">
            <a:avLst/>
          </a:prstGeom>
        </p:spPr>
      </p:pic>
      <p:cxnSp>
        <p:nvCxnSpPr>
          <p:cNvPr id="27" name="Straight Connector 64"/>
          <p:cNvCxnSpPr/>
          <p:nvPr userDrawn="1"/>
        </p:nvCxnSpPr>
        <p:spPr bwMode="gray">
          <a:xfrm rot="5400000">
            <a:off x="-54512" y="621931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Title Placeholder 27"/>
          <p:cNvSpPr>
            <a:spLocks noGrp="1"/>
          </p:cNvSpPr>
          <p:nvPr>
            <p:ph type="title"/>
          </p:nvPr>
        </p:nvSpPr>
        <p:spPr>
          <a:xfrm>
            <a:off x="334800" y="410400"/>
            <a:ext cx="9360000" cy="259200"/>
          </a:xfrm>
          <a:prstGeom prst="rect">
            <a:avLst/>
          </a:prstGeom>
        </p:spPr>
        <p:txBody>
          <a:bodyPr vert="horz" lIns="0" tIns="0" rIns="0" bIns="0" rtlCol="0" anchor="b" anchorCtr="0">
            <a:noAutofit/>
          </a:bodyPr>
          <a:lstStyle/>
          <a:p>
            <a:r>
              <a:rPr lang="de-DE"/>
              <a:t>Titelmasterformat durch Klicken bearbeiten</a:t>
            </a:r>
            <a:endParaRPr lang="en-US" dirty="0"/>
          </a:p>
        </p:txBody>
      </p:sp>
      <p:sp>
        <p:nvSpPr>
          <p:cNvPr id="29" name="Text Placeholder 28"/>
          <p:cNvSpPr>
            <a:spLocks noGrp="1"/>
          </p:cNvSpPr>
          <p:nvPr>
            <p:ph type="body" idx="1"/>
          </p:nvPr>
        </p:nvSpPr>
        <p:spPr>
          <a:xfrm>
            <a:off x="479425" y="1196974"/>
            <a:ext cx="11233150" cy="5040313"/>
          </a:xfrm>
          <a:prstGeom prst="rect">
            <a:avLst/>
          </a:prstGeom>
        </p:spPr>
        <p:txBody>
          <a:bodyPr vert="horz" lIns="0" tIns="0" rIns="0" bIns="0" rtlCol="0" anchor="t" anchorCtr="0">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0" name="Date Placeholder 29"/>
          <p:cNvSpPr>
            <a:spLocks noGrp="1"/>
          </p:cNvSpPr>
          <p:nvPr>
            <p:ph type="dt" sz="half" idx="2"/>
          </p:nvPr>
        </p:nvSpPr>
        <p:spPr>
          <a:xfrm>
            <a:off x="767408" y="6516000"/>
            <a:ext cx="1584000" cy="180000"/>
          </a:xfrm>
          <a:prstGeom prst="rect">
            <a:avLst/>
          </a:prstGeom>
        </p:spPr>
        <p:txBody>
          <a:bodyPr vert="horz" lIns="0" tIns="0" rIns="0" bIns="0" rtlCol="0" anchor="t" anchorCtr="0">
            <a:noAutofit/>
          </a:bodyPr>
          <a:lstStyle>
            <a:lvl1pPr algn="ctr">
              <a:defRPr sz="1000">
                <a:solidFill>
                  <a:srgbClr val="808080"/>
                </a:solidFill>
              </a:defRPr>
            </a:lvl1pPr>
          </a:lstStyle>
          <a:p>
            <a:r>
              <a:rPr lang="de-DE"/>
              <a:t>DATE</a:t>
            </a:r>
            <a:endParaRPr lang="en-US" dirty="0"/>
          </a:p>
        </p:txBody>
      </p:sp>
      <p:sp>
        <p:nvSpPr>
          <p:cNvPr id="31" name="Footer Placeholder 30"/>
          <p:cNvSpPr>
            <a:spLocks noGrp="1"/>
          </p:cNvSpPr>
          <p:nvPr>
            <p:ph type="ftr" sz="quarter" idx="3"/>
          </p:nvPr>
        </p:nvSpPr>
        <p:spPr>
          <a:xfrm>
            <a:off x="2423592" y="6516000"/>
            <a:ext cx="7272000" cy="180000"/>
          </a:xfrm>
          <a:prstGeom prst="rect">
            <a:avLst/>
          </a:prstGeom>
        </p:spPr>
        <p:txBody>
          <a:bodyPr vert="horz" lIns="0" tIns="0" rIns="0" bIns="0" rtlCol="0" anchor="t" anchorCtr="0">
            <a:noAutofit/>
          </a:bodyPr>
          <a:lstStyle>
            <a:lvl1pPr algn="ctr">
              <a:defRPr sz="1000">
                <a:solidFill>
                  <a:srgbClr val="808080"/>
                </a:solidFill>
              </a:defRPr>
            </a:lvl1pPr>
          </a:lstStyle>
          <a:p>
            <a:r>
              <a:rPr lang="en-US"/>
              <a:t>Title of presentation</a:t>
            </a:r>
          </a:p>
        </p:txBody>
      </p:sp>
      <p:sp>
        <p:nvSpPr>
          <p:cNvPr id="32" name="Slide Number Placeholder 31"/>
          <p:cNvSpPr>
            <a:spLocks noGrp="1"/>
          </p:cNvSpPr>
          <p:nvPr>
            <p:ph type="sldNum" sz="quarter" idx="4"/>
          </p:nvPr>
        </p:nvSpPr>
        <p:spPr>
          <a:xfrm>
            <a:off x="334963" y="6516000"/>
            <a:ext cx="360000" cy="180000"/>
          </a:xfrm>
          <a:prstGeom prst="rect">
            <a:avLst/>
          </a:prstGeom>
        </p:spPr>
        <p:txBody>
          <a:bodyPr vert="horz" lIns="0" tIns="0" rIns="0" bIns="0" rtlCol="0" anchor="t" anchorCtr="0">
            <a:noAutofit/>
          </a:bodyPr>
          <a:lstStyle>
            <a:lvl1pPr algn="l">
              <a:defRPr sz="1000">
                <a:solidFill>
                  <a:srgbClr val="808080"/>
                </a:solidFill>
              </a:defRPr>
            </a:lvl1pPr>
          </a:lstStyle>
          <a:p>
            <a:fld id="{CCF10D83-73B2-4D20-BE53-AA27B2521160}" type="slidenum">
              <a:rPr lang="en-US" smtClean="0"/>
              <a:pPr/>
              <a:t>‹N›</a:t>
            </a:fld>
            <a:endParaRPr lang="en-US"/>
          </a:p>
        </p:txBody>
      </p:sp>
      <p:sp>
        <p:nvSpPr>
          <p:cNvPr id="2" name="empower - DO NOT DELETE!!!" hidden="1"/>
          <p:cNvSpPr/>
          <p:nvPr userDrawn="1">
            <p:custDataLst>
              <p:tags r:id="rId29"/>
            </p:custDataLst>
          </p:nvPr>
        </p:nvSpPr>
        <p:spPr bwMode="gray">
          <a:xfrm>
            <a:off x="0" y="0"/>
            <a:ext cx="0" cy="0"/>
          </a:xfrm>
          <a:prstGeom prst="ellipse">
            <a:avLst/>
          </a:prstGeom>
          <a:solidFill>
            <a:schemeClr val="bg1"/>
          </a:solidFill>
          <a:ln w="6350">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33" name="Deutsch"/>
          <p:cNvSpPr txBox="1">
            <a:spLocks/>
          </p:cNvSpPr>
          <p:nvPr userDrawn="1">
            <p:custDataLst>
              <p:tags r:id="rId30"/>
            </p:custDataLst>
          </p:nvPr>
        </p:nvSpPr>
        <p:spPr bwMode="gray">
          <a:xfrm rot="16200000">
            <a:off x="9500263" y="3553529"/>
            <a:ext cx="5040536" cy="326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700">
                <a:solidFill>
                  <a:schemeClr val="tx1">
                    <a:tint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de-DE"/>
              <a:t> </a:t>
            </a:r>
            <a:endParaRPr lang="de-DE" dirty="0"/>
          </a:p>
        </p:txBody>
      </p:sp>
      <p:sp>
        <p:nvSpPr>
          <p:cNvPr id="34" name="Englisch"/>
          <p:cNvSpPr txBox="1">
            <a:spLocks/>
          </p:cNvSpPr>
          <p:nvPr userDrawn="1">
            <p:custDataLst>
              <p:tags r:id="rId31"/>
            </p:custDataLst>
          </p:nvPr>
        </p:nvSpPr>
        <p:spPr bwMode="gray">
          <a:xfrm rot="16200000">
            <a:off x="9500263" y="3553528"/>
            <a:ext cx="5040536" cy="326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700">
                <a:solidFill>
                  <a:schemeClr val="tx1">
                    <a:tint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de-DE" dirty="0"/>
          </a:p>
        </p:txBody>
      </p:sp>
      <p:sp>
        <p:nvSpPr>
          <p:cNvPr id="35" name="Portugiesisch"/>
          <p:cNvSpPr txBox="1">
            <a:spLocks/>
          </p:cNvSpPr>
          <p:nvPr userDrawn="1">
            <p:custDataLst>
              <p:tags r:id="rId32"/>
            </p:custDataLst>
          </p:nvPr>
        </p:nvSpPr>
        <p:spPr bwMode="gray">
          <a:xfrm rot="16200000">
            <a:off x="9500263" y="3553528"/>
            <a:ext cx="5040536" cy="326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700">
                <a:solidFill>
                  <a:schemeClr val="tx1">
                    <a:tint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de-DE" dirty="0"/>
          </a:p>
        </p:txBody>
      </p:sp>
      <p:sp>
        <p:nvSpPr>
          <p:cNvPr id="36" name="Chinesisch"/>
          <p:cNvSpPr txBox="1">
            <a:spLocks/>
          </p:cNvSpPr>
          <p:nvPr userDrawn="1">
            <p:custDataLst>
              <p:tags r:id="rId33"/>
            </p:custDataLst>
          </p:nvPr>
        </p:nvSpPr>
        <p:spPr bwMode="gray">
          <a:xfrm rot="16200000">
            <a:off x="9500263" y="3553528"/>
            <a:ext cx="5040536" cy="326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700">
                <a:solidFill>
                  <a:schemeClr val="tx1">
                    <a:tint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de-DE" dirty="0"/>
          </a:p>
        </p:txBody>
      </p:sp>
      <p:sp>
        <p:nvSpPr>
          <p:cNvPr id="37" name="Spanisch"/>
          <p:cNvSpPr txBox="1">
            <a:spLocks/>
          </p:cNvSpPr>
          <p:nvPr userDrawn="1">
            <p:custDataLst>
              <p:tags r:id="rId34"/>
            </p:custDataLst>
          </p:nvPr>
        </p:nvSpPr>
        <p:spPr bwMode="gray">
          <a:xfrm rot="16200000">
            <a:off x="9508239" y="3553527"/>
            <a:ext cx="5040536" cy="326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700">
                <a:solidFill>
                  <a:schemeClr val="tx1">
                    <a:tint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de-DE" dirty="0"/>
          </a:p>
        </p:txBody>
      </p:sp>
      <p:sp>
        <p:nvSpPr>
          <p:cNvPr id="3" name="Rechteck 2" hidden="1"/>
          <p:cNvSpPr/>
          <p:nvPr userDrawn="1">
            <p:custDataLst>
              <p:tags r:id="rId35"/>
            </p:custDataLst>
          </p:nvPr>
        </p:nvSpPr>
        <p:spPr bwMode="gray">
          <a:xfrm>
            <a:off x="334963" y="152400"/>
            <a:ext cx="9359837" cy="279862"/>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400" b="0" i="0" u="none" baseline="0" dirty="0">
              <a:solidFill>
                <a:srgbClr val="000000"/>
              </a:solidFill>
              <a:latin typeface="Calibri" panose="020F0502020204030204" pitchFamily="34" charset="0"/>
            </a:endParaRPr>
          </a:p>
        </p:txBody>
      </p:sp>
      <p:sp>
        <p:nvSpPr>
          <p:cNvPr id="5" name="CasellaDiTesto 4">
            <a:extLst>
              <a:ext uri="{FF2B5EF4-FFF2-40B4-BE49-F238E27FC236}">
                <a16:creationId xmlns:a16="http://schemas.microsoft.com/office/drawing/2014/main" id="{86B6A0A1-4263-265A-24E8-D463AFA2F307}"/>
              </a:ext>
            </a:extLst>
          </p:cNvPr>
          <p:cNvSpPr txBox="1"/>
          <p:nvPr userDrawn="1">
            <p:extLst>
              <p:ext uri="{1162E1C5-73C7-4A58-AE30-91384D911F3F}">
                <p184:classification xmlns:p184="http://schemas.microsoft.com/office/powerpoint/2018/4/main" val="ftr"/>
              </p:ext>
            </p:extLst>
          </p:nvPr>
        </p:nvSpPr>
        <p:spPr>
          <a:xfrm>
            <a:off x="5948363" y="6736080"/>
            <a:ext cx="317500"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25861482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Lst>
  <p:hf hdr="0"/>
  <p:txStyles>
    <p:title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342000" indent="-216000" algn="l" defTabSz="914400" rtl="0" eaLnBrk="1" latinLnBrk="0" hangingPunct="1">
        <a:lnSpc>
          <a:spcPct val="100000"/>
        </a:lnSpc>
        <a:spcBef>
          <a:spcPts val="600"/>
        </a:spcBef>
        <a:buClr>
          <a:schemeClr val="accent2"/>
        </a:buClr>
        <a:buFont typeface="Wingdings 3" panose="05040102010807070707" pitchFamily="18" charset="2"/>
        <a:buChar char="u"/>
        <a:defRPr sz="1400" kern="1200">
          <a:solidFill>
            <a:schemeClr val="tx1"/>
          </a:solidFill>
          <a:latin typeface="+mn-lt"/>
          <a:ea typeface="+mn-ea"/>
          <a:cs typeface="+mn-cs"/>
        </a:defRPr>
      </a:lvl2pPr>
      <a:lvl3pPr marL="540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3pPr>
      <a:lvl4pPr marL="756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4pPr>
      <a:lvl5pPr marL="972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5pPr>
      <a:lvl6pPr marL="972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6pPr>
      <a:lvl7pPr marL="972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7pPr>
      <a:lvl8pPr marL="972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8pPr>
      <a:lvl9pPr marL="972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orient="horz" pos="663">
          <p15:clr>
            <a:srgbClr val="F26B43"/>
          </p15:clr>
        </p15:guide>
        <p15:guide id="3" orient="horz" pos="754">
          <p15:clr>
            <a:srgbClr val="F26B43"/>
          </p15:clr>
        </p15:guide>
        <p15:guide id="4" orient="horz" pos="3929">
          <p15:clr>
            <a:srgbClr val="F26B43"/>
          </p15:clr>
        </p15:guide>
        <p15:guide id="5" orient="horz" pos="4020">
          <p15:clr>
            <a:srgbClr val="F26B43"/>
          </p15:clr>
        </p15:guide>
        <p15:guide id="6" pos="211">
          <p15:clr>
            <a:srgbClr val="F26B43"/>
          </p15:clr>
        </p15:guide>
        <p15:guide id="7" pos="302">
          <p15:clr>
            <a:srgbClr val="F26B43"/>
          </p15:clr>
        </p15:guide>
        <p15:guide id="8" pos="7378">
          <p15:clr>
            <a:srgbClr val="F26B43"/>
          </p15:clr>
        </p15:guide>
        <p15:guide id="9" pos="746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38.png"/></Relationships>
</file>

<file path=ppt/slides/_rels/slide101.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40.png"/></Relationships>
</file>

<file path=ppt/slides/_rels/slide103.x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image" Target="../media/image142.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image" Target="../media/image144.wmf"/><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1.wmf"/><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2.wmf"/><Relationship Id="rId1" Type="http://schemas.openxmlformats.org/officeDocument/2006/relationships/slideLayout" Target="../slideLayouts/slideLayout16.xml"/><Relationship Id="rId4" Type="http://schemas.openxmlformats.org/officeDocument/2006/relationships/image" Target="../media/image153.tmp"/></Relationships>
</file>

<file path=ppt/slides/_rels/slide11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4.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wmf"/><Relationship Id="rId1" Type="http://schemas.openxmlformats.org/officeDocument/2006/relationships/slideLayout" Target="../slideLayouts/slideLayout16.xml"/><Relationship Id="rId4" Type="http://schemas.openxmlformats.org/officeDocument/2006/relationships/image" Target="../media/image159.tmp"/></Relationships>
</file>

<file path=ppt/slides/_rels/slide118.xml.rels><?xml version="1.0" encoding="UTF-8" standalone="yes"?>
<Relationships xmlns="http://schemas.openxmlformats.org/package/2006/relationships"><Relationship Id="rId2" Type="http://schemas.openxmlformats.org/officeDocument/2006/relationships/image" Target="../media/image160.tmp"/><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35.GIF"/><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37.gif"/></Relationships>
</file>

<file path=ppt/slides/_rels/slide24.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40.tmp"/><Relationship Id="rId4" Type="http://schemas.openxmlformats.org/officeDocument/2006/relationships/image" Target="../media/image39.tm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3.tmp"/><Relationship Id="rId5" Type="http://schemas.openxmlformats.org/officeDocument/2006/relationships/image" Target="../media/image42.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16.xml"/><Relationship Id="rId5" Type="http://schemas.openxmlformats.org/officeDocument/2006/relationships/image" Target="../media/image50.jpg"/><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oleObject" Target="file:///C:\Users\marotsef\Desktop\Desktop\MD%20Graphics\waveform.bmp" TargetMode="External"/><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55.wmf"/></Relationships>
</file>

<file path=ppt/slides/_rels/slide4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9.emf"/></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82.tmp"/></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image" Target="../media/image85.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88.tmp"/><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96.png"/></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104.png"/></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106.GIF"/></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image" Target="../media/image111.wmf"/><Relationship Id="rId5" Type="http://schemas.openxmlformats.org/officeDocument/2006/relationships/oleObject" Target="../embeddings/oleObject13.bin"/><Relationship Id="rId4" Type="http://schemas.openxmlformats.org/officeDocument/2006/relationships/image" Target="../media/image110.wmf"/></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16.xml"/><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image" Target="../media/image117.tmp"/><Relationship Id="rId2" Type="http://schemas.openxmlformats.org/officeDocument/2006/relationships/image" Target="../media/image116.gif"/><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119.tmp"/><Relationship Id="rId2" Type="http://schemas.openxmlformats.org/officeDocument/2006/relationships/image" Target="../media/image118.tmp"/><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121.tmp"/><Relationship Id="rId2" Type="http://schemas.openxmlformats.org/officeDocument/2006/relationships/image" Target="../media/image120.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23.tmp"/><Relationship Id="rId2" Type="http://schemas.openxmlformats.org/officeDocument/2006/relationships/image" Target="../media/image122.tmp"/><Relationship Id="rId1" Type="http://schemas.openxmlformats.org/officeDocument/2006/relationships/slideLayout" Target="../slideLayouts/slideLayout16.xml"/><Relationship Id="rId4" Type="http://schemas.openxmlformats.org/officeDocument/2006/relationships/image" Target="../media/image124.tmp"/></Relationships>
</file>

<file path=ppt/slides/_rels/slide91.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image" Target="../media/image126.gif"/><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image" Target="../media/image130.tmp"/><Relationship Id="rId2" Type="http://schemas.openxmlformats.org/officeDocument/2006/relationships/image" Target="../media/image129.gif"/><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132.tmp"/><Relationship Id="rId2" Type="http://schemas.openxmlformats.org/officeDocument/2006/relationships/image" Target="../media/image131.pn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16.xml"/><Relationship Id="rId4" Type="http://schemas.openxmlformats.org/officeDocument/2006/relationships/image" Target="../media/image134.gif"/></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5.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36.png"/></Relationships>
</file>

<file path=ppt/slides/_rels/slide99.xml.rels><?xml version="1.0" encoding="UTF-8" standalone="yes"?>
<Relationships xmlns="http://schemas.openxmlformats.org/package/2006/relationships"><Relationship Id="rId2" Type="http://schemas.openxmlformats.org/officeDocument/2006/relationships/image" Target="../media/image137.wm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CADA69D-5A6A-49A7-B03A-699E4C9F3856}"/>
              </a:ext>
            </a:extLst>
          </p:cNvPr>
          <p:cNvPicPr>
            <a:picLocks noChangeAspect="1"/>
          </p:cNvPicPr>
          <p:nvPr/>
        </p:nvPicPr>
        <p:blipFill>
          <a:blip r:embed="rId2"/>
          <a:stretch>
            <a:fillRect/>
          </a:stretch>
        </p:blipFill>
        <p:spPr>
          <a:xfrm>
            <a:off x="191345" y="188640"/>
            <a:ext cx="5904655" cy="5716767"/>
          </a:xfrm>
          <a:prstGeom prst="rect">
            <a:avLst/>
          </a:prstGeom>
        </p:spPr>
      </p:pic>
      <p:sp>
        <p:nvSpPr>
          <p:cNvPr id="7" name="Rectangle 7">
            <a:extLst>
              <a:ext uri="{FF2B5EF4-FFF2-40B4-BE49-F238E27FC236}">
                <a16:creationId xmlns:a16="http://schemas.microsoft.com/office/drawing/2014/main" id="{45E64E66-3262-44AD-8D52-2579DAB3AA5D}"/>
              </a:ext>
            </a:extLst>
          </p:cNvPr>
          <p:cNvSpPr>
            <a:spLocks noChangeArrowheads="1"/>
          </p:cNvSpPr>
          <p:nvPr/>
        </p:nvSpPr>
        <p:spPr bwMode="auto">
          <a:xfrm>
            <a:off x="5699517" y="2587548"/>
            <a:ext cx="6324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FontTx/>
              <a:buNone/>
            </a:pPr>
            <a:r>
              <a:rPr lang="en-GB" altLang="it-IT" sz="3200" b="1" dirty="0">
                <a:solidFill>
                  <a:schemeClr val="tx1"/>
                </a:solidFill>
              </a:rPr>
              <a:t>Corso Base </a:t>
            </a:r>
          </a:p>
          <a:p>
            <a:pPr algn="ctr" eaLnBrk="1" hangingPunct="1">
              <a:spcBef>
                <a:spcPct val="0"/>
              </a:spcBef>
              <a:buFontTx/>
              <a:buNone/>
            </a:pPr>
            <a:r>
              <a:rPr lang="en-GB" altLang="it-IT" sz="3200" b="1" dirty="0">
                <a:solidFill>
                  <a:schemeClr val="tx1"/>
                </a:solidFill>
              </a:rPr>
              <a:t>Condition Monitoring </a:t>
            </a:r>
          </a:p>
          <a:p>
            <a:pPr algn="ctr" eaLnBrk="1" hangingPunct="1">
              <a:spcBef>
                <a:spcPct val="0"/>
              </a:spcBef>
              <a:buFontTx/>
              <a:buNone/>
            </a:pPr>
            <a:r>
              <a:rPr lang="en-GB" altLang="it-IT" sz="3200" b="1" dirty="0">
                <a:solidFill>
                  <a:schemeClr val="tx1"/>
                </a:solidFill>
              </a:rPr>
              <a:t>e </a:t>
            </a:r>
            <a:r>
              <a:rPr lang="en-GB" altLang="it-IT" sz="3200" b="1" dirty="0" err="1">
                <a:solidFill>
                  <a:schemeClr val="tx1"/>
                </a:solidFill>
              </a:rPr>
              <a:t>Analisi</a:t>
            </a:r>
            <a:r>
              <a:rPr lang="en-GB" altLang="it-IT" sz="3200" b="1" dirty="0">
                <a:solidFill>
                  <a:schemeClr val="tx1"/>
                </a:solidFill>
              </a:rPr>
              <a:t> </a:t>
            </a:r>
            <a:r>
              <a:rPr lang="en-GB" altLang="it-IT" sz="3200" b="1" dirty="0" err="1">
                <a:solidFill>
                  <a:schemeClr val="tx1"/>
                </a:solidFill>
              </a:rPr>
              <a:t>Vibrazioni</a:t>
            </a:r>
            <a:endParaRPr lang="en-GB" altLang="it-IT" sz="3200" b="1" dirty="0">
              <a:solidFill>
                <a:schemeClr val="tx1"/>
              </a:solidFill>
            </a:endParaRPr>
          </a:p>
        </p:txBody>
      </p:sp>
    </p:spTree>
    <p:extLst>
      <p:ext uri="{BB962C8B-B14F-4D97-AF65-F5344CB8AC3E}">
        <p14:creationId xmlns:p14="http://schemas.microsoft.com/office/powerpoint/2010/main" val="664383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5" name="Slide Number Placeholder 4"/>
          <p:cNvSpPr>
            <a:spLocks noGrp="1"/>
          </p:cNvSpPr>
          <p:nvPr>
            <p:ph type="sldNum" sz="quarter" idx="12"/>
          </p:nvPr>
        </p:nvSpPr>
        <p:spPr/>
        <p:txBody>
          <a:bodyPr/>
          <a:lstStyle/>
          <a:p>
            <a:fld id="{CCF10D83-73B2-4D20-BE53-AA27B2521160}" type="slidenum">
              <a:rPr lang="en-US" smtClean="0"/>
              <a:pPr/>
              <a:t>10</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Termografia</a:t>
            </a:r>
            <a:r>
              <a:rPr lang="en-US" dirty="0"/>
              <a:t> – </a:t>
            </a:r>
            <a:r>
              <a:rPr lang="en-US" dirty="0" err="1"/>
              <a:t>Analisi</a:t>
            </a:r>
            <a:r>
              <a:rPr lang="en-US" dirty="0"/>
              <a:t> Grassi </a:t>
            </a:r>
          </a:p>
        </p:txBody>
      </p:sp>
      <p:pic>
        <p:nvPicPr>
          <p:cNvPr id="9" name="Immagine 8">
            <a:extLst>
              <a:ext uri="{FF2B5EF4-FFF2-40B4-BE49-F238E27FC236}">
                <a16:creationId xmlns:a16="http://schemas.microsoft.com/office/drawing/2014/main" id="{81D25192-9BB8-4D6E-9ACC-F1655C812193}"/>
              </a:ext>
            </a:extLst>
          </p:cNvPr>
          <p:cNvPicPr>
            <a:picLocks noChangeAspect="1"/>
          </p:cNvPicPr>
          <p:nvPr/>
        </p:nvPicPr>
        <p:blipFill>
          <a:blip r:embed="rId2"/>
          <a:stretch>
            <a:fillRect/>
          </a:stretch>
        </p:blipFill>
        <p:spPr>
          <a:xfrm>
            <a:off x="742082" y="1716476"/>
            <a:ext cx="4660075" cy="3425047"/>
          </a:xfrm>
          <a:prstGeom prst="rect">
            <a:avLst/>
          </a:prstGeom>
        </p:spPr>
      </p:pic>
      <p:pic>
        <p:nvPicPr>
          <p:cNvPr id="10" name="Immagine 9">
            <a:extLst>
              <a:ext uri="{FF2B5EF4-FFF2-40B4-BE49-F238E27FC236}">
                <a16:creationId xmlns:a16="http://schemas.microsoft.com/office/drawing/2014/main" id="{7AC89FE4-4A22-4C5B-95FF-05939D0078E4}"/>
              </a:ext>
            </a:extLst>
          </p:cNvPr>
          <p:cNvPicPr>
            <a:picLocks noChangeAspect="1"/>
          </p:cNvPicPr>
          <p:nvPr/>
        </p:nvPicPr>
        <p:blipFill>
          <a:blip r:embed="rId3"/>
          <a:stretch>
            <a:fillRect/>
          </a:stretch>
        </p:blipFill>
        <p:spPr>
          <a:xfrm>
            <a:off x="6458818" y="1938336"/>
            <a:ext cx="4991100" cy="2981325"/>
          </a:xfrm>
          <a:prstGeom prst="rect">
            <a:avLst/>
          </a:prstGeom>
        </p:spPr>
      </p:pic>
    </p:spTree>
    <p:extLst>
      <p:ext uri="{BB962C8B-B14F-4D97-AF65-F5344CB8AC3E}">
        <p14:creationId xmlns:p14="http://schemas.microsoft.com/office/powerpoint/2010/main" val="2797028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numero diapositiva 3">
            <a:extLst>
              <a:ext uri="{FF2B5EF4-FFF2-40B4-BE49-F238E27FC236}">
                <a16:creationId xmlns:a16="http://schemas.microsoft.com/office/drawing/2014/main" id="{07B62D71-FB68-47C9-8E23-A20637F522F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8B9F0C7-B485-422C-B456-BCDDB8502D9F}" type="slidenum">
              <a:rPr lang="de-DE" altLang="it-IT" sz="1000">
                <a:solidFill>
                  <a:schemeClr val="tx1"/>
                </a:solidFill>
              </a:rPr>
              <a:pPr>
                <a:spcBef>
                  <a:spcPct val="0"/>
                </a:spcBef>
                <a:buFontTx/>
                <a:buNone/>
              </a:pPr>
              <a:t>100</a:t>
            </a:fld>
            <a:endParaRPr lang="de-DE" altLang="it-IT" sz="1000">
              <a:solidFill>
                <a:schemeClr val="tx1"/>
              </a:solidFill>
            </a:endParaRPr>
          </a:p>
        </p:txBody>
      </p:sp>
      <p:pic>
        <p:nvPicPr>
          <p:cNvPr id="2" name="Anello Interno">
            <a:hlinkClick r:id="" action="ppaction://media"/>
            <a:extLst>
              <a:ext uri="{FF2B5EF4-FFF2-40B4-BE49-F238E27FC236}">
                <a16:creationId xmlns:a16="http://schemas.microsoft.com/office/drawing/2014/main" id="{005906C5-EE91-0E05-BF15-C56E5ECB7D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7488" y="164059"/>
            <a:ext cx="8096173" cy="6073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egnaposto numero diapositiva 4">
            <a:extLst>
              <a:ext uri="{FF2B5EF4-FFF2-40B4-BE49-F238E27FC236}">
                <a16:creationId xmlns:a16="http://schemas.microsoft.com/office/drawing/2014/main" id="{0AC70644-56C2-498A-AB14-2C6137B0C7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261C6AF-88C1-407A-880C-D279A1BA0C1E}" type="slidenum">
              <a:rPr lang="de-DE" altLang="it-IT" sz="1000">
                <a:solidFill>
                  <a:schemeClr val="tx1"/>
                </a:solidFill>
              </a:rPr>
              <a:pPr>
                <a:spcBef>
                  <a:spcPct val="0"/>
                </a:spcBef>
                <a:buFontTx/>
                <a:buNone/>
              </a:pPr>
              <a:t>101</a:t>
            </a:fld>
            <a:endParaRPr lang="de-DE" altLang="it-IT" sz="1000">
              <a:solidFill>
                <a:schemeClr val="tx1"/>
              </a:solidFill>
            </a:endParaRPr>
          </a:p>
        </p:txBody>
      </p:sp>
      <p:sp>
        <p:nvSpPr>
          <p:cNvPr id="157699" name="Rectangle 2">
            <a:extLst>
              <a:ext uri="{FF2B5EF4-FFF2-40B4-BE49-F238E27FC236}">
                <a16:creationId xmlns:a16="http://schemas.microsoft.com/office/drawing/2014/main" id="{34C47066-634C-4E23-B90F-3C3FFE7CD26A}"/>
              </a:ext>
            </a:extLst>
          </p:cNvPr>
          <p:cNvSpPr>
            <a:spLocks noGrp="1" noChangeArrowheads="1"/>
          </p:cNvSpPr>
          <p:nvPr>
            <p:ph type="title" idx="4294967295"/>
          </p:nvPr>
        </p:nvSpPr>
        <p:spPr>
          <a:xfrm>
            <a:off x="0" y="333375"/>
            <a:ext cx="6119813" cy="519113"/>
          </a:xfrm>
          <a:noFill/>
        </p:spPr>
        <p:txBody>
          <a:bodyPr/>
          <a:lstStyle/>
          <a:p>
            <a:pPr algn="ctr" eaLnBrk="1" hangingPunct="1"/>
            <a:r>
              <a:rPr lang="it-IT" altLang="it-IT" dirty="0"/>
              <a:t>Cuscinetti volventi – difetto sull'anello interno</a:t>
            </a:r>
          </a:p>
        </p:txBody>
      </p:sp>
      <p:sp>
        <p:nvSpPr>
          <p:cNvPr id="157700" name="Text Box 3">
            <a:extLst>
              <a:ext uri="{FF2B5EF4-FFF2-40B4-BE49-F238E27FC236}">
                <a16:creationId xmlns:a16="http://schemas.microsoft.com/office/drawing/2014/main" id="{36B80A91-C103-4EE2-B69C-470AA9ED4F77}"/>
              </a:ext>
            </a:extLst>
          </p:cNvPr>
          <p:cNvSpPr txBox="1">
            <a:spLocks noChangeArrowheads="1"/>
          </p:cNvSpPr>
          <p:nvPr/>
        </p:nvSpPr>
        <p:spPr bwMode="auto">
          <a:xfrm>
            <a:off x="6815138" y="1008063"/>
            <a:ext cx="3529012"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Armoniche di BPFI nel campo alto delle frequenze; all'aumentare del danneggiamento anche nel campo basso</a:t>
            </a:r>
          </a:p>
          <a:p>
            <a:pPr>
              <a:spcBef>
                <a:spcPct val="50000"/>
              </a:spcBef>
              <a:buFontTx/>
              <a:buNone/>
            </a:pPr>
            <a:r>
              <a:rPr lang="it-IT" altLang="it-IT" sz="1800" b="1">
                <a:solidFill>
                  <a:schemeClr val="tx1"/>
                </a:solidFill>
              </a:rPr>
              <a:t>Spettro del segnale demodulato</a:t>
            </a:r>
            <a:br>
              <a:rPr lang="it-IT" altLang="it-IT" sz="1800" b="1">
                <a:solidFill>
                  <a:schemeClr val="tx1"/>
                </a:solidFill>
              </a:rPr>
            </a:br>
            <a:r>
              <a:rPr lang="it-IT" altLang="it-IT" sz="1800">
                <a:solidFill>
                  <a:schemeClr val="tx1"/>
                </a:solidFill>
              </a:rPr>
              <a:t>BPFO con armoniche e bande laterali. La frequenza modulante è f</a:t>
            </a:r>
            <a:r>
              <a:rPr lang="it-IT" altLang="it-IT" sz="1800" baseline="-25000">
                <a:solidFill>
                  <a:schemeClr val="tx1"/>
                </a:solidFill>
              </a:rPr>
              <a:t>n</a:t>
            </a:r>
            <a:r>
              <a:rPr lang="it-IT" altLang="it-IT" sz="1800">
                <a:solidFill>
                  <a:schemeClr val="tx1"/>
                </a:solidFill>
              </a:rPr>
              <a:t>, talvolta con armoniche</a:t>
            </a:r>
          </a:p>
          <a:p>
            <a:pPr>
              <a:spcBef>
                <a:spcPct val="50000"/>
              </a:spcBef>
              <a:buFontTx/>
              <a:buNone/>
            </a:pPr>
            <a:endParaRPr lang="it-IT" altLang="it-IT" sz="1800">
              <a:solidFill>
                <a:schemeClr val="tx1"/>
              </a:solidFill>
            </a:endParaRPr>
          </a:p>
        </p:txBody>
      </p:sp>
      <p:pic>
        <p:nvPicPr>
          <p:cNvPr id="157701" name="Picture 4">
            <a:extLst>
              <a:ext uri="{FF2B5EF4-FFF2-40B4-BE49-F238E27FC236}">
                <a16:creationId xmlns:a16="http://schemas.microsoft.com/office/drawing/2014/main" id="{D550A605-B459-432B-96D4-411B85734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981076"/>
            <a:ext cx="4803775"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egnaposto numero diapositiva 3">
            <a:extLst>
              <a:ext uri="{FF2B5EF4-FFF2-40B4-BE49-F238E27FC236}">
                <a16:creationId xmlns:a16="http://schemas.microsoft.com/office/drawing/2014/main" id="{E58FCF59-ED3B-42F8-9D42-33D466674B9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0D5A4373-E02D-4C10-8643-5DA49FF50874}" type="slidenum">
              <a:rPr lang="de-DE" altLang="it-IT" sz="1000">
                <a:solidFill>
                  <a:schemeClr val="tx1"/>
                </a:solidFill>
              </a:rPr>
              <a:pPr>
                <a:spcBef>
                  <a:spcPct val="0"/>
                </a:spcBef>
                <a:buFontTx/>
                <a:buNone/>
              </a:pPr>
              <a:t>102</a:t>
            </a:fld>
            <a:endParaRPr lang="de-DE" altLang="it-IT" sz="1000">
              <a:solidFill>
                <a:schemeClr val="tx1"/>
              </a:solidFill>
            </a:endParaRPr>
          </a:p>
        </p:txBody>
      </p:sp>
      <p:pic>
        <p:nvPicPr>
          <p:cNvPr id="2" name="Corpi Volventi">
            <a:hlinkClick r:id="" action="ppaction://media"/>
            <a:extLst>
              <a:ext uri="{FF2B5EF4-FFF2-40B4-BE49-F238E27FC236}">
                <a16:creationId xmlns:a16="http://schemas.microsoft.com/office/drawing/2014/main" id="{92B79D8C-F8A6-3D3D-67F9-2095F3F1BD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7448" y="213114"/>
            <a:ext cx="8192135" cy="614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egnaposto numero diapositiva 4">
            <a:extLst>
              <a:ext uri="{FF2B5EF4-FFF2-40B4-BE49-F238E27FC236}">
                <a16:creationId xmlns:a16="http://schemas.microsoft.com/office/drawing/2014/main" id="{8995E7FE-35BC-479E-95A7-71755148FD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3320099-E577-4281-A42A-6E035FCC95C1}" type="slidenum">
              <a:rPr lang="de-DE" altLang="it-IT" sz="1000">
                <a:solidFill>
                  <a:schemeClr val="tx1"/>
                </a:solidFill>
              </a:rPr>
              <a:pPr>
                <a:spcBef>
                  <a:spcPct val="0"/>
                </a:spcBef>
                <a:buFontTx/>
                <a:buNone/>
              </a:pPr>
              <a:t>103</a:t>
            </a:fld>
            <a:endParaRPr lang="de-DE" altLang="it-IT" sz="1000">
              <a:solidFill>
                <a:schemeClr val="tx1"/>
              </a:solidFill>
            </a:endParaRPr>
          </a:p>
        </p:txBody>
      </p:sp>
      <p:sp>
        <p:nvSpPr>
          <p:cNvPr id="159747" name="Rectangle 2">
            <a:extLst>
              <a:ext uri="{FF2B5EF4-FFF2-40B4-BE49-F238E27FC236}">
                <a16:creationId xmlns:a16="http://schemas.microsoft.com/office/drawing/2014/main" id="{72F540D3-B94D-45ED-A8C6-A52FAC8485B6}"/>
              </a:ext>
            </a:extLst>
          </p:cNvPr>
          <p:cNvSpPr>
            <a:spLocks noGrp="1" noChangeArrowheads="1"/>
          </p:cNvSpPr>
          <p:nvPr>
            <p:ph type="title" idx="4294967295"/>
          </p:nvPr>
        </p:nvSpPr>
        <p:spPr>
          <a:xfrm>
            <a:off x="0" y="317500"/>
            <a:ext cx="6119813" cy="519113"/>
          </a:xfrm>
          <a:noFill/>
        </p:spPr>
        <p:txBody>
          <a:bodyPr/>
          <a:lstStyle/>
          <a:p>
            <a:pPr algn="ctr" eaLnBrk="1" hangingPunct="1"/>
            <a:r>
              <a:rPr lang="it-IT" altLang="it-IT" dirty="0"/>
              <a:t>Cuscinetti volventi – difetto sui corpi volventi</a:t>
            </a:r>
          </a:p>
        </p:txBody>
      </p:sp>
      <p:sp>
        <p:nvSpPr>
          <p:cNvPr id="159748" name="Text Box 3">
            <a:extLst>
              <a:ext uri="{FF2B5EF4-FFF2-40B4-BE49-F238E27FC236}">
                <a16:creationId xmlns:a16="http://schemas.microsoft.com/office/drawing/2014/main" id="{49FA6CDD-D93D-461B-A94B-8A9878C8E909}"/>
              </a:ext>
            </a:extLst>
          </p:cNvPr>
          <p:cNvSpPr txBox="1">
            <a:spLocks noChangeArrowheads="1"/>
          </p:cNvSpPr>
          <p:nvPr/>
        </p:nvSpPr>
        <p:spPr bwMode="auto">
          <a:xfrm>
            <a:off x="6743701" y="1268414"/>
            <a:ext cx="3529013"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2 x BSF con armoniche nel campo alto delle frequenze; all'aumentare del danneggiamento anche nel campo basso</a:t>
            </a:r>
          </a:p>
          <a:p>
            <a:pPr>
              <a:spcBef>
                <a:spcPct val="50000"/>
              </a:spcBef>
              <a:buFontTx/>
              <a:buNone/>
            </a:pPr>
            <a:r>
              <a:rPr lang="it-IT" altLang="it-IT" sz="1800" b="1">
                <a:solidFill>
                  <a:schemeClr val="tx1"/>
                </a:solidFill>
              </a:rPr>
              <a:t>Spettro del segnale demodulato</a:t>
            </a:r>
            <a:br>
              <a:rPr lang="it-IT" altLang="it-IT" sz="1800" b="1">
                <a:solidFill>
                  <a:schemeClr val="tx1"/>
                </a:solidFill>
              </a:rPr>
            </a:br>
            <a:r>
              <a:rPr lang="it-IT" altLang="it-IT" sz="1800">
                <a:solidFill>
                  <a:schemeClr val="tx1"/>
                </a:solidFill>
              </a:rPr>
              <a:t>2 x BSF con armoniche e bande laterali. La frequenza modulante corrisponde alla velocità angolare della gabbia talvolta con armoniche</a:t>
            </a:r>
          </a:p>
          <a:p>
            <a:pPr>
              <a:spcBef>
                <a:spcPct val="50000"/>
              </a:spcBef>
              <a:buFontTx/>
              <a:buNone/>
            </a:pPr>
            <a:endParaRPr lang="it-IT" altLang="it-IT" sz="1800">
              <a:solidFill>
                <a:schemeClr val="tx1"/>
              </a:solidFill>
            </a:endParaRPr>
          </a:p>
        </p:txBody>
      </p:sp>
      <p:pic>
        <p:nvPicPr>
          <p:cNvPr id="159749" name="Picture 4">
            <a:extLst>
              <a:ext uri="{FF2B5EF4-FFF2-40B4-BE49-F238E27FC236}">
                <a16:creationId xmlns:a16="http://schemas.microsoft.com/office/drawing/2014/main" id="{6A93B3BE-D36C-455D-B634-2C40EDB01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539" y="1187450"/>
            <a:ext cx="4713287"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egnaposto numero diapositiva 4">
            <a:extLst>
              <a:ext uri="{FF2B5EF4-FFF2-40B4-BE49-F238E27FC236}">
                <a16:creationId xmlns:a16="http://schemas.microsoft.com/office/drawing/2014/main" id="{2C222237-DE1A-4B1A-A76B-B4F3F3690B5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0A9C7B9-FFA0-4DFA-B2AA-A5ED3CA2333C}" type="slidenum">
              <a:rPr lang="de-DE" altLang="it-IT" sz="1000">
                <a:solidFill>
                  <a:schemeClr val="tx1"/>
                </a:solidFill>
              </a:rPr>
              <a:pPr>
                <a:spcBef>
                  <a:spcPct val="0"/>
                </a:spcBef>
                <a:buFontTx/>
                <a:buNone/>
              </a:pPr>
              <a:t>104</a:t>
            </a:fld>
            <a:endParaRPr lang="de-DE" altLang="it-IT" sz="1000">
              <a:solidFill>
                <a:schemeClr val="tx1"/>
              </a:solidFill>
            </a:endParaRPr>
          </a:p>
        </p:txBody>
      </p:sp>
      <p:sp>
        <p:nvSpPr>
          <p:cNvPr id="167939" name="Rectangle 2">
            <a:extLst>
              <a:ext uri="{FF2B5EF4-FFF2-40B4-BE49-F238E27FC236}">
                <a16:creationId xmlns:a16="http://schemas.microsoft.com/office/drawing/2014/main" id="{5D748B0B-F98E-4962-B38D-26ED441CC97E}"/>
              </a:ext>
            </a:extLst>
          </p:cNvPr>
          <p:cNvSpPr>
            <a:spLocks noGrp="1" noChangeArrowheads="1"/>
          </p:cNvSpPr>
          <p:nvPr>
            <p:ph type="title" idx="4294967295"/>
          </p:nvPr>
        </p:nvSpPr>
        <p:spPr>
          <a:xfrm>
            <a:off x="0" y="260350"/>
            <a:ext cx="5976938" cy="519113"/>
          </a:xfrm>
        </p:spPr>
        <p:txBody>
          <a:bodyPr/>
          <a:lstStyle/>
          <a:p>
            <a:pPr eaLnBrk="1" hangingPunct="1"/>
            <a:r>
              <a:rPr lang="it-IT" altLang="it-IT" sz="2000"/>
              <a:t>Problemi nelle trasmissioni a cinghia</a:t>
            </a:r>
          </a:p>
        </p:txBody>
      </p:sp>
      <p:grpSp>
        <p:nvGrpSpPr>
          <p:cNvPr id="167940" name="Group 5">
            <a:extLst>
              <a:ext uri="{FF2B5EF4-FFF2-40B4-BE49-F238E27FC236}">
                <a16:creationId xmlns:a16="http://schemas.microsoft.com/office/drawing/2014/main" id="{CB60169D-0925-4616-B1BA-7FA6156FC933}"/>
              </a:ext>
            </a:extLst>
          </p:cNvPr>
          <p:cNvGrpSpPr>
            <a:grpSpLocks noChangeAspect="1"/>
          </p:cNvGrpSpPr>
          <p:nvPr/>
        </p:nvGrpSpPr>
        <p:grpSpPr bwMode="auto">
          <a:xfrm>
            <a:off x="2230439" y="963614"/>
            <a:ext cx="7729537" cy="4994275"/>
            <a:chOff x="487" y="649"/>
            <a:chExt cx="4869" cy="3146"/>
          </a:xfrm>
        </p:grpSpPr>
        <p:sp>
          <p:nvSpPr>
            <p:cNvPr id="167941" name="AutoShape 4">
              <a:extLst>
                <a:ext uri="{FF2B5EF4-FFF2-40B4-BE49-F238E27FC236}">
                  <a16:creationId xmlns:a16="http://schemas.microsoft.com/office/drawing/2014/main" id="{4F3054DE-1747-4FE7-8217-8F4D6DB8D58E}"/>
                </a:ext>
              </a:extLst>
            </p:cNvPr>
            <p:cNvSpPr>
              <a:spLocks noChangeAspect="1" noChangeArrowheads="1" noTextEdit="1"/>
            </p:cNvSpPr>
            <p:nvPr/>
          </p:nvSpPr>
          <p:spPr bwMode="auto">
            <a:xfrm>
              <a:off x="487" y="649"/>
              <a:ext cx="4869" cy="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67942" name="Picture 6">
              <a:extLst>
                <a:ext uri="{FF2B5EF4-FFF2-40B4-BE49-F238E27FC236}">
                  <a16:creationId xmlns:a16="http://schemas.microsoft.com/office/drawing/2014/main" id="{FFCE805F-7123-4C72-A229-F86FBF21E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 y="649"/>
              <a:ext cx="4876" cy="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Immagine 2">
            <a:extLst>
              <a:ext uri="{FF2B5EF4-FFF2-40B4-BE49-F238E27FC236}">
                <a16:creationId xmlns:a16="http://schemas.microsoft.com/office/drawing/2014/main" id="{6FB3C5AA-172C-4B4A-A279-8A4D055D6E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84" y="4653136"/>
            <a:ext cx="1872208" cy="1080120"/>
          </a:xfrm>
          <a:prstGeom prst="rect">
            <a:avLst/>
          </a:prstGeom>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numero diapositiva 4">
            <a:extLst>
              <a:ext uri="{FF2B5EF4-FFF2-40B4-BE49-F238E27FC236}">
                <a16:creationId xmlns:a16="http://schemas.microsoft.com/office/drawing/2014/main" id="{03C90810-55D5-4F08-9729-CD7610560D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28838C9-4096-4A68-B209-C5008B9D0A67}" type="slidenum">
              <a:rPr lang="de-DE" altLang="it-IT" sz="1000">
                <a:solidFill>
                  <a:schemeClr val="tx1"/>
                </a:solidFill>
              </a:rPr>
              <a:pPr>
                <a:spcBef>
                  <a:spcPct val="0"/>
                </a:spcBef>
                <a:buFontTx/>
                <a:buNone/>
              </a:pPr>
              <a:t>105</a:t>
            </a:fld>
            <a:endParaRPr lang="de-DE" altLang="it-IT" sz="1000">
              <a:solidFill>
                <a:schemeClr val="tx1"/>
              </a:solidFill>
            </a:endParaRPr>
          </a:p>
        </p:txBody>
      </p:sp>
      <p:sp>
        <p:nvSpPr>
          <p:cNvPr id="168963" name="Rectangle 2">
            <a:extLst>
              <a:ext uri="{FF2B5EF4-FFF2-40B4-BE49-F238E27FC236}">
                <a16:creationId xmlns:a16="http://schemas.microsoft.com/office/drawing/2014/main" id="{45F23BF5-0C57-42B1-AAA2-7583C12C76E4}"/>
              </a:ext>
            </a:extLst>
          </p:cNvPr>
          <p:cNvSpPr>
            <a:spLocks noGrp="1" noChangeArrowheads="1"/>
          </p:cNvSpPr>
          <p:nvPr>
            <p:ph type="title" idx="4294967295"/>
          </p:nvPr>
        </p:nvSpPr>
        <p:spPr>
          <a:xfrm>
            <a:off x="0" y="246063"/>
            <a:ext cx="7129463" cy="735012"/>
          </a:xfrm>
        </p:spPr>
        <p:txBody>
          <a:bodyPr/>
          <a:lstStyle/>
          <a:p>
            <a:pPr eaLnBrk="1" hangingPunct="1"/>
            <a:r>
              <a:rPr lang="it-IT" altLang="it-IT" sz="2000"/>
              <a:t>Puleggia eccentrica</a:t>
            </a:r>
          </a:p>
        </p:txBody>
      </p:sp>
      <p:sp>
        <p:nvSpPr>
          <p:cNvPr id="168964" name="Text Box 3">
            <a:extLst>
              <a:ext uri="{FF2B5EF4-FFF2-40B4-BE49-F238E27FC236}">
                <a16:creationId xmlns:a16="http://schemas.microsoft.com/office/drawing/2014/main" id="{3FB6A07D-B9CB-4A70-B1CE-FB9DA0D8D7BC}"/>
              </a:ext>
            </a:extLst>
          </p:cNvPr>
          <p:cNvSpPr txBox="1">
            <a:spLocks noChangeArrowheads="1"/>
          </p:cNvSpPr>
          <p:nvPr/>
        </p:nvSpPr>
        <p:spPr bwMode="auto">
          <a:xfrm>
            <a:off x="1951039" y="4437063"/>
            <a:ext cx="7786687"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Elevata ampiezza a 1 x RPM della puleggia eccentrica misurata secondo la congiungente dei due centri</a:t>
            </a:r>
            <a:endParaRPr lang="it-IT" altLang="it-IT" sz="1800" b="1">
              <a:solidFill>
                <a:schemeClr val="tx1"/>
              </a:solidFill>
            </a:endParaRPr>
          </a:p>
          <a:p>
            <a:pPr>
              <a:spcBef>
                <a:spcPct val="50000"/>
              </a:spcBef>
              <a:buFontTx/>
              <a:buNone/>
            </a:pPr>
            <a:endParaRPr lang="it-IT" altLang="it-IT" sz="1800">
              <a:solidFill>
                <a:schemeClr val="tx1"/>
              </a:solidFill>
            </a:endParaRPr>
          </a:p>
          <a:p>
            <a:pPr>
              <a:spcBef>
                <a:spcPct val="50000"/>
              </a:spcBef>
              <a:buFontTx/>
              <a:buNone/>
            </a:pPr>
            <a:endParaRPr lang="it-IT" altLang="it-IT" sz="1800">
              <a:solidFill>
                <a:schemeClr val="tx1"/>
              </a:solidFill>
            </a:endParaRPr>
          </a:p>
        </p:txBody>
      </p:sp>
      <p:pic>
        <p:nvPicPr>
          <p:cNvPr id="168965" name="Picture 4">
            <a:extLst>
              <a:ext uri="{FF2B5EF4-FFF2-40B4-BE49-F238E27FC236}">
                <a16:creationId xmlns:a16="http://schemas.microsoft.com/office/drawing/2014/main" id="{3501D1B0-9F82-4AFD-8E71-8F05BD17A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052514"/>
            <a:ext cx="55054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egnaposto numero diapositiva 4">
            <a:extLst>
              <a:ext uri="{FF2B5EF4-FFF2-40B4-BE49-F238E27FC236}">
                <a16:creationId xmlns:a16="http://schemas.microsoft.com/office/drawing/2014/main" id="{D7E9292D-BD8E-461E-8080-663E5BC1CD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981F893-3F9E-4DBC-BE69-AAE642620C9B}" type="slidenum">
              <a:rPr lang="de-DE" altLang="it-IT" sz="1000">
                <a:solidFill>
                  <a:schemeClr val="tx1"/>
                </a:solidFill>
              </a:rPr>
              <a:pPr>
                <a:spcBef>
                  <a:spcPct val="0"/>
                </a:spcBef>
                <a:buFontTx/>
                <a:buNone/>
              </a:pPr>
              <a:t>106</a:t>
            </a:fld>
            <a:endParaRPr lang="de-DE" altLang="it-IT" sz="1000">
              <a:solidFill>
                <a:schemeClr val="tx1"/>
              </a:solidFill>
            </a:endParaRPr>
          </a:p>
        </p:txBody>
      </p:sp>
      <p:sp>
        <p:nvSpPr>
          <p:cNvPr id="169987" name="Rectangle 2">
            <a:extLst>
              <a:ext uri="{FF2B5EF4-FFF2-40B4-BE49-F238E27FC236}">
                <a16:creationId xmlns:a16="http://schemas.microsoft.com/office/drawing/2014/main" id="{D7D0F8DC-0E14-427F-827C-289C43DC3E24}"/>
              </a:ext>
            </a:extLst>
          </p:cNvPr>
          <p:cNvSpPr>
            <a:spLocks noGrp="1" noChangeArrowheads="1"/>
          </p:cNvSpPr>
          <p:nvPr>
            <p:ph type="title" idx="4294967295"/>
          </p:nvPr>
        </p:nvSpPr>
        <p:spPr>
          <a:xfrm>
            <a:off x="0" y="260350"/>
            <a:ext cx="6983413" cy="735013"/>
          </a:xfrm>
        </p:spPr>
        <p:txBody>
          <a:bodyPr/>
          <a:lstStyle/>
          <a:p>
            <a:pPr eaLnBrk="1" hangingPunct="1"/>
            <a:r>
              <a:rPr lang="it-IT" altLang="it-IT" sz="2000"/>
              <a:t>Disallineamento tra pulegge</a:t>
            </a:r>
          </a:p>
        </p:txBody>
      </p:sp>
      <p:sp>
        <p:nvSpPr>
          <p:cNvPr id="169988" name="Text Box 3">
            <a:extLst>
              <a:ext uri="{FF2B5EF4-FFF2-40B4-BE49-F238E27FC236}">
                <a16:creationId xmlns:a16="http://schemas.microsoft.com/office/drawing/2014/main" id="{EC9B992C-05E3-4AC6-AB69-DB8AC29F0FEA}"/>
              </a:ext>
            </a:extLst>
          </p:cNvPr>
          <p:cNvSpPr txBox="1">
            <a:spLocks noChangeArrowheads="1"/>
          </p:cNvSpPr>
          <p:nvPr/>
        </p:nvSpPr>
        <p:spPr bwMode="auto">
          <a:xfrm>
            <a:off x="1581150" y="4695826"/>
            <a:ext cx="89281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Vibrazione a 1 x RPM dell'albero conduttore o condotto misurata in direzione </a:t>
            </a:r>
            <a:r>
              <a:rPr lang="it-IT" altLang="it-IT" sz="1800" b="1">
                <a:solidFill>
                  <a:srgbClr val="FF0000"/>
                </a:solidFill>
              </a:rPr>
              <a:t>Assiale</a:t>
            </a:r>
          </a:p>
          <a:p>
            <a:pPr>
              <a:spcBef>
                <a:spcPct val="50000"/>
              </a:spcBef>
              <a:buFontTx/>
              <a:buNone/>
            </a:pPr>
            <a:endParaRPr lang="it-IT" altLang="it-IT" sz="1800">
              <a:solidFill>
                <a:schemeClr val="tx1"/>
              </a:solidFill>
            </a:endParaRPr>
          </a:p>
        </p:txBody>
      </p:sp>
      <p:pic>
        <p:nvPicPr>
          <p:cNvPr id="169989" name="Picture 4">
            <a:extLst>
              <a:ext uri="{FF2B5EF4-FFF2-40B4-BE49-F238E27FC236}">
                <a16:creationId xmlns:a16="http://schemas.microsoft.com/office/drawing/2014/main" id="{CB42627E-2736-4724-A630-71B04E185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196976"/>
            <a:ext cx="54006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egnaposto numero diapositiva 4">
            <a:extLst>
              <a:ext uri="{FF2B5EF4-FFF2-40B4-BE49-F238E27FC236}">
                <a16:creationId xmlns:a16="http://schemas.microsoft.com/office/drawing/2014/main" id="{1016AD8E-6DA2-48DA-8106-1E4D0BFD3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57BE7C2-1CED-4DC1-B1E6-58ED3692B4D8}" type="slidenum">
              <a:rPr lang="de-DE" altLang="it-IT" sz="1000">
                <a:solidFill>
                  <a:schemeClr val="tx1"/>
                </a:solidFill>
              </a:rPr>
              <a:pPr>
                <a:spcBef>
                  <a:spcPct val="0"/>
                </a:spcBef>
                <a:buFontTx/>
                <a:buNone/>
              </a:pPr>
              <a:t>107</a:t>
            </a:fld>
            <a:endParaRPr lang="de-DE" altLang="it-IT" sz="1000">
              <a:solidFill>
                <a:schemeClr val="tx1"/>
              </a:solidFill>
            </a:endParaRPr>
          </a:p>
        </p:txBody>
      </p:sp>
      <p:sp>
        <p:nvSpPr>
          <p:cNvPr id="171011" name="Rectangle 2">
            <a:extLst>
              <a:ext uri="{FF2B5EF4-FFF2-40B4-BE49-F238E27FC236}">
                <a16:creationId xmlns:a16="http://schemas.microsoft.com/office/drawing/2014/main" id="{45B80E6D-F033-4951-9D5D-F3A392AA4368}"/>
              </a:ext>
            </a:extLst>
          </p:cNvPr>
          <p:cNvSpPr>
            <a:spLocks noGrp="1" noChangeArrowheads="1"/>
          </p:cNvSpPr>
          <p:nvPr>
            <p:ph type="title" idx="4294967295"/>
          </p:nvPr>
        </p:nvSpPr>
        <p:spPr>
          <a:xfrm>
            <a:off x="0" y="115888"/>
            <a:ext cx="5040313" cy="879475"/>
          </a:xfrm>
        </p:spPr>
        <p:txBody>
          <a:bodyPr/>
          <a:lstStyle/>
          <a:p>
            <a:pPr eaLnBrk="1" hangingPunct="1"/>
            <a:r>
              <a:rPr lang="it-IT" altLang="it-IT" sz="2000"/>
              <a:t>Risonanza della cinghia</a:t>
            </a:r>
          </a:p>
        </p:txBody>
      </p:sp>
      <p:sp>
        <p:nvSpPr>
          <p:cNvPr id="171012" name="Text Box 3">
            <a:extLst>
              <a:ext uri="{FF2B5EF4-FFF2-40B4-BE49-F238E27FC236}">
                <a16:creationId xmlns:a16="http://schemas.microsoft.com/office/drawing/2014/main" id="{AEE5F6CE-E20E-4090-82BF-AFF2AE657718}"/>
              </a:ext>
            </a:extLst>
          </p:cNvPr>
          <p:cNvSpPr txBox="1">
            <a:spLocks noChangeArrowheads="1"/>
          </p:cNvSpPr>
          <p:nvPr/>
        </p:nvSpPr>
        <p:spPr bwMode="auto">
          <a:xfrm>
            <a:off x="1919288" y="4508501"/>
            <a:ext cx="70151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br>
              <a:rPr lang="it-IT" altLang="it-IT" sz="1800">
                <a:solidFill>
                  <a:schemeClr val="tx1"/>
                </a:solidFill>
              </a:rPr>
            </a:br>
            <a:r>
              <a:rPr lang="it-IT" altLang="it-IT" sz="1800">
                <a:solidFill>
                  <a:schemeClr val="tx1"/>
                </a:solidFill>
              </a:rPr>
              <a:t>La velocità angolare della puleggia e la frequenza naturale della cinghia sono vicine o coincidenti. La frequenza naturale della cinghia può essere cambiata modificandone il tensionamento</a:t>
            </a:r>
          </a:p>
        </p:txBody>
      </p:sp>
      <p:pic>
        <p:nvPicPr>
          <p:cNvPr id="171013" name="Picture 4">
            <a:extLst>
              <a:ext uri="{FF2B5EF4-FFF2-40B4-BE49-F238E27FC236}">
                <a16:creationId xmlns:a16="http://schemas.microsoft.com/office/drawing/2014/main" id="{E7CBBF6D-E9DB-4824-AB2F-7884119D5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052513"/>
            <a:ext cx="57610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egnaposto numero diapositiva 3">
            <a:extLst>
              <a:ext uri="{FF2B5EF4-FFF2-40B4-BE49-F238E27FC236}">
                <a16:creationId xmlns:a16="http://schemas.microsoft.com/office/drawing/2014/main" id="{0EE11AFB-35B2-4E46-9458-F8ADE8694A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1C3F801-F95B-452F-9F28-2F400A45C784}" type="slidenum">
              <a:rPr lang="de-DE" altLang="it-IT" sz="1000">
                <a:solidFill>
                  <a:schemeClr val="tx1"/>
                </a:solidFill>
              </a:rPr>
              <a:pPr>
                <a:spcBef>
                  <a:spcPct val="0"/>
                </a:spcBef>
                <a:buFontTx/>
                <a:buNone/>
              </a:pPr>
              <a:t>108</a:t>
            </a:fld>
            <a:endParaRPr lang="de-DE" altLang="it-IT" sz="1000">
              <a:solidFill>
                <a:schemeClr val="tx1"/>
              </a:solidFill>
            </a:endParaRPr>
          </a:p>
        </p:txBody>
      </p:sp>
      <p:sp>
        <p:nvSpPr>
          <p:cNvPr id="172035" name="Rectangle 2">
            <a:extLst>
              <a:ext uri="{FF2B5EF4-FFF2-40B4-BE49-F238E27FC236}">
                <a16:creationId xmlns:a16="http://schemas.microsoft.com/office/drawing/2014/main" id="{D9BFC191-33AC-47E5-B382-903C082295EF}"/>
              </a:ext>
            </a:extLst>
          </p:cNvPr>
          <p:cNvSpPr>
            <a:spLocks noGrp="1" noChangeArrowheads="1"/>
          </p:cNvSpPr>
          <p:nvPr>
            <p:ph type="title" idx="4294967295"/>
          </p:nvPr>
        </p:nvSpPr>
        <p:spPr>
          <a:xfrm>
            <a:off x="0" y="411163"/>
            <a:ext cx="9359900" cy="258762"/>
          </a:xfrm>
        </p:spPr>
        <p:txBody>
          <a:bodyPr/>
          <a:lstStyle/>
          <a:p>
            <a:pPr eaLnBrk="1" hangingPunct="1"/>
            <a:r>
              <a:rPr lang="it-IT" altLang="it-IT" sz="2400"/>
              <a:t>Fonti di vibrazione nei motori elettici</a:t>
            </a:r>
          </a:p>
        </p:txBody>
      </p:sp>
      <p:pic>
        <p:nvPicPr>
          <p:cNvPr id="172036" name="Picture 3" descr="motore 2">
            <a:extLst>
              <a:ext uri="{FF2B5EF4-FFF2-40B4-BE49-F238E27FC236}">
                <a16:creationId xmlns:a16="http://schemas.microsoft.com/office/drawing/2014/main" id="{2304D6E2-AEB3-4B32-A6E4-4AFC21084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264" y="1125539"/>
            <a:ext cx="727392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Line 4">
            <a:extLst>
              <a:ext uri="{FF2B5EF4-FFF2-40B4-BE49-F238E27FC236}">
                <a16:creationId xmlns:a16="http://schemas.microsoft.com/office/drawing/2014/main" id="{A9F75529-8F9D-4D75-B913-0C1E67968537}"/>
              </a:ext>
            </a:extLst>
          </p:cNvPr>
          <p:cNvSpPr>
            <a:spLocks noChangeShapeType="1"/>
          </p:cNvSpPr>
          <p:nvPr/>
        </p:nvSpPr>
        <p:spPr bwMode="auto">
          <a:xfrm>
            <a:off x="3143250" y="5876925"/>
            <a:ext cx="165735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2038" name="Text Box 5">
            <a:extLst>
              <a:ext uri="{FF2B5EF4-FFF2-40B4-BE49-F238E27FC236}">
                <a16:creationId xmlns:a16="http://schemas.microsoft.com/office/drawing/2014/main" id="{DB9171A2-C549-4076-BE7E-C52743F0B430}"/>
              </a:ext>
            </a:extLst>
          </p:cNvPr>
          <p:cNvSpPr txBox="1">
            <a:spLocks noChangeArrowheads="1"/>
          </p:cNvSpPr>
          <p:nvPr/>
        </p:nvSpPr>
        <p:spPr bwMode="auto">
          <a:xfrm rot="21068880">
            <a:off x="5197475" y="2420938"/>
            <a:ext cx="15113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Statore</a:t>
            </a:r>
            <a:endParaRPr lang="it-IT" altLang="it-IT" sz="1800">
              <a:solidFill>
                <a:schemeClr val="tx1"/>
              </a:solidFill>
            </a:endParaRPr>
          </a:p>
          <a:p>
            <a:pPr eaLnBrk="1" hangingPunct="1">
              <a:spcBef>
                <a:spcPct val="50000"/>
              </a:spcBef>
              <a:buFontTx/>
              <a:buNone/>
            </a:pPr>
            <a:endParaRPr lang="it-IT" altLang="it-IT" sz="1800">
              <a:solidFill>
                <a:schemeClr val="tx1"/>
              </a:solidFill>
            </a:endParaRPr>
          </a:p>
        </p:txBody>
      </p:sp>
      <p:sp>
        <p:nvSpPr>
          <p:cNvPr id="172039" name="Text Box 6">
            <a:extLst>
              <a:ext uri="{FF2B5EF4-FFF2-40B4-BE49-F238E27FC236}">
                <a16:creationId xmlns:a16="http://schemas.microsoft.com/office/drawing/2014/main" id="{33BA2733-772C-484D-BC99-22C461731955}"/>
              </a:ext>
            </a:extLst>
          </p:cNvPr>
          <p:cNvSpPr txBox="1">
            <a:spLocks noChangeArrowheads="1"/>
          </p:cNvSpPr>
          <p:nvPr/>
        </p:nvSpPr>
        <p:spPr bwMode="auto">
          <a:xfrm>
            <a:off x="5484813" y="3284538"/>
            <a:ext cx="15113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Rotore</a:t>
            </a:r>
            <a:r>
              <a:rPr lang="it-IT" altLang="it-IT" sz="1800">
                <a:solidFill>
                  <a:schemeClr val="tx1"/>
                </a:solidFill>
              </a:rPr>
              <a:t> </a:t>
            </a:r>
          </a:p>
          <a:p>
            <a:pPr eaLnBrk="1" hangingPunct="1">
              <a:spcBef>
                <a:spcPct val="50000"/>
              </a:spcBef>
              <a:buFontTx/>
              <a:buNone/>
            </a:pPr>
            <a:endParaRPr lang="it-IT" altLang="it-IT" sz="1800">
              <a:solidFill>
                <a:schemeClr val="tx1"/>
              </a:solidFill>
            </a:endParaRPr>
          </a:p>
        </p:txBody>
      </p:sp>
      <p:sp>
        <p:nvSpPr>
          <p:cNvPr id="172040" name="Text Box 7">
            <a:extLst>
              <a:ext uri="{FF2B5EF4-FFF2-40B4-BE49-F238E27FC236}">
                <a16:creationId xmlns:a16="http://schemas.microsoft.com/office/drawing/2014/main" id="{183641F3-4251-43AB-B5AC-FBE99AEB8E23}"/>
              </a:ext>
            </a:extLst>
          </p:cNvPr>
          <p:cNvSpPr txBox="1">
            <a:spLocks noChangeArrowheads="1"/>
          </p:cNvSpPr>
          <p:nvPr/>
        </p:nvSpPr>
        <p:spPr bwMode="auto">
          <a:xfrm>
            <a:off x="1524000" y="2276476"/>
            <a:ext cx="151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Cuscinetto</a:t>
            </a:r>
          </a:p>
        </p:txBody>
      </p:sp>
      <p:sp>
        <p:nvSpPr>
          <p:cNvPr id="172041" name="Line 8">
            <a:extLst>
              <a:ext uri="{FF2B5EF4-FFF2-40B4-BE49-F238E27FC236}">
                <a16:creationId xmlns:a16="http://schemas.microsoft.com/office/drawing/2014/main" id="{85AC84DF-54C3-4092-B43D-D05F271A15CD}"/>
              </a:ext>
            </a:extLst>
          </p:cNvPr>
          <p:cNvSpPr>
            <a:spLocks noChangeShapeType="1"/>
          </p:cNvSpPr>
          <p:nvPr/>
        </p:nvSpPr>
        <p:spPr bwMode="auto">
          <a:xfrm>
            <a:off x="2389189" y="2565400"/>
            <a:ext cx="1368425" cy="1079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2042" name="Text Box 9">
            <a:extLst>
              <a:ext uri="{FF2B5EF4-FFF2-40B4-BE49-F238E27FC236}">
                <a16:creationId xmlns:a16="http://schemas.microsoft.com/office/drawing/2014/main" id="{6577DC88-181A-436E-B100-88426D9E2AAB}"/>
              </a:ext>
            </a:extLst>
          </p:cNvPr>
          <p:cNvSpPr txBox="1">
            <a:spLocks noChangeArrowheads="1"/>
          </p:cNvSpPr>
          <p:nvPr/>
        </p:nvSpPr>
        <p:spPr bwMode="auto">
          <a:xfrm>
            <a:off x="8509000" y="981076"/>
            <a:ext cx="151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Cuscinetto</a:t>
            </a:r>
          </a:p>
        </p:txBody>
      </p:sp>
      <p:sp>
        <p:nvSpPr>
          <p:cNvPr id="172043" name="Line 10">
            <a:extLst>
              <a:ext uri="{FF2B5EF4-FFF2-40B4-BE49-F238E27FC236}">
                <a16:creationId xmlns:a16="http://schemas.microsoft.com/office/drawing/2014/main" id="{A98A7C6E-6148-4363-A981-8687A924D59F}"/>
              </a:ext>
            </a:extLst>
          </p:cNvPr>
          <p:cNvSpPr>
            <a:spLocks noChangeShapeType="1"/>
          </p:cNvSpPr>
          <p:nvPr/>
        </p:nvSpPr>
        <p:spPr bwMode="auto">
          <a:xfrm flipH="1">
            <a:off x="7789864" y="1412876"/>
            <a:ext cx="1368425" cy="14398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2044" name="Text Box 11">
            <a:extLst>
              <a:ext uri="{FF2B5EF4-FFF2-40B4-BE49-F238E27FC236}">
                <a16:creationId xmlns:a16="http://schemas.microsoft.com/office/drawing/2014/main" id="{598EDD0B-8B81-473A-A5BB-9F8FFD5F1366}"/>
              </a:ext>
            </a:extLst>
          </p:cNvPr>
          <p:cNvSpPr txBox="1">
            <a:spLocks noChangeArrowheads="1"/>
          </p:cNvSpPr>
          <p:nvPr/>
        </p:nvSpPr>
        <p:spPr bwMode="auto">
          <a:xfrm>
            <a:off x="9156700" y="3141663"/>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Ventola</a:t>
            </a:r>
          </a:p>
        </p:txBody>
      </p:sp>
      <p:sp>
        <p:nvSpPr>
          <p:cNvPr id="172045" name="Line 12">
            <a:extLst>
              <a:ext uri="{FF2B5EF4-FFF2-40B4-BE49-F238E27FC236}">
                <a16:creationId xmlns:a16="http://schemas.microsoft.com/office/drawing/2014/main" id="{3E7BB334-FDD6-43D9-BC74-9CCF300C3718}"/>
              </a:ext>
            </a:extLst>
          </p:cNvPr>
          <p:cNvSpPr>
            <a:spLocks noChangeShapeType="1"/>
          </p:cNvSpPr>
          <p:nvPr/>
        </p:nvSpPr>
        <p:spPr bwMode="auto">
          <a:xfrm flipH="1" flipV="1">
            <a:off x="8005764" y="2276476"/>
            <a:ext cx="1474787"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2046" name="Text Box 13">
            <a:extLst>
              <a:ext uri="{FF2B5EF4-FFF2-40B4-BE49-F238E27FC236}">
                <a16:creationId xmlns:a16="http://schemas.microsoft.com/office/drawing/2014/main" id="{2A8CD3F0-A2E7-41B4-A650-F99CB0EA599F}"/>
              </a:ext>
            </a:extLst>
          </p:cNvPr>
          <p:cNvSpPr txBox="1">
            <a:spLocks noChangeArrowheads="1"/>
          </p:cNvSpPr>
          <p:nvPr/>
        </p:nvSpPr>
        <p:spPr bwMode="auto">
          <a:xfrm>
            <a:off x="1919288" y="55895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Appoggio</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egnaposto numero diapositiva 4">
            <a:extLst>
              <a:ext uri="{FF2B5EF4-FFF2-40B4-BE49-F238E27FC236}">
                <a16:creationId xmlns:a16="http://schemas.microsoft.com/office/drawing/2014/main" id="{AABC2E1C-479E-4AA4-BC7F-91CE33ED53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91D2DE9E-1B80-4DDE-ACFA-F3368939AFCF}" type="slidenum">
              <a:rPr lang="de-DE" altLang="it-IT" sz="1000">
                <a:solidFill>
                  <a:schemeClr val="tx1"/>
                </a:solidFill>
              </a:rPr>
              <a:pPr>
                <a:spcBef>
                  <a:spcPct val="0"/>
                </a:spcBef>
                <a:buFontTx/>
                <a:buNone/>
              </a:pPr>
              <a:t>109</a:t>
            </a:fld>
            <a:endParaRPr lang="de-DE" altLang="it-IT" sz="1000">
              <a:solidFill>
                <a:schemeClr val="tx1"/>
              </a:solidFill>
            </a:endParaRPr>
          </a:p>
        </p:txBody>
      </p:sp>
      <p:sp>
        <p:nvSpPr>
          <p:cNvPr id="173060" name="Rectangle 3">
            <a:extLst>
              <a:ext uri="{FF2B5EF4-FFF2-40B4-BE49-F238E27FC236}">
                <a16:creationId xmlns:a16="http://schemas.microsoft.com/office/drawing/2014/main" id="{185D9FFD-5C6B-4C16-AF2C-52D340075BF4}"/>
              </a:ext>
            </a:extLst>
          </p:cNvPr>
          <p:cNvSpPr>
            <a:spLocks noGrp="1" noChangeArrowheads="1"/>
          </p:cNvSpPr>
          <p:nvPr>
            <p:ph type="title" idx="4294967295"/>
          </p:nvPr>
        </p:nvSpPr>
        <p:spPr>
          <a:xfrm>
            <a:off x="0" y="411163"/>
            <a:ext cx="9359900" cy="258762"/>
          </a:xfrm>
          <a:noFill/>
        </p:spPr>
        <p:txBody>
          <a:bodyPr/>
          <a:lstStyle/>
          <a:p>
            <a:pPr eaLnBrk="1" hangingPunct="1"/>
            <a:r>
              <a:rPr lang="it-IT" altLang="it-IT" sz="2000"/>
              <a:t>Fenomeni legati alla parte elettrica nei motori elettrici</a:t>
            </a:r>
          </a:p>
        </p:txBody>
      </p:sp>
      <p:pic>
        <p:nvPicPr>
          <p:cNvPr id="173059" name="Picture 2">
            <a:extLst>
              <a:ext uri="{FF2B5EF4-FFF2-40B4-BE49-F238E27FC236}">
                <a16:creationId xmlns:a16="http://schemas.microsoft.com/office/drawing/2014/main" id="{AAAEDF2E-8908-45A4-8069-2D4BEA4B3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268414"/>
            <a:ext cx="7704137"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r>
              <a:rPr lang="en-US" dirty="0" err="1"/>
              <a:t>Analisi</a:t>
            </a:r>
            <a:r>
              <a:rPr lang="en-US" dirty="0"/>
              <a:t> </a:t>
            </a:r>
            <a:r>
              <a:rPr lang="en-US" dirty="0" err="1"/>
              <a:t>Vibrazioni</a:t>
            </a:r>
            <a:r>
              <a:rPr lang="en-US" dirty="0"/>
              <a:t> </a:t>
            </a:r>
          </a:p>
        </p:txBody>
      </p:sp>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96752"/>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39975440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egnaposto numero diapositiva 3">
            <a:extLst>
              <a:ext uri="{FF2B5EF4-FFF2-40B4-BE49-F238E27FC236}">
                <a16:creationId xmlns:a16="http://schemas.microsoft.com/office/drawing/2014/main" id="{FBFC2EEF-08F3-4F22-A56B-477DC0251DF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F67E004-27B2-4B01-B191-2EC7A475FD7E}" type="slidenum">
              <a:rPr lang="de-DE" altLang="it-IT" sz="1000">
                <a:solidFill>
                  <a:schemeClr val="tx1"/>
                </a:solidFill>
              </a:rPr>
              <a:pPr>
                <a:spcBef>
                  <a:spcPct val="0"/>
                </a:spcBef>
                <a:buFontTx/>
                <a:buNone/>
              </a:pPr>
              <a:t>110</a:t>
            </a:fld>
            <a:endParaRPr lang="de-DE" altLang="it-IT" sz="1000">
              <a:solidFill>
                <a:schemeClr val="tx1"/>
              </a:solidFill>
            </a:endParaRPr>
          </a:p>
        </p:txBody>
      </p:sp>
      <p:sp>
        <p:nvSpPr>
          <p:cNvPr id="175107" name="Rectangle 2">
            <a:extLst>
              <a:ext uri="{FF2B5EF4-FFF2-40B4-BE49-F238E27FC236}">
                <a16:creationId xmlns:a16="http://schemas.microsoft.com/office/drawing/2014/main" id="{09481E2F-BDCB-463E-85F7-D3241510194F}"/>
              </a:ext>
            </a:extLst>
          </p:cNvPr>
          <p:cNvSpPr>
            <a:spLocks noGrp="1" noChangeArrowheads="1"/>
          </p:cNvSpPr>
          <p:nvPr>
            <p:ph type="title" idx="4294967295"/>
          </p:nvPr>
        </p:nvSpPr>
        <p:spPr>
          <a:xfrm>
            <a:off x="0" y="411163"/>
            <a:ext cx="9359900" cy="258762"/>
          </a:xfrm>
        </p:spPr>
        <p:txBody>
          <a:bodyPr/>
          <a:lstStyle/>
          <a:p>
            <a:pPr eaLnBrk="1" hangingPunct="1"/>
            <a:r>
              <a:rPr lang="it-IT" altLang="it-IT" sz="2000"/>
              <a:t>Asimmetria del campo magnetico dello statore</a:t>
            </a:r>
          </a:p>
        </p:txBody>
      </p:sp>
      <p:pic>
        <p:nvPicPr>
          <p:cNvPr id="175108" name="Picture 3">
            <a:extLst>
              <a:ext uri="{FF2B5EF4-FFF2-40B4-BE49-F238E27FC236}">
                <a16:creationId xmlns:a16="http://schemas.microsoft.com/office/drawing/2014/main" id="{36710F63-9AEB-4571-B0F3-60B767958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338" y="1052514"/>
            <a:ext cx="8983662"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egnaposto numero diapositiva 3">
            <a:extLst>
              <a:ext uri="{FF2B5EF4-FFF2-40B4-BE49-F238E27FC236}">
                <a16:creationId xmlns:a16="http://schemas.microsoft.com/office/drawing/2014/main" id="{8C4B0174-9B9B-45E6-84A6-FAF21CD4E3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0D987E2-FF56-4E45-98C9-AF61DDF33C71}" type="slidenum">
              <a:rPr lang="de-DE" altLang="it-IT" sz="1000">
                <a:solidFill>
                  <a:schemeClr val="tx1"/>
                </a:solidFill>
              </a:rPr>
              <a:pPr>
                <a:spcBef>
                  <a:spcPct val="0"/>
                </a:spcBef>
                <a:buFontTx/>
                <a:buNone/>
              </a:pPr>
              <a:t>111</a:t>
            </a:fld>
            <a:endParaRPr lang="de-DE" altLang="it-IT" sz="1000">
              <a:solidFill>
                <a:schemeClr val="tx1"/>
              </a:solidFill>
            </a:endParaRPr>
          </a:p>
        </p:txBody>
      </p:sp>
      <p:sp>
        <p:nvSpPr>
          <p:cNvPr id="215043" name="Rectangle 2">
            <a:extLst>
              <a:ext uri="{FF2B5EF4-FFF2-40B4-BE49-F238E27FC236}">
                <a16:creationId xmlns:a16="http://schemas.microsoft.com/office/drawing/2014/main" id="{15E4882D-95D3-44F5-A6BA-C8DA30C7703A}"/>
              </a:ext>
            </a:extLst>
          </p:cNvPr>
          <p:cNvSpPr>
            <a:spLocks noGrp="1" noChangeArrowheads="1"/>
          </p:cNvSpPr>
          <p:nvPr>
            <p:ph type="title" idx="4294967295"/>
          </p:nvPr>
        </p:nvSpPr>
        <p:spPr>
          <a:xfrm>
            <a:off x="0" y="411163"/>
            <a:ext cx="9359900" cy="258762"/>
          </a:xfrm>
        </p:spPr>
        <p:txBody>
          <a:bodyPr/>
          <a:lstStyle/>
          <a:p>
            <a:pPr eaLnBrk="1" hangingPunct="1"/>
            <a:r>
              <a:rPr lang="it-IT" altLang="it-IT" sz="2400"/>
              <a:t>Fonti di vibrazione nei motori elettici</a:t>
            </a:r>
          </a:p>
        </p:txBody>
      </p:sp>
      <p:pic>
        <p:nvPicPr>
          <p:cNvPr id="215044" name="Picture 3">
            <a:extLst>
              <a:ext uri="{FF2B5EF4-FFF2-40B4-BE49-F238E27FC236}">
                <a16:creationId xmlns:a16="http://schemas.microsoft.com/office/drawing/2014/main" id="{625414DF-74AB-46DC-8C0F-2207DF42D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906464"/>
            <a:ext cx="8097837"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egnaposto numero diapositiva 4">
            <a:extLst>
              <a:ext uri="{FF2B5EF4-FFF2-40B4-BE49-F238E27FC236}">
                <a16:creationId xmlns:a16="http://schemas.microsoft.com/office/drawing/2014/main" id="{3F090D94-8BD1-49C4-9829-961DFBD0A1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C9925A2-6697-4933-9612-98F11B8FBB96}" type="slidenum">
              <a:rPr lang="de-DE" altLang="it-IT" sz="1000">
                <a:solidFill>
                  <a:schemeClr val="tx1"/>
                </a:solidFill>
              </a:rPr>
              <a:pPr>
                <a:spcBef>
                  <a:spcPct val="0"/>
                </a:spcBef>
                <a:buFontTx/>
                <a:buNone/>
              </a:pPr>
              <a:t>112</a:t>
            </a:fld>
            <a:endParaRPr lang="de-DE" altLang="it-IT" sz="1000">
              <a:solidFill>
                <a:schemeClr val="tx1"/>
              </a:solidFill>
            </a:endParaRPr>
          </a:p>
        </p:txBody>
      </p:sp>
      <p:sp>
        <p:nvSpPr>
          <p:cNvPr id="217093" name="Rectangle 4">
            <a:extLst>
              <a:ext uri="{FF2B5EF4-FFF2-40B4-BE49-F238E27FC236}">
                <a16:creationId xmlns:a16="http://schemas.microsoft.com/office/drawing/2014/main" id="{90035C24-2248-417E-A9C5-8777DE102CF8}"/>
              </a:ext>
            </a:extLst>
          </p:cNvPr>
          <p:cNvSpPr>
            <a:spLocks noGrp="1" noChangeArrowheads="1"/>
          </p:cNvSpPr>
          <p:nvPr>
            <p:ph type="title" idx="4294967295"/>
          </p:nvPr>
        </p:nvSpPr>
        <p:spPr>
          <a:xfrm>
            <a:off x="0" y="411163"/>
            <a:ext cx="9359900" cy="258762"/>
          </a:xfrm>
          <a:noFill/>
        </p:spPr>
        <p:txBody>
          <a:bodyPr/>
          <a:lstStyle/>
          <a:p>
            <a:pPr eaLnBrk="1" hangingPunct="1"/>
            <a:r>
              <a:rPr lang="it-IT" altLang="it-IT" sz="2000"/>
              <a:t>Eccentricità dello statore o perdita dei lamierini</a:t>
            </a:r>
          </a:p>
        </p:txBody>
      </p:sp>
      <p:sp>
        <p:nvSpPr>
          <p:cNvPr id="217091" name="Text Box 2">
            <a:extLst>
              <a:ext uri="{FF2B5EF4-FFF2-40B4-BE49-F238E27FC236}">
                <a16:creationId xmlns:a16="http://schemas.microsoft.com/office/drawing/2014/main" id="{9881E768-EF78-4CA8-8624-04B43585AE03}"/>
              </a:ext>
            </a:extLst>
          </p:cNvPr>
          <p:cNvSpPr txBox="1">
            <a:spLocks noChangeArrowheads="1"/>
          </p:cNvSpPr>
          <p:nvPr/>
        </p:nvSpPr>
        <p:spPr bwMode="auto">
          <a:xfrm>
            <a:off x="2063751" y="4868863"/>
            <a:ext cx="35290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2 x FL (100 Hz, 120 Hz)</a:t>
            </a:r>
          </a:p>
        </p:txBody>
      </p:sp>
      <p:pic>
        <p:nvPicPr>
          <p:cNvPr id="217092" name="Picture 3">
            <a:extLst>
              <a:ext uri="{FF2B5EF4-FFF2-40B4-BE49-F238E27FC236}">
                <a16:creationId xmlns:a16="http://schemas.microsoft.com/office/drawing/2014/main" id="{6698CBAC-5F90-4916-92FC-102141699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981075"/>
            <a:ext cx="583247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5">
            <a:extLst>
              <a:ext uri="{FF2B5EF4-FFF2-40B4-BE49-F238E27FC236}">
                <a16:creationId xmlns:a16="http://schemas.microsoft.com/office/drawing/2014/main" id="{B73C05E7-57CF-42A9-A591-01D8B566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3789364"/>
            <a:ext cx="4608512"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egnaposto numero diapositiva 4">
            <a:extLst>
              <a:ext uri="{FF2B5EF4-FFF2-40B4-BE49-F238E27FC236}">
                <a16:creationId xmlns:a16="http://schemas.microsoft.com/office/drawing/2014/main" id="{D9EE28EA-94BF-4A21-AB1D-D02C8FFE3C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9A6D5FFA-F152-44DD-98EC-FB3C12F1CAAA}" type="slidenum">
              <a:rPr lang="de-DE" altLang="it-IT" sz="1000">
                <a:solidFill>
                  <a:schemeClr val="tx1"/>
                </a:solidFill>
              </a:rPr>
              <a:pPr>
                <a:spcBef>
                  <a:spcPct val="0"/>
                </a:spcBef>
                <a:buFontTx/>
                <a:buNone/>
              </a:pPr>
              <a:t>113</a:t>
            </a:fld>
            <a:endParaRPr lang="de-DE" altLang="it-IT" sz="1000">
              <a:solidFill>
                <a:schemeClr val="tx1"/>
              </a:solidFill>
            </a:endParaRPr>
          </a:p>
        </p:txBody>
      </p:sp>
      <p:sp>
        <p:nvSpPr>
          <p:cNvPr id="218117" name="Rectangle 4">
            <a:extLst>
              <a:ext uri="{FF2B5EF4-FFF2-40B4-BE49-F238E27FC236}">
                <a16:creationId xmlns:a16="http://schemas.microsoft.com/office/drawing/2014/main" id="{678925DB-CC4F-490B-9D8C-0BC2082B0A7E}"/>
              </a:ext>
            </a:extLst>
          </p:cNvPr>
          <p:cNvSpPr>
            <a:spLocks noGrp="1" noChangeArrowheads="1"/>
          </p:cNvSpPr>
          <p:nvPr>
            <p:ph type="title" idx="4294967295"/>
          </p:nvPr>
        </p:nvSpPr>
        <p:spPr>
          <a:xfrm>
            <a:off x="192484" y="411163"/>
            <a:ext cx="9359900" cy="258762"/>
          </a:xfrm>
          <a:noFill/>
        </p:spPr>
        <p:txBody>
          <a:bodyPr/>
          <a:lstStyle/>
          <a:p>
            <a:pPr eaLnBrk="1" hangingPunct="1"/>
            <a:r>
              <a:rPr lang="it-IT" altLang="it-IT" dirty="0"/>
              <a:t>Eccentricità del </a:t>
            </a:r>
            <a:r>
              <a:rPr lang="it-IT" altLang="it-IT" dirty="0" err="1"/>
              <a:t>rotore,variabilità</a:t>
            </a:r>
            <a:r>
              <a:rPr lang="it-IT" altLang="it-IT" dirty="0"/>
              <a:t> del traferro</a:t>
            </a:r>
          </a:p>
        </p:txBody>
      </p:sp>
      <p:pic>
        <p:nvPicPr>
          <p:cNvPr id="218115" name="Picture 2">
            <a:extLst>
              <a:ext uri="{FF2B5EF4-FFF2-40B4-BE49-F238E27FC236}">
                <a16:creationId xmlns:a16="http://schemas.microsoft.com/office/drawing/2014/main" id="{CDACD50C-F39C-4CEE-95E9-F419134F7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052514"/>
            <a:ext cx="6408737"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3">
            <a:extLst>
              <a:ext uri="{FF2B5EF4-FFF2-40B4-BE49-F238E27FC236}">
                <a16:creationId xmlns:a16="http://schemas.microsoft.com/office/drawing/2014/main" id="{CA1186F4-4B29-4BE7-A29E-46E76A4DC3E9}"/>
              </a:ext>
            </a:extLst>
          </p:cNvPr>
          <p:cNvSpPr txBox="1">
            <a:spLocks noChangeArrowheads="1"/>
          </p:cNvSpPr>
          <p:nvPr/>
        </p:nvSpPr>
        <p:spPr bwMode="auto">
          <a:xfrm>
            <a:off x="1847851" y="5013325"/>
            <a:ext cx="35290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2 x F</a:t>
            </a:r>
            <a:r>
              <a:rPr lang="it-IT" altLang="it-IT" sz="1800" baseline="-25000">
                <a:solidFill>
                  <a:schemeClr val="tx1"/>
                </a:solidFill>
              </a:rPr>
              <a:t>L</a:t>
            </a:r>
            <a:r>
              <a:rPr lang="it-IT" altLang="it-IT" sz="1800">
                <a:solidFill>
                  <a:schemeClr val="tx1"/>
                </a:solidFill>
              </a:rPr>
              <a:t> con bande laterali F</a:t>
            </a:r>
            <a:r>
              <a:rPr lang="it-IT" altLang="it-IT" sz="1800" baseline="-25000">
                <a:solidFill>
                  <a:schemeClr val="tx1"/>
                </a:solidFill>
              </a:rPr>
              <a:t>P</a:t>
            </a:r>
          </a:p>
        </p:txBody>
      </p:sp>
      <p:pic>
        <p:nvPicPr>
          <p:cNvPr id="218118" name="Picture 5">
            <a:extLst>
              <a:ext uri="{FF2B5EF4-FFF2-40B4-BE49-F238E27FC236}">
                <a16:creationId xmlns:a16="http://schemas.microsoft.com/office/drawing/2014/main" id="{BD5070A3-651C-4E2E-A63E-D48BB8AE7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3933825"/>
            <a:ext cx="4608512"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2F1AD850-6537-42A7-8115-26DD6E78D080">
            <a:extLst>
              <a:ext uri="{FF2B5EF4-FFF2-40B4-BE49-F238E27FC236}">
                <a16:creationId xmlns:a16="http://schemas.microsoft.com/office/drawing/2014/main" id="{5A4FB9BA-360B-4662-9466-2E4E75D999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35560" y="2523471"/>
            <a:ext cx="2376511" cy="2138983"/>
          </a:xfrm>
          <a:prstGeom prst="rect">
            <a:avLst/>
          </a:prstGeom>
          <a:noFill/>
          <a:ln>
            <a:noFill/>
          </a:ln>
        </p:spPr>
      </p:pic>
      <p:sp>
        <p:nvSpPr>
          <p:cNvPr id="2" name="Rettangolo 1">
            <a:extLst>
              <a:ext uri="{FF2B5EF4-FFF2-40B4-BE49-F238E27FC236}">
                <a16:creationId xmlns:a16="http://schemas.microsoft.com/office/drawing/2014/main" id="{4B2CDBD0-36BA-4F91-BE73-268D61CBCA11}"/>
              </a:ext>
            </a:extLst>
          </p:cNvPr>
          <p:cNvSpPr/>
          <p:nvPr/>
        </p:nvSpPr>
        <p:spPr bwMode="gray">
          <a:xfrm>
            <a:off x="2063750" y="2348880"/>
            <a:ext cx="2448321" cy="43204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3" name="Rettangolo 2">
            <a:extLst>
              <a:ext uri="{FF2B5EF4-FFF2-40B4-BE49-F238E27FC236}">
                <a16:creationId xmlns:a16="http://schemas.microsoft.com/office/drawing/2014/main" id="{8266C53B-FD42-4AE7-950C-19AD26164EFD}"/>
              </a:ext>
            </a:extLst>
          </p:cNvPr>
          <p:cNvSpPr/>
          <p:nvPr/>
        </p:nvSpPr>
        <p:spPr bwMode="gray">
          <a:xfrm>
            <a:off x="1991544" y="2636912"/>
            <a:ext cx="359842" cy="202554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egnaposto numero diapositiva 4">
            <a:extLst>
              <a:ext uri="{FF2B5EF4-FFF2-40B4-BE49-F238E27FC236}">
                <a16:creationId xmlns:a16="http://schemas.microsoft.com/office/drawing/2014/main" id="{48092602-8031-46FE-A59F-F5035D2340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F8D26B1-939E-47EE-82F2-4294B54E19E6}" type="slidenum">
              <a:rPr lang="de-DE" altLang="it-IT" sz="1000">
                <a:solidFill>
                  <a:schemeClr val="tx1"/>
                </a:solidFill>
              </a:rPr>
              <a:pPr>
                <a:spcBef>
                  <a:spcPct val="0"/>
                </a:spcBef>
                <a:buFontTx/>
                <a:buNone/>
              </a:pPr>
              <a:t>114</a:t>
            </a:fld>
            <a:endParaRPr lang="de-DE" altLang="it-IT" sz="1000">
              <a:solidFill>
                <a:schemeClr val="tx1"/>
              </a:solidFill>
            </a:endParaRPr>
          </a:p>
        </p:txBody>
      </p:sp>
      <p:pic>
        <p:nvPicPr>
          <p:cNvPr id="219139" name="Picture 2">
            <a:extLst>
              <a:ext uri="{FF2B5EF4-FFF2-40B4-BE49-F238E27FC236}">
                <a16:creationId xmlns:a16="http://schemas.microsoft.com/office/drawing/2014/main" id="{72C2EFDF-5359-4EBD-9BFA-CB589FB8C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981075"/>
            <a:ext cx="4713287"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3">
            <a:extLst>
              <a:ext uri="{FF2B5EF4-FFF2-40B4-BE49-F238E27FC236}">
                <a16:creationId xmlns:a16="http://schemas.microsoft.com/office/drawing/2014/main" id="{3137053E-3526-400C-AA0E-7D8201A3132F}"/>
              </a:ext>
            </a:extLst>
          </p:cNvPr>
          <p:cNvSpPr txBox="1">
            <a:spLocks noChangeArrowheads="1"/>
          </p:cNvSpPr>
          <p:nvPr/>
        </p:nvSpPr>
        <p:spPr bwMode="auto">
          <a:xfrm>
            <a:off x="1919288" y="4652964"/>
            <a:ext cx="352901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Velocità angolare e armoniche con bande laterali F</a:t>
            </a:r>
            <a:r>
              <a:rPr lang="it-IT" altLang="it-IT" sz="1800" baseline="-25000">
                <a:solidFill>
                  <a:schemeClr val="tx1"/>
                </a:solidFill>
              </a:rPr>
              <a:t>P</a:t>
            </a:r>
            <a:r>
              <a:rPr lang="it-IT" altLang="it-IT" sz="1800">
                <a:solidFill>
                  <a:schemeClr val="tx1"/>
                </a:solidFill>
              </a:rPr>
              <a:t> </a:t>
            </a:r>
          </a:p>
        </p:txBody>
      </p:sp>
      <p:sp>
        <p:nvSpPr>
          <p:cNvPr id="219141" name="Rectangle 4">
            <a:extLst>
              <a:ext uri="{FF2B5EF4-FFF2-40B4-BE49-F238E27FC236}">
                <a16:creationId xmlns:a16="http://schemas.microsoft.com/office/drawing/2014/main" id="{E7C637D7-4653-4667-9B64-15438EAF3F88}"/>
              </a:ext>
            </a:extLst>
          </p:cNvPr>
          <p:cNvSpPr>
            <a:spLocks noChangeArrowheads="1"/>
          </p:cNvSpPr>
          <p:nvPr/>
        </p:nvSpPr>
        <p:spPr bwMode="auto">
          <a:xfrm>
            <a:off x="1919288" y="333375"/>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FontTx/>
              <a:buNone/>
            </a:pPr>
            <a:r>
              <a:rPr lang="it-IT" altLang="it-IT" b="1">
                <a:solidFill>
                  <a:schemeClr val="tx1"/>
                </a:solidFill>
              </a:rPr>
              <a:t>Rottura o perdita di una barra rotorica</a:t>
            </a:r>
          </a:p>
        </p:txBody>
      </p:sp>
      <p:pic>
        <p:nvPicPr>
          <p:cNvPr id="219142" name="Picture 5">
            <a:extLst>
              <a:ext uri="{FF2B5EF4-FFF2-40B4-BE49-F238E27FC236}">
                <a16:creationId xmlns:a16="http://schemas.microsoft.com/office/drawing/2014/main" id="{311A8E22-3BF2-4737-B15B-585A8BCF8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663" y="3716339"/>
            <a:ext cx="4608512"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egnaposto numero diapositiva 1">
            <a:extLst>
              <a:ext uri="{FF2B5EF4-FFF2-40B4-BE49-F238E27FC236}">
                <a16:creationId xmlns:a16="http://schemas.microsoft.com/office/drawing/2014/main" id="{8B77A533-7886-4DEC-B9FA-78C1A0B96F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836CCF6-C216-49B1-AF0D-7CFA84559FF6}" type="slidenum">
              <a:rPr lang="de-DE" altLang="it-IT" sz="1000">
                <a:solidFill>
                  <a:schemeClr val="tx1"/>
                </a:solidFill>
              </a:rPr>
              <a:pPr>
                <a:spcBef>
                  <a:spcPct val="0"/>
                </a:spcBef>
                <a:buFontTx/>
                <a:buNone/>
              </a:pPr>
              <a:t>115</a:t>
            </a:fld>
            <a:endParaRPr lang="de-DE" altLang="it-IT" sz="1000">
              <a:solidFill>
                <a:schemeClr val="tx1"/>
              </a:solidFill>
            </a:endParaRPr>
          </a:p>
        </p:txBody>
      </p:sp>
      <p:sp>
        <p:nvSpPr>
          <p:cNvPr id="179204" name="Rectangle 3">
            <a:extLst>
              <a:ext uri="{FF2B5EF4-FFF2-40B4-BE49-F238E27FC236}">
                <a16:creationId xmlns:a16="http://schemas.microsoft.com/office/drawing/2014/main" id="{78110BE6-03D1-45FE-9C9E-484F20CBA441}"/>
              </a:ext>
            </a:extLst>
          </p:cNvPr>
          <p:cNvSpPr>
            <a:spLocks noGrp="1" noChangeArrowheads="1"/>
          </p:cNvSpPr>
          <p:nvPr>
            <p:ph type="title" idx="4294967295"/>
          </p:nvPr>
        </p:nvSpPr>
        <p:spPr>
          <a:xfrm>
            <a:off x="2927648" y="467370"/>
            <a:ext cx="6119813" cy="519112"/>
          </a:xfrm>
        </p:spPr>
        <p:txBody>
          <a:bodyPr/>
          <a:lstStyle/>
          <a:p>
            <a:pPr eaLnBrk="1" hangingPunct="1"/>
            <a:r>
              <a:rPr lang="en-GB" altLang="it-IT" sz="2000" dirty="0" err="1"/>
              <a:t>Defetti</a:t>
            </a:r>
            <a:r>
              <a:rPr lang="en-GB" altLang="it-IT" sz="2000" dirty="0"/>
              <a:t> e </a:t>
            </a:r>
            <a:r>
              <a:rPr lang="en-GB" altLang="it-IT" sz="2000" dirty="0" err="1"/>
              <a:t>problemi</a:t>
            </a:r>
            <a:r>
              <a:rPr lang="en-GB" altLang="it-IT" sz="2000" dirty="0"/>
              <a:t> </a:t>
            </a:r>
            <a:r>
              <a:rPr lang="en-GB" altLang="it-IT" sz="2000" dirty="0" err="1"/>
              <a:t>sugli</a:t>
            </a:r>
            <a:r>
              <a:rPr lang="en-GB" altLang="it-IT" sz="2000" dirty="0"/>
              <a:t> </a:t>
            </a:r>
            <a:r>
              <a:rPr lang="en-GB" altLang="it-IT" sz="2000" dirty="0" err="1"/>
              <a:t>ingranaggi</a:t>
            </a:r>
            <a:endParaRPr lang="en-GB" altLang="it-IT" sz="2000" dirty="0"/>
          </a:p>
        </p:txBody>
      </p:sp>
      <p:pic>
        <p:nvPicPr>
          <p:cNvPr id="3" name="Immagine 2">
            <a:extLst>
              <a:ext uri="{FF2B5EF4-FFF2-40B4-BE49-F238E27FC236}">
                <a16:creationId xmlns:a16="http://schemas.microsoft.com/office/drawing/2014/main" id="{1AAF039E-73A7-464C-A285-57BB3BA85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1700808"/>
            <a:ext cx="7620000" cy="4286250"/>
          </a:xfrm>
          <a:prstGeom prst="rect">
            <a:avLst/>
          </a:prstGeom>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egnaposto numero diapositiva 4">
            <a:extLst>
              <a:ext uri="{FF2B5EF4-FFF2-40B4-BE49-F238E27FC236}">
                <a16:creationId xmlns:a16="http://schemas.microsoft.com/office/drawing/2014/main" id="{37C11386-F4E0-4283-B6D4-C726416393C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54577976-2620-45B7-AFF7-E6AC69D52515}" type="slidenum">
              <a:rPr lang="de-DE" altLang="it-IT" sz="1000">
                <a:solidFill>
                  <a:schemeClr val="tx1"/>
                </a:solidFill>
              </a:rPr>
              <a:pPr>
                <a:spcBef>
                  <a:spcPct val="0"/>
                </a:spcBef>
                <a:buFontTx/>
                <a:buNone/>
              </a:pPr>
              <a:t>116</a:t>
            </a:fld>
            <a:endParaRPr lang="de-DE" altLang="it-IT" sz="1000">
              <a:solidFill>
                <a:schemeClr val="tx1"/>
              </a:solidFill>
            </a:endParaRPr>
          </a:p>
        </p:txBody>
      </p:sp>
      <p:sp>
        <p:nvSpPr>
          <p:cNvPr id="181251" name="Rectangle 2">
            <a:extLst>
              <a:ext uri="{FF2B5EF4-FFF2-40B4-BE49-F238E27FC236}">
                <a16:creationId xmlns:a16="http://schemas.microsoft.com/office/drawing/2014/main" id="{41851628-A225-4A7F-9BAB-3F67CE7988FD}"/>
              </a:ext>
            </a:extLst>
          </p:cNvPr>
          <p:cNvSpPr>
            <a:spLocks noGrp="1" noChangeArrowheads="1"/>
          </p:cNvSpPr>
          <p:nvPr>
            <p:ph type="title" idx="4294967295"/>
          </p:nvPr>
        </p:nvSpPr>
        <p:spPr>
          <a:xfrm>
            <a:off x="0" y="379413"/>
            <a:ext cx="1943100" cy="431800"/>
          </a:xfrm>
        </p:spPr>
        <p:txBody>
          <a:bodyPr/>
          <a:lstStyle/>
          <a:p>
            <a:pPr eaLnBrk="1" hangingPunct="1"/>
            <a:r>
              <a:rPr lang="it-IT" altLang="it-IT" sz="2000"/>
              <a:t>Ingranaggi</a:t>
            </a:r>
          </a:p>
        </p:txBody>
      </p:sp>
      <p:pic>
        <p:nvPicPr>
          <p:cNvPr id="181252" name="Picture 3">
            <a:extLst>
              <a:ext uri="{FF2B5EF4-FFF2-40B4-BE49-F238E27FC236}">
                <a16:creationId xmlns:a16="http://schemas.microsoft.com/office/drawing/2014/main" id="{F7B4875D-A444-4323-8528-F3CF25E0B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341438"/>
            <a:ext cx="79152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egnaposto numero diapositiva 4">
            <a:extLst>
              <a:ext uri="{FF2B5EF4-FFF2-40B4-BE49-F238E27FC236}">
                <a16:creationId xmlns:a16="http://schemas.microsoft.com/office/drawing/2014/main" id="{7348C445-C7E4-4BEF-8B95-1FD6205961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EAC1E13-29D0-473C-A0B7-5B71AA5568DE}" type="slidenum">
              <a:rPr lang="de-DE" altLang="it-IT" sz="1000">
                <a:solidFill>
                  <a:schemeClr val="tx1"/>
                </a:solidFill>
              </a:rPr>
              <a:pPr>
                <a:spcBef>
                  <a:spcPct val="0"/>
                </a:spcBef>
                <a:buFontTx/>
                <a:buNone/>
              </a:pPr>
              <a:t>117</a:t>
            </a:fld>
            <a:endParaRPr lang="de-DE" altLang="it-IT" sz="1000">
              <a:solidFill>
                <a:schemeClr val="tx1"/>
              </a:solidFill>
            </a:endParaRPr>
          </a:p>
        </p:txBody>
      </p:sp>
      <p:sp>
        <p:nvSpPr>
          <p:cNvPr id="182276" name="Rectangle 3">
            <a:extLst>
              <a:ext uri="{FF2B5EF4-FFF2-40B4-BE49-F238E27FC236}">
                <a16:creationId xmlns:a16="http://schemas.microsoft.com/office/drawing/2014/main" id="{3761018C-C647-4296-98F8-1A1209198FCF}"/>
              </a:ext>
            </a:extLst>
          </p:cNvPr>
          <p:cNvSpPr>
            <a:spLocks noGrp="1" noChangeArrowheads="1"/>
          </p:cNvSpPr>
          <p:nvPr>
            <p:ph type="title" idx="4294967295"/>
          </p:nvPr>
        </p:nvSpPr>
        <p:spPr>
          <a:xfrm>
            <a:off x="710267" y="222519"/>
            <a:ext cx="4857750" cy="719137"/>
          </a:xfrm>
          <a:noFill/>
        </p:spPr>
        <p:txBody>
          <a:bodyPr/>
          <a:lstStyle/>
          <a:p>
            <a:pPr eaLnBrk="1" hangingPunct="1"/>
            <a:r>
              <a:rPr lang="it-IT" altLang="it-IT" sz="2000" dirty="0"/>
              <a:t>Difetto locale</a:t>
            </a:r>
          </a:p>
        </p:txBody>
      </p:sp>
      <p:pic>
        <p:nvPicPr>
          <p:cNvPr id="182275" name="Picture 2">
            <a:extLst>
              <a:ext uri="{FF2B5EF4-FFF2-40B4-BE49-F238E27FC236}">
                <a16:creationId xmlns:a16="http://schemas.microsoft.com/office/drawing/2014/main" id="{33ACFC5C-A108-48AF-AED8-B256077D1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851" y="1341439"/>
            <a:ext cx="4759325"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 Box 4">
            <a:extLst>
              <a:ext uri="{FF2B5EF4-FFF2-40B4-BE49-F238E27FC236}">
                <a16:creationId xmlns:a16="http://schemas.microsoft.com/office/drawing/2014/main" id="{83E5E930-9FBE-4044-B9A2-2CF6EE983F52}"/>
              </a:ext>
            </a:extLst>
          </p:cNvPr>
          <p:cNvSpPr txBox="1">
            <a:spLocks noChangeArrowheads="1"/>
          </p:cNvSpPr>
          <p:nvPr/>
        </p:nvSpPr>
        <p:spPr bwMode="auto">
          <a:xfrm>
            <a:off x="7967587" y="1341439"/>
            <a:ext cx="3529013"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600" b="1" dirty="0">
              <a:solidFill>
                <a:schemeClr val="tx1"/>
              </a:solidFill>
            </a:endParaRPr>
          </a:p>
          <a:p>
            <a:pPr>
              <a:spcBef>
                <a:spcPct val="50000"/>
              </a:spcBef>
              <a:buFontTx/>
              <a:buNone/>
            </a:pPr>
            <a:r>
              <a:rPr lang="it-IT" altLang="it-IT" sz="1600" b="1" dirty="0">
                <a:solidFill>
                  <a:schemeClr val="tx1"/>
                </a:solidFill>
              </a:rPr>
              <a:t>Spettro del segnale</a:t>
            </a:r>
            <a:br>
              <a:rPr lang="it-IT" altLang="it-IT" sz="1600" dirty="0">
                <a:solidFill>
                  <a:schemeClr val="tx1"/>
                </a:solidFill>
              </a:rPr>
            </a:br>
            <a:r>
              <a:rPr lang="it-IT" altLang="it-IT" sz="1600" dirty="0">
                <a:solidFill>
                  <a:schemeClr val="tx1"/>
                </a:solidFill>
              </a:rPr>
              <a:t>GMF con bande laterali crescenti nel tempo </a:t>
            </a:r>
            <a:r>
              <a:rPr lang="it-IT" altLang="it-IT" sz="1600" dirty="0" err="1">
                <a:solidFill>
                  <a:schemeClr val="tx1"/>
                </a:solidFill>
              </a:rPr>
              <a:t>f</a:t>
            </a:r>
            <a:r>
              <a:rPr lang="it-IT" altLang="it-IT" sz="1600" baseline="-25000" dirty="0" err="1">
                <a:solidFill>
                  <a:schemeClr val="tx1"/>
                </a:solidFill>
              </a:rPr>
              <a:t>n</a:t>
            </a:r>
            <a:r>
              <a:rPr lang="it-IT" altLang="it-IT" sz="1600" dirty="0">
                <a:solidFill>
                  <a:schemeClr val="tx1"/>
                </a:solidFill>
              </a:rPr>
              <a:t> dell'ingranaggio difettoso con armoniche</a:t>
            </a:r>
          </a:p>
          <a:p>
            <a:pPr>
              <a:spcBef>
                <a:spcPct val="50000"/>
              </a:spcBef>
              <a:buFontTx/>
              <a:buNone/>
            </a:pPr>
            <a:endParaRPr lang="it-IT" altLang="it-IT" sz="1600" b="1" dirty="0">
              <a:solidFill>
                <a:schemeClr val="tx1"/>
              </a:solidFill>
            </a:endParaRPr>
          </a:p>
          <a:p>
            <a:pPr>
              <a:spcBef>
                <a:spcPct val="50000"/>
              </a:spcBef>
              <a:buFontTx/>
              <a:buNone/>
            </a:pPr>
            <a:endParaRPr lang="it-IT" altLang="it-IT" sz="1600" b="1" dirty="0">
              <a:solidFill>
                <a:schemeClr val="tx1"/>
              </a:solidFill>
            </a:endParaRPr>
          </a:p>
          <a:p>
            <a:pPr>
              <a:spcBef>
                <a:spcPct val="50000"/>
              </a:spcBef>
              <a:buFontTx/>
              <a:buNone/>
            </a:pPr>
            <a:endParaRPr lang="it-IT" altLang="it-IT" sz="1600" b="1" dirty="0">
              <a:solidFill>
                <a:schemeClr val="tx1"/>
              </a:solidFill>
            </a:endParaRPr>
          </a:p>
          <a:p>
            <a:pPr>
              <a:spcBef>
                <a:spcPct val="50000"/>
              </a:spcBef>
              <a:buFontTx/>
              <a:buNone/>
            </a:pPr>
            <a:r>
              <a:rPr lang="it-IT" altLang="it-IT" sz="1600" b="1" dirty="0">
                <a:solidFill>
                  <a:schemeClr val="tx1"/>
                </a:solidFill>
              </a:rPr>
              <a:t>Spettro del segnale demodulato</a:t>
            </a:r>
            <a:br>
              <a:rPr lang="it-IT" altLang="it-IT" sz="1600" b="1" dirty="0">
                <a:solidFill>
                  <a:schemeClr val="tx1"/>
                </a:solidFill>
              </a:rPr>
            </a:br>
            <a:r>
              <a:rPr lang="it-IT" altLang="it-IT" sz="1600" dirty="0">
                <a:solidFill>
                  <a:schemeClr val="tx1"/>
                </a:solidFill>
              </a:rPr>
              <a:t>Velocità di rotazione </a:t>
            </a:r>
            <a:r>
              <a:rPr lang="it-IT" altLang="it-IT" sz="1600" dirty="0" err="1">
                <a:solidFill>
                  <a:schemeClr val="tx1"/>
                </a:solidFill>
              </a:rPr>
              <a:t>f</a:t>
            </a:r>
            <a:r>
              <a:rPr lang="it-IT" altLang="it-IT" sz="1600" baseline="-25000" dirty="0" err="1">
                <a:solidFill>
                  <a:schemeClr val="tx1"/>
                </a:solidFill>
              </a:rPr>
              <a:t>n</a:t>
            </a:r>
            <a:r>
              <a:rPr lang="it-IT" altLang="it-IT" sz="1600" dirty="0">
                <a:solidFill>
                  <a:schemeClr val="tx1"/>
                </a:solidFill>
              </a:rPr>
              <a:t> dell'ingranaggio difettoso con armoniche</a:t>
            </a:r>
          </a:p>
          <a:p>
            <a:pPr>
              <a:spcBef>
                <a:spcPct val="50000"/>
              </a:spcBef>
              <a:buFontTx/>
              <a:buNone/>
            </a:pPr>
            <a:endParaRPr lang="it-IT" altLang="it-IT" sz="1600" dirty="0">
              <a:solidFill>
                <a:schemeClr val="tx1"/>
              </a:solidFill>
            </a:endParaRPr>
          </a:p>
        </p:txBody>
      </p:sp>
      <p:pic>
        <p:nvPicPr>
          <p:cNvPr id="4" name="Immagine 3">
            <a:extLst>
              <a:ext uri="{FF2B5EF4-FFF2-40B4-BE49-F238E27FC236}">
                <a16:creationId xmlns:a16="http://schemas.microsoft.com/office/drawing/2014/main" id="{10D3A11C-2410-4D6D-A3E5-26AC0BF5A6F8}"/>
              </a:ext>
            </a:extLst>
          </p:cNvPr>
          <p:cNvPicPr>
            <a:picLocks noChangeAspect="1"/>
          </p:cNvPicPr>
          <p:nvPr/>
        </p:nvPicPr>
        <p:blipFill>
          <a:blip r:embed="rId3"/>
          <a:stretch>
            <a:fillRect/>
          </a:stretch>
        </p:blipFill>
        <p:spPr>
          <a:xfrm>
            <a:off x="2567608" y="4782514"/>
            <a:ext cx="1008112" cy="1715099"/>
          </a:xfrm>
          <a:prstGeom prst="rect">
            <a:avLst/>
          </a:prstGeom>
        </p:spPr>
      </p:pic>
      <p:sp>
        <p:nvSpPr>
          <p:cNvPr id="8" name="Ovale 7">
            <a:extLst>
              <a:ext uri="{FF2B5EF4-FFF2-40B4-BE49-F238E27FC236}">
                <a16:creationId xmlns:a16="http://schemas.microsoft.com/office/drawing/2014/main" id="{2BC89909-A007-48BA-8273-CCC4798A75E0}"/>
              </a:ext>
            </a:extLst>
          </p:cNvPr>
          <p:cNvSpPr/>
          <p:nvPr/>
        </p:nvSpPr>
        <p:spPr bwMode="gray">
          <a:xfrm>
            <a:off x="1415480" y="2636912"/>
            <a:ext cx="709088" cy="648072"/>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pic>
        <p:nvPicPr>
          <p:cNvPr id="13" name="E4600AE3-419B-4FF8-866A-4584DB01164B">
            <a:extLst>
              <a:ext uri="{FF2B5EF4-FFF2-40B4-BE49-F238E27FC236}">
                <a16:creationId xmlns:a16="http://schemas.microsoft.com/office/drawing/2014/main" id="{3F427189-682A-4B21-934C-BC2BAFDD5E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7050" y="1559005"/>
            <a:ext cx="3623546" cy="3063054"/>
          </a:xfrm>
          <a:prstGeom prst="rect">
            <a:avLst/>
          </a:prstGeom>
          <a:noFill/>
          <a:ln>
            <a:noFill/>
          </a:ln>
        </p:spPr>
      </p:pic>
      <p:sp>
        <p:nvSpPr>
          <p:cNvPr id="9" name="Rettangolo 8">
            <a:extLst>
              <a:ext uri="{FF2B5EF4-FFF2-40B4-BE49-F238E27FC236}">
                <a16:creationId xmlns:a16="http://schemas.microsoft.com/office/drawing/2014/main" id="{0ECE656C-1C09-45A4-B8BA-6243F17D9AF6}"/>
              </a:ext>
            </a:extLst>
          </p:cNvPr>
          <p:cNvSpPr/>
          <p:nvPr/>
        </p:nvSpPr>
        <p:spPr bwMode="gray">
          <a:xfrm>
            <a:off x="1199456" y="3573016"/>
            <a:ext cx="925112" cy="64807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10" name="Rettangolo 9">
            <a:extLst>
              <a:ext uri="{FF2B5EF4-FFF2-40B4-BE49-F238E27FC236}">
                <a16:creationId xmlns:a16="http://schemas.microsoft.com/office/drawing/2014/main" id="{388BB9F6-9BB9-4ACC-A8C7-88F213707B5E}"/>
              </a:ext>
            </a:extLst>
          </p:cNvPr>
          <p:cNvSpPr/>
          <p:nvPr/>
        </p:nvSpPr>
        <p:spPr bwMode="gray">
          <a:xfrm>
            <a:off x="983432" y="1559005"/>
            <a:ext cx="709088" cy="46055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11" name="Rettangolo 10">
            <a:extLst>
              <a:ext uri="{FF2B5EF4-FFF2-40B4-BE49-F238E27FC236}">
                <a16:creationId xmlns:a16="http://schemas.microsoft.com/office/drawing/2014/main" id="{FC4C40E1-9394-4662-AD84-550BB47A0209}"/>
              </a:ext>
            </a:extLst>
          </p:cNvPr>
          <p:cNvSpPr/>
          <p:nvPr/>
        </p:nvSpPr>
        <p:spPr bwMode="gray">
          <a:xfrm>
            <a:off x="2567608" y="4077072"/>
            <a:ext cx="1008112" cy="49864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egnaposto numero diapositiva 4">
            <a:extLst>
              <a:ext uri="{FF2B5EF4-FFF2-40B4-BE49-F238E27FC236}">
                <a16:creationId xmlns:a16="http://schemas.microsoft.com/office/drawing/2014/main" id="{7348C445-C7E4-4BEF-8B95-1FD6205961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EAC1E13-29D0-473C-A0B7-5B71AA5568DE}" type="slidenum">
              <a:rPr lang="de-DE" altLang="it-IT" sz="1000">
                <a:solidFill>
                  <a:schemeClr val="tx1"/>
                </a:solidFill>
              </a:rPr>
              <a:pPr>
                <a:spcBef>
                  <a:spcPct val="0"/>
                </a:spcBef>
                <a:buFontTx/>
                <a:buNone/>
              </a:pPr>
              <a:t>118</a:t>
            </a:fld>
            <a:endParaRPr lang="de-DE" altLang="it-IT" sz="1000">
              <a:solidFill>
                <a:schemeClr val="tx1"/>
              </a:solidFill>
            </a:endParaRPr>
          </a:p>
        </p:txBody>
      </p:sp>
      <p:sp>
        <p:nvSpPr>
          <p:cNvPr id="182276" name="Rectangle 3">
            <a:extLst>
              <a:ext uri="{FF2B5EF4-FFF2-40B4-BE49-F238E27FC236}">
                <a16:creationId xmlns:a16="http://schemas.microsoft.com/office/drawing/2014/main" id="{3761018C-C647-4296-98F8-1A1209198FCF}"/>
              </a:ext>
            </a:extLst>
          </p:cNvPr>
          <p:cNvSpPr>
            <a:spLocks noGrp="1" noChangeArrowheads="1"/>
          </p:cNvSpPr>
          <p:nvPr>
            <p:ph type="title" idx="4294967295"/>
          </p:nvPr>
        </p:nvSpPr>
        <p:spPr>
          <a:xfrm>
            <a:off x="710267" y="222519"/>
            <a:ext cx="4857750" cy="719137"/>
          </a:xfrm>
          <a:noFill/>
        </p:spPr>
        <p:txBody>
          <a:bodyPr/>
          <a:lstStyle/>
          <a:p>
            <a:pPr eaLnBrk="1" hangingPunct="1"/>
            <a:r>
              <a:rPr lang="it-IT" altLang="it-IT" sz="2000" dirty="0"/>
              <a:t>Difetto locale</a:t>
            </a:r>
          </a:p>
        </p:txBody>
      </p:sp>
      <p:sp>
        <p:nvSpPr>
          <p:cNvPr id="8" name="Ovale 7">
            <a:extLst>
              <a:ext uri="{FF2B5EF4-FFF2-40B4-BE49-F238E27FC236}">
                <a16:creationId xmlns:a16="http://schemas.microsoft.com/office/drawing/2014/main" id="{2BC89909-A007-48BA-8273-CCC4798A75E0}"/>
              </a:ext>
            </a:extLst>
          </p:cNvPr>
          <p:cNvSpPr/>
          <p:nvPr/>
        </p:nvSpPr>
        <p:spPr bwMode="gray">
          <a:xfrm>
            <a:off x="1415480" y="2636912"/>
            <a:ext cx="709088" cy="648072"/>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pic>
        <p:nvPicPr>
          <p:cNvPr id="12" name="7451F362-A058-4D56-9FFD-056C6053C232">
            <a:extLst>
              <a:ext uri="{FF2B5EF4-FFF2-40B4-BE49-F238E27FC236}">
                <a16:creationId xmlns:a16="http://schemas.microsoft.com/office/drawing/2014/main" id="{ECAC8806-76CB-4B37-A4B0-44350F94423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39616" y="1664804"/>
            <a:ext cx="6325493" cy="3240360"/>
          </a:xfrm>
          <a:prstGeom prst="rect">
            <a:avLst/>
          </a:prstGeom>
          <a:noFill/>
          <a:ln>
            <a:noFill/>
          </a:ln>
        </p:spPr>
      </p:pic>
    </p:spTree>
    <p:extLst>
      <p:ext uri="{BB962C8B-B14F-4D97-AF65-F5344CB8AC3E}">
        <p14:creationId xmlns:p14="http://schemas.microsoft.com/office/powerpoint/2010/main" val="326876078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numero diapositiva 4">
            <a:extLst>
              <a:ext uri="{FF2B5EF4-FFF2-40B4-BE49-F238E27FC236}">
                <a16:creationId xmlns:a16="http://schemas.microsoft.com/office/drawing/2014/main" id="{49D9EAF2-7EE4-4B72-8434-1315551BD3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57DEA5EC-6B8B-4DD1-A95C-21D028D76C52}" type="slidenum">
              <a:rPr lang="de-DE" altLang="it-IT" sz="1000">
                <a:solidFill>
                  <a:schemeClr val="tx1"/>
                </a:solidFill>
              </a:rPr>
              <a:pPr>
                <a:spcBef>
                  <a:spcPct val="0"/>
                </a:spcBef>
                <a:buFontTx/>
                <a:buNone/>
              </a:pPr>
              <a:t>119</a:t>
            </a:fld>
            <a:endParaRPr lang="de-DE" altLang="it-IT" sz="1000">
              <a:solidFill>
                <a:schemeClr val="tx1"/>
              </a:solidFill>
            </a:endParaRPr>
          </a:p>
        </p:txBody>
      </p:sp>
      <p:sp>
        <p:nvSpPr>
          <p:cNvPr id="183299" name="Rectangle 2">
            <a:extLst>
              <a:ext uri="{FF2B5EF4-FFF2-40B4-BE49-F238E27FC236}">
                <a16:creationId xmlns:a16="http://schemas.microsoft.com/office/drawing/2014/main" id="{95004EF8-4281-4D3C-9254-C221D5DA1F3A}"/>
              </a:ext>
            </a:extLst>
          </p:cNvPr>
          <p:cNvSpPr>
            <a:spLocks noGrp="1" noChangeArrowheads="1"/>
          </p:cNvSpPr>
          <p:nvPr>
            <p:ph type="title" idx="4294967295"/>
          </p:nvPr>
        </p:nvSpPr>
        <p:spPr>
          <a:xfrm>
            <a:off x="0" y="198438"/>
            <a:ext cx="4968875" cy="792162"/>
          </a:xfrm>
          <a:noFill/>
        </p:spPr>
        <p:txBody>
          <a:bodyPr/>
          <a:lstStyle/>
          <a:p>
            <a:pPr algn="ctr" eaLnBrk="1" hangingPunct="1"/>
            <a:r>
              <a:rPr lang="it-IT" altLang="it-IT" sz="2000" dirty="0"/>
              <a:t>Danneggiamento generalizzato</a:t>
            </a:r>
          </a:p>
        </p:txBody>
      </p:sp>
      <p:sp>
        <p:nvSpPr>
          <p:cNvPr id="183300" name="Text Box 3">
            <a:extLst>
              <a:ext uri="{FF2B5EF4-FFF2-40B4-BE49-F238E27FC236}">
                <a16:creationId xmlns:a16="http://schemas.microsoft.com/office/drawing/2014/main" id="{4B552276-AEC6-475D-BCA7-56F31E99D7C4}"/>
              </a:ext>
            </a:extLst>
          </p:cNvPr>
          <p:cNvSpPr txBox="1">
            <a:spLocks noChangeArrowheads="1"/>
          </p:cNvSpPr>
          <p:nvPr/>
        </p:nvSpPr>
        <p:spPr bwMode="auto">
          <a:xfrm>
            <a:off x="6743701" y="1412876"/>
            <a:ext cx="3529013"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600" b="1">
                <a:solidFill>
                  <a:schemeClr val="tx1"/>
                </a:solidFill>
              </a:rPr>
              <a:t>Spettro del segnale</a:t>
            </a:r>
            <a:br>
              <a:rPr lang="it-IT" altLang="it-IT" sz="1600">
                <a:solidFill>
                  <a:schemeClr val="tx1"/>
                </a:solidFill>
              </a:rPr>
            </a:br>
            <a:r>
              <a:rPr lang="it-IT" altLang="it-IT" sz="1600">
                <a:solidFill>
                  <a:schemeClr val="tx1"/>
                </a:solidFill>
              </a:rPr>
              <a:t>GMF con bande laterali elevate f</a:t>
            </a:r>
            <a:r>
              <a:rPr lang="it-IT" altLang="it-IT" sz="1600" baseline="-25000">
                <a:solidFill>
                  <a:schemeClr val="tx1"/>
                </a:solidFill>
              </a:rPr>
              <a:t>n</a:t>
            </a:r>
            <a:r>
              <a:rPr lang="it-IT" altLang="it-IT" sz="1600">
                <a:solidFill>
                  <a:schemeClr val="tx1"/>
                </a:solidFill>
              </a:rPr>
              <a:t> dell'ingranaggio difettoso con armoniche. GMF può anche decrescere; un danneggiamento generalizzato può mostrasi con GMF divisa per numero interocosì come un divisore comune del numero di denti</a:t>
            </a:r>
          </a:p>
          <a:p>
            <a:pPr>
              <a:spcBef>
                <a:spcPct val="50000"/>
              </a:spcBef>
              <a:buFontTx/>
              <a:buNone/>
            </a:pPr>
            <a:endParaRPr lang="it-IT" altLang="it-IT" sz="1600" b="1">
              <a:solidFill>
                <a:schemeClr val="tx1"/>
              </a:solidFill>
            </a:endParaRPr>
          </a:p>
          <a:p>
            <a:pPr>
              <a:spcBef>
                <a:spcPct val="50000"/>
              </a:spcBef>
              <a:buFontTx/>
              <a:buNone/>
            </a:pPr>
            <a:r>
              <a:rPr lang="it-IT" altLang="it-IT" sz="1600" b="1">
                <a:solidFill>
                  <a:schemeClr val="tx1"/>
                </a:solidFill>
              </a:rPr>
              <a:t>Spettro del segnale demodulato</a:t>
            </a:r>
            <a:br>
              <a:rPr lang="it-IT" altLang="it-IT" sz="1600" b="1">
                <a:solidFill>
                  <a:schemeClr val="tx1"/>
                </a:solidFill>
              </a:rPr>
            </a:br>
            <a:r>
              <a:rPr lang="it-IT" altLang="it-IT" sz="1600">
                <a:solidFill>
                  <a:schemeClr val="tx1"/>
                </a:solidFill>
              </a:rPr>
              <a:t>Velocità di rotazione f</a:t>
            </a:r>
            <a:r>
              <a:rPr lang="it-IT" altLang="it-IT" sz="1600" baseline="-25000">
                <a:solidFill>
                  <a:schemeClr val="tx1"/>
                </a:solidFill>
              </a:rPr>
              <a:t>n</a:t>
            </a:r>
            <a:r>
              <a:rPr lang="it-IT" altLang="it-IT" sz="1600">
                <a:solidFill>
                  <a:schemeClr val="tx1"/>
                </a:solidFill>
              </a:rPr>
              <a:t> dell'ingranaggio difettoso con armoniche; GMF con armoniche e bande laterali f</a:t>
            </a:r>
            <a:r>
              <a:rPr lang="it-IT" altLang="it-IT" sz="1600" baseline="-25000">
                <a:solidFill>
                  <a:schemeClr val="tx1"/>
                </a:solidFill>
              </a:rPr>
              <a:t>n</a:t>
            </a:r>
            <a:r>
              <a:rPr lang="it-IT" altLang="it-IT" sz="1600">
                <a:solidFill>
                  <a:schemeClr val="tx1"/>
                </a:solidFill>
              </a:rPr>
              <a:t> dell'ingranaggio difettoso</a:t>
            </a:r>
          </a:p>
          <a:p>
            <a:pPr>
              <a:spcBef>
                <a:spcPct val="50000"/>
              </a:spcBef>
              <a:buFontTx/>
              <a:buNone/>
            </a:pPr>
            <a:endParaRPr lang="it-IT" altLang="it-IT" sz="1600">
              <a:solidFill>
                <a:schemeClr val="tx1"/>
              </a:solidFill>
            </a:endParaRPr>
          </a:p>
        </p:txBody>
      </p:sp>
      <p:pic>
        <p:nvPicPr>
          <p:cNvPr id="183301" name="Picture 4">
            <a:extLst>
              <a:ext uri="{FF2B5EF4-FFF2-40B4-BE49-F238E27FC236}">
                <a16:creationId xmlns:a16="http://schemas.microsoft.com/office/drawing/2014/main" id="{11653239-1989-4158-8A8A-1CB132A4D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6" y="1341438"/>
            <a:ext cx="4803775"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12</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endParaRPr lang="en-US" dirty="0"/>
          </a:p>
        </p:txBody>
      </p:sp>
      <p:sp>
        <p:nvSpPr>
          <p:cNvPr id="7" name="Freeform 4">
            <a:extLst>
              <a:ext uri="{FF2B5EF4-FFF2-40B4-BE49-F238E27FC236}">
                <a16:creationId xmlns:a16="http://schemas.microsoft.com/office/drawing/2014/main" id="{55973461-CE6D-4EE8-AABE-1DC4B5B5B8C4}"/>
              </a:ext>
            </a:extLst>
          </p:cNvPr>
          <p:cNvSpPr>
            <a:spLocks/>
          </p:cNvSpPr>
          <p:nvPr/>
        </p:nvSpPr>
        <p:spPr bwMode="auto">
          <a:xfrm>
            <a:off x="2539307" y="2513855"/>
            <a:ext cx="5470525" cy="2828925"/>
          </a:xfrm>
          <a:custGeom>
            <a:avLst/>
            <a:gdLst>
              <a:gd name="T0" fmla="*/ 3446 w 3446"/>
              <a:gd name="T1" fmla="*/ 1782 h 1782"/>
              <a:gd name="T2" fmla="*/ 3401 w 3446"/>
              <a:gd name="T3" fmla="*/ 1237 h 1782"/>
              <a:gd name="T4" fmla="*/ 3238 w 3446"/>
              <a:gd name="T5" fmla="*/ 705 h 1782"/>
              <a:gd name="T6" fmla="*/ 2766 w 3446"/>
              <a:gd name="T7" fmla="*/ 285 h 1782"/>
              <a:gd name="T8" fmla="*/ 1741 w 3446"/>
              <a:gd name="T9" fmla="*/ 80 h 1782"/>
              <a:gd name="T10" fmla="*/ 906 w 3446"/>
              <a:gd name="T11" fmla="*/ 13 h 1782"/>
              <a:gd name="T12" fmla="*/ 0 w 3446"/>
              <a:gd name="T13" fmla="*/ 0 h 1782"/>
              <a:gd name="T14" fmla="*/ 0 60000 65536"/>
              <a:gd name="T15" fmla="*/ 0 60000 65536"/>
              <a:gd name="T16" fmla="*/ 0 60000 65536"/>
              <a:gd name="T17" fmla="*/ 0 60000 65536"/>
              <a:gd name="T18" fmla="*/ 0 60000 65536"/>
              <a:gd name="T19" fmla="*/ 0 60000 65536"/>
              <a:gd name="T20" fmla="*/ 0 60000 65536"/>
              <a:gd name="T21" fmla="*/ 0 w 3446"/>
              <a:gd name="T22" fmla="*/ 0 h 1782"/>
              <a:gd name="T23" fmla="*/ 3446 w 3446"/>
              <a:gd name="T24" fmla="*/ 1782 h 17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46" h="1782">
                <a:moveTo>
                  <a:pt x="3446" y="1782"/>
                </a:moveTo>
                <a:cubicBezTo>
                  <a:pt x="3435" y="1589"/>
                  <a:pt x="3436" y="1416"/>
                  <a:pt x="3401" y="1237"/>
                </a:cubicBezTo>
                <a:cubicBezTo>
                  <a:pt x="3366" y="1058"/>
                  <a:pt x="3344" y="864"/>
                  <a:pt x="3238" y="705"/>
                </a:cubicBezTo>
                <a:cubicBezTo>
                  <a:pt x="3132" y="546"/>
                  <a:pt x="3015" y="389"/>
                  <a:pt x="2766" y="285"/>
                </a:cubicBezTo>
                <a:cubicBezTo>
                  <a:pt x="2517" y="181"/>
                  <a:pt x="2051" y="125"/>
                  <a:pt x="1741" y="80"/>
                </a:cubicBezTo>
                <a:cubicBezTo>
                  <a:pt x="1431" y="35"/>
                  <a:pt x="1196" y="26"/>
                  <a:pt x="906" y="13"/>
                </a:cubicBezTo>
                <a:cubicBezTo>
                  <a:pt x="616" y="0"/>
                  <a:pt x="189" y="3"/>
                  <a:pt x="0" y="0"/>
                </a:cubicBezTo>
              </a:path>
            </a:pathLst>
          </a:custGeom>
          <a:noFill/>
          <a:ln w="19050" cap="flat" cmpd="sng">
            <a:solidFill>
              <a:schemeClr val="tx1"/>
            </a:solidFill>
            <a:prstDash val="solid"/>
            <a:round/>
            <a:headEnd/>
            <a:tailEnd/>
          </a:ln>
        </p:spPr>
        <p:txBody>
          <a:bodyPr lIns="36000" rIns="54000" bIns="36000"/>
          <a:lstStyle/>
          <a:p>
            <a:endParaRPr lang="it-IT"/>
          </a:p>
        </p:txBody>
      </p:sp>
      <p:sp>
        <p:nvSpPr>
          <p:cNvPr id="8" name="Line 5">
            <a:extLst>
              <a:ext uri="{FF2B5EF4-FFF2-40B4-BE49-F238E27FC236}">
                <a16:creationId xmlns:a16="http://schemas.microsoft.com/office/drawing/2014/main" id="{A3F251B3-1EB1-45FA-8C28-49E0DA91EDC7}"/>
              </a:ext>
            </a:extLst>
          </p:cNvPr>
          <p:cNvSpPr>
            <a:spLocks noChangeShapeType="1"/>
          </p:cNvSpPr>
          <p:nvPr/>
        </p:nvSpPr>
        <p:spPr bwMode="auto">
          <a:xfrm flipV="1">
            <a:off x="2537719" y="2280493"/>
            <a:ext cx="1588" cy="3044825"/>
          </a:xfrm>
          <a:prstGeom prst="line">
            <a:avLst/>
          </a:prstGeom>
          <a:noFill/>
          <a:ln w="19050">
            <a:solidFill>
              <a:schemeClr val="tx1"/>
            </a:solidFill>
            <a:round/>
            <a:headEnd/>
            <a:tailEnd type="triangle" w="med" len="med"/>
          </a:ln>
        </p:spPr>
        <p:txBody>
          <a:bodyPr/>
          <a:lstStyle/>
          <a:p>
            <a:endParaRPr lang="it-IT"/>
          </a:p>
        </p:txBody>
      </p:sp>
      <p:sp>
        <p:nvSpPr>
          <p:cNvPr id="9" name="Line 6">
            <a:extLst>
              <a:ext uri="{FF2B5EF4-FFF2-40B4-BE49-F238E27FC236}">
                <a16:creationId xmlns:a16="http://schemas.microsoft.com/office/drawing/2014/main" id="{3AA03CCC-920C-49A4-92C4-0BDEC51C4AB4}"/>
              </a:ext>
            </a:extLst>
          </p:cNvPr>
          <p:cNvSpPr>
            <a:spLocks noChangeShapeType="1"/>
          </p:cNvSpPr>
          <p:nvPr/>
        </p:nvSpPr>
        <p:spPr bwMode="auto">
          <a:xfrm>
            <a:off x="2537719" y="5325318"/>
            <a:ext cx="6613525" cy="0"/>
          </a:xfrm>
          <a:prstGeom prst="line">
            <a:avLst/>
          </a:prstGeom>
          <a:noFill/>
          <a:ln w="19050">
            <a:solidFill>
              <a:schemeClr val="tx1"/>
            </a:solidFill>
            <a:round/>
            <a:headEnd/>
            <a:tailEnd type="triangle" w="med" len="med"/>
          </a:ln>
        </p:spPr>
        <p:txBody>
          <a:bodyPr/>
          <a:lstStyle/>
          <a:p>
            <a:endParaRPr lang="it-IT"/>
          </a:p>
        </p:txBody>
      </p:sp>
      <p:sp>
        <p:nvSpPr>
          <p:cNvPr id="10" name="Text Box 7">
            <a:extLst>
              <a:ext uri="{FF2B5EF4-FFF2-40B4-BE49-F238E27FC236}">
                <a16:creationId xmlns:a16="http://schemas.microsoft.com/office/drawing/2014/main" id="{5344836E-7D5B-442E-9730-3A539125C91D}"/>
              </a:ext>
            </a:extLst>
          </p:cNvPr>
          <p:cNvSpPr txBox="1">
            <a:spLocks noChangeArrowheads="1"/>
          </p:cNvSpPr>
          <p:nvPr/>
        </p:nvSpPr>
        <p:spPr bwMode="auto">
          <a:xfrm rot="16200000">
            <a:off x="642818" y="3282896"/>
            <a:ext cx="3392915" cy="652246"/>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err="1"/>
              <a:t>Condizione</a:t>
            </a:r>
            <a:r>
              <a:rPr lang="de-DE" sz="1600" b="1" dirty="0"/>
              <a:t> del </a:t>
            </a:r>
            <a:r>
              <a:rPr lang="de-DE" sz="1600" b="1" dirty="0" err="1"/>
              <a:t>macchinario</a:t>
            </a:r>
            <a:endParaRPr lang="de-DE" sz="1600" b="1" dirty="0"/>
          </a:p>
          <a:p>
            <a:pPr defTabSz="820738">
              <a:spcBef>
                <a:spcPct val="50000"/>
              </a:spcBef>
            </a:pPr>
            <a:endParaRPr lang="de-DE" sz="1400" b="1" dirty="0"/>
          </a:p>
        </p:txBody>
      </p:sp>
      <p:sp>
        <p:nvSpPr>
          <p:cNvPr id="11" name="Oval 8">
            <a:extLst>
              <a:ext uri="{FF2B5EF4-FFF2-40B4-BE49-F238E27FC236}">
                <a16:creationId xmlns:a16="http://schemas.microsoft.com/office/drawing/2014/main" id="{EF461D98-9C84-4B9E-A3D0-31B2956FAC69}"/>
              </a:ext>
            </a:extLst>
          </p:cNvPr>
          <p:cNvSpPr>
            <a:spLocks noChangeArrowheads="1"/>
          </p:cNvSpPr>
          <p:nvPr/>
        </p:nvSpPr>
        <p:spPr bwMode="auto">
          <a:xfrm>
            <a:off x="2536132" y="2444005"/>
            <a:ext cx="130175" cy="125413"/>
          </a:xfrm>
          <a:prstGeom prst="ellipse">
            <a:avLst/>
          </a:prstGeom>
          <a:solidFill>
            <a:srgbClr val="00B0F0"/>
          </a:solidFill>
          <a:ln w="9525">
            <a:solidFill>
              <a:srgbClr val="00B0F0"/>
            </a:solidFill>
            <a:round/>
            <a:headEnd/>
            <a:tailEnd/>
          </a:ln>
        </p:spPr>
        <p:txBody>
          <a:bodyPr wrap="none" anchor="ctr"/>
          <a:lstStyle/>
          <a:p>
            <a:endParaRPr lang="it-IT"/>
          </a:p>
        </p:txBody>
      </p:sp>
      <p:sp>
        <p:nvSpPr>
          <p:cNvPr id="12" name="Line 20">
            <a:extLst>
              <a:ext uri="{FF2B5EF4-FFF2-40B4-BE49-F238E27FC236}">
                <a16:creationId xmlns:a16="http://schemas.microsoft.com/office/drawing/2014/main" id="{DEBB3047-5BE1-4070-ADD1-CF6BADA857BA}"/>
              </a:ext>
            </a:extLst>
          </p:cNvPr>
          <p:cNvSpPr>
            <a:spLocks noChangeShapeType="1"/>
          </p:cNvSpPr>
          <p:nvPr/>
        </p:nvSpPr>
        <p:spPr bwMode="auto">
          <a:xfrm>
            <a:off x="8009832" y="5325318"/>
            <a:ext cx="0" cy="863600"/>
          </a:xfrm>
          <a:prstGeom prst="line">
            <a:avLst/>
          </a:prstGeom>
          <a:noFill/>
          <a:ln w="9525">
            <a:solidFill>
              <a:schemeClr val="tx1"/>
            </a:solidFill>
            <a:prstDash val="lgDash"/>
            <a:round/>
            <a:headEnd/>
            <a:tailEnd/>
          </a:ln>
        </p:spPr>
        <p:txBody>
          <a:bodyPr lIns="36000" rIns="54000" bIns="36000"/>
          <a:lstStyle/>
          <a:p>
            <a:endParaRPr lang="it-IT"/>
          </a:p>
        </p:txBody>
      </p:sp>
      <p:grpSp>
        <p:nvGrpSpPr>
          <p:cNvPr id="13" name="Gruppo 12">
            <a:extLst>
              <a:ext uri="{FF2B5EF4-FFF2-40B4-BE49-F238E27FC236}">
                <a16:creationId xmlns:a16="http://schemas.microsoft.com/office/drawing/2014/main" id="{1811C235-7146-4905-B423-E4355096651A}"/>
              </a:ext>
            </a:extLst>
          </p:cNvPr>
          <p:cNvGrpSpPr/>
          <p:nvPr/>
        </p:nvGrpSpPr>
        <p:grpSpPr>
          <a:xfrm>
            <a:off x="7720907" y="5386838"/>
            <a:ext cx="1238250" cy="329081"/>
            <a:chOff x="6161088" y="5051033"/>
            <a:chExt cx="1238250" cy="329081"/>
          </a:xfrm>
        </p:grpSpPr>
        <p:sp>
          <p:nvSpPr>
            <p:cNvPr id="14" name="Text Box 21">
              <a:extLst>
                <a:ext uri="{FF2B5EF4-FFF2-40B4-BE49-F238E27FC236}">
                  <a16:creationId xmlns:a16="http://schemas.microsoft.com/office/drawing/2014/main" id="{A63C303C-F55A-49EB-8760-C4DC91653414}"/>
                </a:ext>
              </a:extLst>
            </p:cNvPr>
            <p:cNvSpPr txBox="1">
              <a:spLocks noChangeArrowheads="1"/>
            </p:cNvSpPr>
            <p:nvPr/>
          </p:nvSpPr>
          <p:spPr bwMode="auto">
            <a:xfrm>
              <a:off x="6613525" y="5051033"/>
              <a:ext cx="785813" cy="329081"/>
            </a:xfrm>
            <a:prstGeom prst="rect">
              <a:avLst/>
            </a:prstGeom>
            <a:noFill/>
            <a:ln w="9525">
              <a:noFill/>
              <a:miter lim="800000"/>
              <a:headEnd/>
              <a:tailEnd/>
            </a:ln>
          </p:spPr>
          <p:txBody>
            <a:bodyPr lIns="82058" tIns="41029" rIns="82058" bIns="41029">
              <a:spAutoFit/>
            </a:bodyPr>
            <a:lstStyle/>
            <a:p>
              <a:pPr defTabSz="820738">
                <a:spcBef>
                  <a:spcPct val="50000"/>
                </a:spcBef>
              </a:pPr>
              <a:r>
                <a:rPr lang="de-DE" sz="1600" b="1" dirty="0" err="1"/>
                <a:t>Giorni</a:t>
              </a:r>
              <a:endParaRPr lang="de-DE" sz="1600" b="1" dirty="0"/>
            </a:p>
          </p:txBody>
        </p:sp>
        <p:sp>
          <p:nvSpPr>
            <p:cNvPr id="15" name="Line 24">
              <a:extLst>
                <a:ext uri="{FF2B5EF4-FFF2-40B4-BE49-F238E27FC236}">
                  <a16:creationId xmlns:a16="http://schemas.microsoft.com/office/drawing/2014/main" id="{DBE99B20-CA5F-43F1-9BBB-5173406FAD22}"/>
                </a:ext>
              </a:extLst>
            </p:cNvPr>
            <p:cNvSpPr>
              <a:spLocks noChangeShapeType="1"/>
            </p:cNvSpPr>
            <p:nvPr/>
          </p:nvSpPr>
          <p:spPr bwMode="auto">
            <a:xfrm>
              <a:off x="6161088" y="5231885"/>
              <a:ext cx="288925" cy="0"/>
            </a:xfrm>
            <a:prstGeom prst="line">
              <a:avLst/>
            </a:prstGeom>
            <a:noFill/>
            <a:ln w="9525">
              <a:solidFill>
                <a:srgbClr val="FF0000"/>
              </a:solidFill>
              <a:round/>
              <a:headEnd type="triangle" w="med" len="med"/>
              <a:tailEnd type="triangle" w="med" len="med"/>
            </a:ln>
          </p:spPr>
          <p:txBody>
            <a:bodyPr lIns="36000" rIns="54000" bIns="36000"/>
            <a:lstStyle/>
            <a:p>
              <a:endParaRPr lang="it-IT"/>
            </a:p>
          </p:txBody>
        </p:sp>
      </p:grpSp>
      <p:grpSp>
        <p:nvGrpSpPr>
          <p:cNvPr id="16" name="Gruppo 15">
            <a:extLst>
              <a:ext uri="{FF2B5EF4-FFF2-40B4-BE49-F238E27FC236}">
                <a16:creationId xmlns:a16="http://schemas.microsoft.com/office/drawing/2014/main" id="{F201D578-7052-4BAD-9994-82F754F4871A}"/>
              </a:ext>
            </a:extLst>
          </p:cNvPr>
          <p:cNvGrpSpPr/>
          <p:nvPr/>
        </p:nvGrpSpPr>
        <p:grpSpPr>
          <a:xfrm>
            <a:off x="6930332" y="5723780"/>
            <a:ext cx="2730809" cy="329081"/>
            <a:chOff x="5370513" y="5387975"/>
            <a:chExt cx="2730809" cy="329081"/>
          </a:xfrm>
        </p:grpSpPr>
        <p:sp>
          <p:nvSpPr>
            <p:cNvPr id="17" name="Text Box 22">
              <a:extLst>
                <a:ext uri="{FF2B5EF4-FFF2-40B4-BE49-F238E27FC236}">
                  <a16:creationId xmlns:a16="http://schemas.microsoft.com/office/drawing/2014/main" id="{CC4AB8FF-E1E1-45BB-9209-1CCAEC322CFE}"/>
                </a:ext>
              </a:extLst>
            </p:cNvPr>
            <p:cNvSpPr txBox="1">
              <a:spLocks noChangeArrowheads="1"/>
            </p:cNvSpPr>
            <p:nvPr/>
          </p:nvSpPr>
          <p:spPr bwMode="auto">
            <a:xfrm>
              <a:off x="6604000" y="5387975"/>
              <a:ext cx="1497322" cy="329081"/>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err="1"/>
                <a:t>Settimane</a:t>
              </a:r>
              <a:endParaRPr lang="de-DE" sz="1600" b="1" dirty="0"/>
            </a:p>
          </p:txBody>
        </p:sp>
        <p:sp>
          <p:nvSpPr>
            <p:cNvPr id="18" name="Line 25">
              <a:extLst>
                <a:ext uri="{FF2B5EF4-FFF2-40B4-BE49-F238E27FC236}">
                  <a16:creationId xmlns:a16="http://schemas.microsoft.com/office/drawing/2014/main" id="{3C37857A-575C-4134-B716-9E6ACB112301}"/>
                </a:ext>
              </a:extLst>
            </p:cNvPr>
            <p:cNvSpPr>
              <a:spLocks noChangeShapeType="1"/>
            </p:cNvSpPr>
            <p:nvPr/>
          </p:nvSpPr>
          <p:spPr bwMode="auto">
            <a:xfrm>
              <a:off x="5370513" y="5559425"/>
              <a:ext cx="1079500" cy="0"/>
            </a:xfrm>
            <a:prstGeom prst="line">
              <a:avLst/>
            </a:prstGeom>
            <a:noFill/>
            <a:ln w="9525">
              <a:solidFill>
                <a:srgbClr val="FFFF00"/>
              </a:solidFill>
              <a:round/>
              <a:headEnd type="triangle" w="med" len="med"/>
              <a:tailEnd type="triangle" w="med" len="med"/>
            </a:ln>
          </p:spPr>
          <p:txBody>
            <a:bodyPr lIns="36000" rIns="54000" bIns="36000"/>
            <a:lstStyle/>
            <a:p>
              <a:endParaRPr lang="it-IT"/>
            </a:p>
          </p:txBody>
        </p:sp>
      </p:grpSp>
      <p:grpSp>
        <p:nvGrpSpPr>
          <p:cNvPr id="19" name="Gruppo 18">
            <a:extLst>
              <a:ext uri="{FF2B5EF4-FFF2-40B4-BE49-F238E27FC236}">
                <a16:creationId xmlns:a16="http://schemas.microsoft.com/office/drawing/2014/main" id="{BA3BCFF0-A85B-4703-B0AF-C990B19987C7}"/>
              </a:ext>
            </a:extLst>
          </p:cNvPr>
          <p:cNvGrpSpPr/>
          <p:nvPr/>
        </p:nvGrpSpPr>
        <p:grpSpPr>
          <a:xfrm>
            <a:off x="4696719" y="6089420"/>
            <a:ext cx="4286189" cy="397392"/>
            <a:chOff x="3136900" y="5753615"/>
            <a:chExt cx="4286189" cy="397392"/>
          </a:xfrm>
        </p:grpSpPr>
        <p:sp>
          <p:nvSpPr>
            <p:cNvPr id="20" name="Text Box 23">
              <a:extLst>
                <a:ext uri="{FF2B5EF4-FFF2-40B4-BE49-F238E27FC236}">
                  <a16:creationId xmlns:a16="http://schemas.microsoft.com/office/drawing/2014/main" id="{332FAE62-8108-4A28-92D9-7B7049091722}"/>
                </a:ext>
              </a:extLst>
            </p:cNvPr>
            <p:cNvSpPr txBox="1">
              <a:spLocks noChangeArrowheads="1"/>
            </p:cNvSpPr>
            <p:nvPr/>
          </p:nvSpPr>
          <p:spPr bwMode="auto">
            <a:xfrm>
              <a:off x="6637276" y="5753615"/>
              <a:ext cx="785813" cy="329081"/>
            </a:xfrm>
            <a:prstGeom prst="rect">
              <a:avLst/>
            </a:prstGeom>
            <a:noFill/>
            <a:ln w="9525">
              <a:noFill/>
              <a:miter lim="800000"/>
              <a:headEnd/>
              <a:tailEnd/>
            </a:ln>
          </p:spPr>
          <p:txBody>
            <a:bodyPr lIns="82058" tIns="41029" rIns="82058" bIns="41029">
              <a:spAutoFit/>
            </a:bodyPr>
            <a:lstStyle/>
            <a:p>
              <a:pPr defTabSz="820738">
                <a:spcBef>
                  <a:spcPct val="50000"/>
                </a:spcBef>
              </a:pPr>
              <a:r>
                <a:rPr lang="de-DE" sz="1600" b="1" dirty="0" err="1"/>
                <a:t>Mesi</a:t>
              </a:r>
              <a:endParaRPr lang="de-DE" sz="1600" b="1" dirty="0"/>
            </a:p>
          </p:txBody>
        </p:sp>
        <p:grpSp>
          <p:nvGrpSpPr>
            <p:cNvPr id="21" name="Gruppo 20">
              <a:extLst>
                <a:ext uri="{FF2B5EF4-FFF2-40B4-BE49-F238E27FC236}">
                  <a16:creationId xmlns:a16="http://schemas.microsoft.com/office/drawing/2014/main" id="{B2E2BCA3-F7A4-4CE1-8D7F-1DD586D3A8A5}"/>
                </a:ext>
              </a:extLst>
            </p:cNvPr>
            <p:cNvGrpSpPr/>
            <p:nvPr/>
          </p:nvGrpSpPr>
          <p:grpSpPr>
            <a:xfrm>
              <a:off x="3136900" y="5780088"/>
              <a:ext cx="3313113" cy="370919"/>
              <a:chOff x="3136900" y="5780088"/>
              <a:chExt cx="3313113" cy="370919"/>
            </a:xfrm>
          </p:grpSpPr>
          <p:sp>
            <p:nvSpPr>
              <p:cNvPr id="22" name="Text Box 15">
                <a:extLst>
                  <a:ext uri="{FF2B5EF4-FFF2-40B4-BE49-F238E27FC236}">
                    <a16:creationId xmlns:a16="http://schemas.microsoft.com/office/drawing/2014/main" id="{38D5971F-0309-42D3-874B-DAB19BDE8164}"/>
                  </a:ext>
                </a:extLst>
              </p:cNvPr>
              <p:cNvSpPr txBox="1">
                <a:spLocks noChangeArrowheads="1"/>
              </p:cNvSpPr>
              <p:nvPr/>
            </p:nvSpPr>
            <p:spPr bwMode="auto">
              <a:xfrm>
                <a:off x="3159125" y="5781675"/>
                <a:ext cx="3279775" cy="369332"/>
              </a:xfrm>
              <a:prstGeom prst="rect">
                <a:avLst/>
              </a:prstGeom>
              <a:noFill/>
              <a:ln w="9525">
                <a:noFill/>
                <a:miter lim="800000"/>
                <a:headEnd/>
                <a:tailEnd/>
              </a:ln>
            </p:spPr>
            <p:txBody>
              <a:bodyPr>
                <a:spAutoFit/>
              </a:bodyPr>
              <a:lstStyle/>
              <a:p>
                <a:pPr algn="ctr">
                  <a:spcBef>
                    <a:spcPct val="50000"/>
                  </a:spcBef>
                </a:pPr>
                <a:r>
                  <a:rPr lang="de-DE" b="1" dirty="0" err="1">
                    <a:solidFill>
                      <a:srgbClr val="339933"/>
                    </a:solidFill>
                  </a:rPr>
                  <a:t>Periodo</a:t>
                </a:r>
                <a:r>
                  <a:rPr lang="de-DE" b="1" dirty="0">
                    <a:solidFill>
                      <a:srgbClr val="339933"/>
                    </a:solidFill>
                  </a:rPr>
                  <a:t> di </a:t>
                </a:r>
                <a:r>
                  <a:rPr lang="de-DE" b="1" dirty="0" err="1">
                    <a:solidFill>
                      <a:srgbClr val="339933"/>
                    </a:solidFill>
                  </a:rPr>
                  <a:t>preavviso</a:t>
                </a:r>
                <a:endParaRPr lang="de-DE" b="1" dirty="0">
                  <a:solidFill>
                    <a:srgbClr val="339933"/>
                  </a:solidFill>
                </a:endParaRPr>
              </a:p>
            </p:txBody>
          </p:sp>
          <p:sp>
            <p:nvSpPr>
              <p:cNvPr id="23" name="Line 26">
                <a:extLst>
                  <a:ext uri="{FF2B5EF4-FFF2-40B4-BE49-F238E27FC236}">
                    <a16:creationId xmlns:a16="http://schemas.microsoft.com/office/drawing/2014/main" id="{3C20CD98-3D34-4484-B958-F3C56EDF69F4}"/>
                  </a:ext>
                </a:extLst>
              </p:cNvPr>
              <p:cNvSpPr>
                <a:spLocks noChangeShapeType="1"/>
              </p:cNvSpPr>
              <p:nvPr/>
            </p:nvSpPr>
            <p:spPr bwMode="auto">
              <a:xfrm>
                <a:off x="3136900" y="5780088"/>
                <a:ext cx="3313113" cy="0"/>
              </a:xfrm>
              <a:prstGeom prst="line">
                <a:avLst/>
              </a:prstGeom>
              <a:noFill/>
              <a:ln w="9525">
                <a:solidFill>
                  <a:srgbClr val="339933"/>
                </a:solidFill>
                <a:round/>
                <a:headEnd type="triangle" w="med" len="med"/>
                <a:tailEnd type="triangle" w="med" len="med"/>
              </a:ln>
            </p:spPr>
            <p:txBody>
              <a:bodyPr lIns="36000" rIns="54000" bIns="36000"/>
              <a:lstStyle/>
              <a:p>
                <a:endParaRPr lang="it-IT"/>
              </a:p>
            </p:txBody>
          </p:sp>
        </p:grpSp>
      </p:grpSp>
      <p:grpSp>
        <p:nvGrpSpPr>
          <p:cNvPr id="24" name="Gruppo 23">
            <a:extLst>
              <a:ext uri="{FF2B5EF4-FFF2-40B4-BE49-F238E27FC236}">
                <a16:creationId xmlns:a16="http://schemas.microsoft.com/office/drawing/2014/main" id="{F1A5F614-E989-4C30-9C18-15DD4EF85225}"/>
              </a:ext>
            </a:extLst>
          </p:cNvPr>
          <p:cNvGrpSpPr/>
          <p:nvPr/>
        </p:nvGrpSpPr>
        <p:grpSpPr>
          <a:xfrm>
            <a:off x="3388621" y="1550771"/>
            <a:ext cx="3111687" cy="821797"/>
            <a:chOff x="1828802" y="1214966"/>
            <a:chExt cx="3111687" cy="821797"/>
          </a:xfrm>
        </p:grpSpPr>
        <p:sp>
          <p:nvSpPr>
            <p:cNvPr id="25" name="AutoShape 27">
              <a:extLst>
                <a:ext uri="{FF2B5EF4-FFF2-40B4-BE49-F238E27FC236}">
                  <a16:creationId xmlns:a16="http://schemas.microsoft.com/office/drawing/2014/main" id="{05030215-2198-4748-BA7A-B013BAA74FE3}"/>
                </a:ext>
              </a:extLst>
            </p:cNvPr>
            <p:cNvSpPr>
              <a:spLocks noChangeArrowheads="1"/>
            </p:cNvSpPr>
            <p:nvPr/>
          </p:nvSpPr>
          <p:spPr bwMode="auto">
            <a:xfrm>
              <a:off x="3067050" y="1604963"/>
              <a:ext cx="142875" cy="431800"/>
            </a:xfrm>
            <a:prstGeom prst="downArrow">
              <a:avLst>
                <a:gd name="adj1" fmla="val 50000"/>
                <a:gd name="adj2" fmla="val 75556"/>
              </a:avLst>
            </a:prstGeom>
            <a:solidFill>
              <a:srgbClr val="339933"/>
            </a:solidFill>
            <a:ln w="12700" algn="ctr">
              <a:solidFill>
                <a:srgbClr val="339933"/>
              </a:solidFill>
              <a:miter lim="800000"/>
              <a:headEnd/>
              <a:tailEnd/>
            </a:ln>
          </p:spPr>
          <p:txBody>
            <a:bodyPr wrap="none" lIns="36000" rIns="54000" bIns="36000" anchor="ctr"/>
            <a:lstStyle/>
            <a:p>
              <a:endParaRPr lang="it-IT"/>
            </a:p>
          </p:txBody>
        </p:sp>
        <p:sp>
          <p:nvSpPr>
            <p:cNvPr id="26" name="Text Box 29">
              <a:extLst>
                <a:ext uri="{FF2B5EF4-FFF2-40B4-BE49-F238E27FC236}">
                  <a16:creationId xmlns:a16="http://schemas.microsoft.com/office/drawing/2014/main" id="{A4C8ABF4-903D-400C-B706-5825D2249496}"/>
                </a:ext>
              </a:extLst>
            </p:cNvPr>
            <p:cNvSpPr txBox="1">
              <a:spLocks noChangeArrowheads="1"/>
            </p:cNvSpPr>
            <p:nvPr/>
          </p:nvSpPr>
          <p:spPr bwMode="auto">
            <a:xfrm>
              <a:off x="1828802" y="1214966"/>
              <a:ext cx="3111687" cy="369332"/>
            </a:xfrm>
            <a:prstGeom prst="rect">
              <a:avLst/>
            </a:prstGeom>
            <a:noFill/>
            <a:ln w="19050" algn="ctr">
              <a:noFill/>
              <a:miter lim="800000"/>
              <a:headEnd/>
              <a:tailEnd/>
            </a:ln>
          </p:spPr>
          <p:txBody>
            <a:bodyPr wrap="square">
              <a:spAutoFit/>
            </a:bodyPr>
            <a:lstStyle/>
            <a:p>
              <a:pPr>
                <a:spcBef>
                  <a:spcPct val="50000"/>
                </a:spcBef>
              </a:pPr>
              <a:r>
                <a:rPr lang="de-DE" b="1" dirty="0" err="1"/>
                <a:t>Rilevazione</a:t>
              </a:r>
              <a:r>
                <a:rPr lang="de-DE" b="1" dirty="0"/>
                <a:t> del </a:t>
              </a:r>
              <a:r>
                <a:rPr lang="de-DE" b="1" dirty="0" err="1"/>
                <a:t>pericolo</a:t>
              </a:r>
              <a:endParaRPr lang="de-DE" b="1" dirty="0"/>
            </a:p>
          </p:txBody>
        </p:sp>
      </p:grpSp>
      <p:sp>
        <p:nvSpPr>
          <p:cNvPr id="27" name="Text Box 30">
            <a:extLst>
              <a:ext uri="{FF2B5EF4-FFF2-40B4-BE49-F238E27FC236}">
                <a16:creationId xmlns:a16="http://schemas.microsoft.com/office/drawing/2014/main" id="{121D7A6C-B7BC-4F6D-9257-F25E95944EF8}"/>
              </a:ext>
            </a:extLst>
          </p:cNvPr>
          <p:cNvSpPr txBox="1">
            <a:spLocks noChangeArrowheads="1"/>
          </p:cNvSpPr>
          <p:nvPr/>
        </p:nvSpPr>
        <p:spPr bwMode="auto">
          <a:xfrm>
            <a:off x="8479944" y="5021255"/>
            <a:ext cx="1657350" cy="304800"/>
          </a:xfrm>
          <a:prstGeom prst="rect">
            <a:avLst/>
          </a:prstGeom>
          <a:noFill/>
          <a:ln w="19050" algn="ctr">
            <a:noFill/>
            <a:miter lim="800000"/>
            <a:headEnd/>
            <a:tailEnd/>
          </a:ln>
        </p:spPr>
        <p:txBody>
          <a:bodyPr>
            <a:spAutoFit/>
          </a:bodyPr>
          <a:lstStyle/>
          <a:p>
            <a:pPr>
              <a:spcBef>
                <a:spcPct val="50000"/>
              </a:spcBef>
            </a:pPr>
            <a:r>
              <a:rPr lang="de-DE" sz="1400" b="1" dirty="0" err="1"/>
              <a:t>Danneggia</a:t>
            </a:r>
            <a:r>
              <a:rPr lang="de-DE" sz="1400" b="1" i="1" dirty="0" err="1"/>
              <a:t>ment</a:t>
            </a:r>
            <a:r>
              <a:rPr lang="de-DE" sz="1400" b="1" dirty="0" err="1"/>
              <a:t>o</a:t>
            </a:r>
            <a:endParaRPr lang="de-DE" sz="1400" b="1" dirty="0"/>
          </a:p>
        </p:txBody>
      </p:sp>
      <p:grpSp>
        <p:nvGrpSpPr>
          <p:cNvPr id="28" name="Gruppo 27">
            <a:extLst>
              <a:ext uri="{FF2B5EF4-FFF2-40B4-BE49-F238E27FC236}">
                <a16:creationId xmlns:a16="http://schemas.microsoft.com/office/drawing/2014/main" id="{143340D2-7954-425F-8A81-4881F5BBCF60}"/>
              </a:ext>
            </a:extLst>
          </p:cNvPr>
          <p:cNvGrpSpPr/>
          <p:nvPr/>
        </p:nvGrpSpPr>
        <p:grpSpPr>
          <a:xfrm>
            <a:off x="6520757" y="2913905"/>
            <a:ext cx="1076325" cy="3059113"/>
            <a:chOff x="4960938" y="2578100"/>
            <a:chExt cx="1076325" cy="3059113"/>
          </a:xfrm>
        </p:grpSpPr>
        <p:sp>
          <p:nvSpPr>
            <p:cNvPr id="29" name="Oval 11">
              <a:extLst>
                <a:ext uri="{FF2B5EF4-FFF2-40B4-BE49-F238E27FC236}">
                  <a16:creationId xmlns:a16="http://schemas.microsoft.com/office/drawing/2014/main" id="{3E19F6C0-348D-4702-9EBF-4169D656737C}"/>
                </a:ext>
              </a:extLst>
            </p:cNvPr>
            <p:cNvSpPr>
              <a:spLocks noChangeArrowheads="1"/>
            </p:cNvSpPr>
            <p:nvPr/>
          </p:nvSpPr>
          <p:spPr bwMode="auto">
            <a:xfrm>
              <a:off x="5307013" y="2578100"/>
              <a:ext cx="130175" cy="125413"/>
            </a:xfrm>
            <a:prstGeom prst="ellipse">
              <a:avLst/>
            </a:prstGeom>
            <a:solidFill>
              <a:srgbClr val="FFFF00"/>
            </a:solidFill>
            <a:ln w="9525">
              <a:solidFill>
                <a:schemeClr val="tx1"/>
              </a:solidFill>
              <a:round/>
              <a:headEnd/>
              <a:tailEnd/>
            </a:ln>
          </p:spPr>
          <p:txBody>
            <a:bodyPr wrap="none" anchor="ctr"/>
            <a:lstStyle/>
            <a:p>
              <a:endParaRPr lang="it-IT"/>
            </a:p>
          </p:txBody>
        </p:sp>
        <p:sp>
          <p:nvSpPr>
            <p:cNvPr id="30" name="Text Box 12">
              <a:extLst>
                <a:ext uri="{FF2B5EF4-FFF2-40B4-BE49-F238E27FC236}">
                  <a16:creationId xmlns:a16="http://schemas.microsoft.com/office/drawing/2014/main" id="{C86FCC03-E0DC-433C-94F4-6724D03E05ED}"/>
                </a:ext>
              </a:extLst>
            </p:cNvPr>
            <p:cNvSpPr txBox="1">
              <a:spLocks noChangeArrowheads="1"/>
            </p:cNvSpPr>
            <p:nvPr/>
          </p:nvSpPr>
          <p:spPr bwMode="auto">
            <a:xfrm>
              <a:off x="4960938" y="3736975"/>
              <a:ext cx="1076325" cy="298303"/>
            </a:xfrm>
            <a:prstGeom prst="rect">
              <a:avLst/>
            </a:prstGeom>
            <a:noFill/>
            <a:ln w="9525">
              <a:noFill/>
              <a:miter lim="800000"/>
              <a:headEnd/>
              <a:tailEnd/>
            </a:ln>
          </p:spPr>
          <p:txBody>
            <a:bodyPr lIns="82058" tIns="41029" rIns="82058" bIns="41029">
              <a:spAutoFit/>
            </a:bodyPr>
            <a:lstStyle/>
            <a:p>
              <a:pPr defTabSz="820738">
                <a:spcBef>
                  <a:spcPct val="50000"/>
                </a:spcBef>
              </a:pPr>
              <a:r>
                <a:rPr lang="de-DE" sz="1400" b="1" dirty="0"/>
                <a:t>Rumore</a:t>
              </a:r>
            </a:p>
          </p:txBody>
        </p:sp>
        <p:sp>
          <p:nvSpPr>
            <p:cNvPr id="31" name="Line 18">
              <a:extLst>
                <a:ext uri="{FF2B5EF4-FFF2-40B4-BE49-F238E27FC236}">
                  <a16:creationId xmlns:a16="http://schemas.microsoft.com/office/drawing/2014/main" id="{625E6645-AC9F-46CB-B8BB-A14A24404F8F}"/>
                </a:ext>
              </a:extLst>
            </p:cNvPr>
            <p:cNvSpPr>
              <a:spLocks noChangeShapeType="1"/>
            </p:cNvSpPr>
            <p:nvPr/>
          </p:nvSpPr>
          <p:spPr bwMode="auto">
            <a:xfrm>
              <a:off x="5367647" y="2743200"/>
              <a:ext cx="2866" cy="2894013"/>
            </a:xfrm>
            <a:prstGeom prst="line">
              <a:avLst/>
            </a:prstGeom>
            <a:noFill/>
            <a:ln w="9525">
              <a:solidFill>
                <a:srgbClr val="FFFF00"/>
              </a:solidFill>
              <a:prstDash val="lgDash"/>
              <a:round/>
              <a:headEnd/>
              <a:tailEnd/>
            </a:ln>
          </p:spPr>
          <p:txBody>
            <a:bodyPr lIns="36000" rIns="54000" bIns="36000"/>
            <a:lstStyle/>
            <a:p>
              <a:endParaRPr lang="it-IT"/>
            </a:p>
          </p:txBody>
        </p:sp>
        <p:grpSp>
          <p:nvGrpSpPr>
            <p:cNvPr id="32" name="Group 31">
              <a:extLst>
                <a:ext uri="{FF2B5EF4-FFF2-40B4-BE49-F238E27FC236}">
                  <a16:creationId xmlns:a16="http://schemas.microsoft.com/office/drawing/2014/main" id="{A98D450F-33AE-40A2-A53E-AC45694013B9}"/>
                </a:ext>
              </a:extLst>
            </p:cNvPr>
            <p:cNvGrpSpPr>
              <a:grpSpLocks/>
            </p:cNvGrpSpPr>
            <p:nvPr/>
          </p:nvGrpSpPr>
          <p:grpSpPr bwMode="auto">
            <a:xfrm>
              <a:off x="5061479" y="3001433"/>
              <a:ext cx="612775" cy="606425"/>
              <a:chOff x="4266" y="1518"/>
              <a:chExt cx="304" cy="302"/>
            </a:xfrm>
          </p:grpSpPr>
          <p:sp>
            <p:nvSpPr>
              <p:cNvPr id="33" name="AutoShape 32">
                <a:extLst>
                  <a:ext uri="{FF2B5EF4-FFF2-40B4-BE49-F238E27FC236}">
                    <a16:creationId xmlns:a16="http://schemas.microsoft.com/office/drawing/2014/main" id="{462AADB9-D4DA-4505-92C7-CDC4409BED07}"/>
                  </a:ext>
                </a:extLst>
              </p:cNvPr>
              <p:cNvSpPr>
                <a:spLocks noChangeAspect="1" noChangeArrowheads="1"/>
              </p:cNvSpPr>
              <p:nvPr/>
            </p:nvSpPr>
            <p:spPr bwMode="auto">
              <a:xfrm>
                <a:off x="4266" y="1518"/>
                <a:ext cx="304" cy="302"/>
              </a:xfrm>
              <a:prstGeom prst="roundRect">
                <a:avLst>
                  <a:gd name="adj" fmla="val 16667"/>
                </a:avLst>
              </a:prstGeom>
              <a:solidFill>
                <a:schemeClr val="tx1"/>
              </a:solidFill>
              <a:ln w="19050" algn="ctr">
                <a:solidFill>
                  <a:schemeClr val="tx1"/>
                </a:solidFill>
                <a:round/>
                <a:headEnd/>
                <a:tailEnd/>
              </a:ln>
            </p:spPr>
            <p:txBody>
              <a:bodyPr wrap="none" anchor="ctr"/>
              <a:lstStyle/>
              <a:p>
                <a:endParaRPr lang="it-IT"/>
              </a:p>
            </p:txBody>
          </p:sp>
          <p:grpSp>
            <p:nvGrpSpPr>
              <p:cNvPr id="34" name="Group 33">
                <a:extLst>
                  <a:ext uri="{FF2B5EF4-FFF2-40B4-BE49-F238E27FC236}">
                    <a16:creationId xmlns:a16="http://schemas.microsoft.com/office/drawing/2014/main" id="{44ED6934-9884-4620-8CAD-28EA146C0E26}"/>
                  </a:ext>
                </a:extLst>
              </p:cNvPr>
              <p:cNvGrpSpPr>
                <a:grpSpLocks noChangeAspect="1"/>
              </p:cNvGrpSpPr>
              <p:nvPr/>
            </p:nvGrpSpPr>
            <p:grpSpPr bwMode="auto">
              <a:xfrm>
                <a:off x="4307" y="1549"/>
                <a:ext cx="213" cy="234"/>
                <a:chOff x="930" y="3612"/>
                <a:chExt cx="453" cy="499"/>
              </a:xfrm>
            </p:grpSpPr>
            <p:sp>
              <p:nvSpPr>
                <p:cNvPr id="35" name="Freeform 34">
                  <a:extLst>
                    <a:ext uri="{FF2B5EF4-FFF2-40B4-BE49-F238E27FC236}">
                      <a16:creationId xmlns:a16="http://schemas.microsoft.com/office/drawing/2014/main" id="{12C730F3-B997-4D6C-89C0-8717A8BB239E}"/>
                    </a:ext>
                  </a:extLst>
                </p:cNvPr>
                <p:cNvSpPr>
                  <a:spLocks noChangeAspect="1"/>
                </p:cNvSpPr>
                <p:nvPr/>
              </p:nvSpPr>
              <p:spPr bwMode="auto">
                <a:xfrm>
                  <a:off x="930" y="3612"/>
                  <a:ext cx="227" cy="499"/>
                </a:xfrm>
                <a:custGeom>
                  <a:avLst/>
                  <a:gdLst>
                    <a:gd name="T0" fmla="*/ 0 w 227"/>
                    <a:gd name="T1" fmla="*/ 181 h 499"/>
                    <a:gd name="T2" fmla="*/ 127 w 227"/>
                    <a:gd name="T3" fmla="*/ 180 h 499"/>
                    <a:gd name="T4" fmla="*/ 227 w 227"/>
                    <a:gd name="T5" fmla="*/ 0 h 499"/>
                    <a:gd name="T6" fmla="*/ 227 w 227"/>
                    <a:gd name="T7" fmla="*/ 499 h 499"/>
                    <a:gd name="T8" fmla="*/ 127 w 227"/>
                    <a:gd name="T9" fmla="*/ 320 h 499"/>
                    <a:gd name="T10" fmla="*/ 0 w 227"/>
                    <a:gd name="T11" fmla="*/ 318 h 499"/>
                    <a:gd name="T12" fmla="*/ 0 w 227"/>
                    <a:gd name="T13" fmla="*/ 181 h 499"/>
                    <a:gd name="T14" fmla="*/ 0 60000 65536"/>
                    <a:gd name="T15" fmla="*/ 0 60000 65536"/>
                    <a:gd name="T16" fmla="*/ 0 60000 65536"/>
                    <a:gd name="T17" fmla="*/ 0 60000 65536"/>
                    <a:gd name="T18" fmla="*/ 0 60000 65536"/>
                    <a:gd name="T19" fmla="*/ 0 60000 65536"/>
                    <a:gd name="T20" fmla="*/ 0 60000 65536"/>
                    <a:gd name="T21" fmla="*/ 0 w 227"/>
                    <a:gd name="T22" fmla="*/ 0 h 499"/>
                    <a:gd name="T23" fmla="*/ 227 w 227"/>
                    <a:gd name="T24" fmla="*/ 499 h 4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 h="499">
                      <a:moveTo>
                        <a:pt x="0" y="181"/>
                      </a:moveTo>
                      <a:lnTo>
                        <a:pt x="127" y="180"/>
                      </a:lnTo>
                      <a:lnTo>
                        <a:pt x="227" y="0"/>
                      </a:lnTo>
                      <a:lnTo>
                        <a:pt x="227" y="499"/>
                      </a:lnTo>
                      <a:lnTo>
                        <a:pt x="127" y="320"/>
                      </a:lnTo>
                      <a:lnTo>
                        <a:pt x="0" y="318"/>
                      </a:lnTo>
                      <a:lnTo>
                        <a:pt x="0" y="181"/>
                      </a:lnTo>
                      <a:close/>
                    </a:path>
                  </a:pathLst>
                </a:custGeom>
                <a:noFill/>
                <a:ln w="19050" cap="flat" cmpd="sng">
                  <a:solidFill>
                    <a:schemeClr val="bg1"/>
                  </a:solidFill>
                  <a:prstDash val="solid"/>
                  <a:round/>
                  <a:headEnd type="none" w="med" len="med"/>
                  <a:tailEnd type="triangle" w="med" len="med"/>
                </a:ln>
              </p:spPr>
              <p:txBody>
                <a:bodyPr lIns="36000" rIns="54000" bIns="36000"/>
                <a:lstStyle/>
                <a:p>
                  <a:endParaRPr lang="it-IT"/>
                </a:p>
              </p:txBody>
            </p:sp>
            <p:sp>
              <p:nvSpPr>
                <p:cNvPr id="36" name="Arc 35">
                  <a:extLst>
                    <a:ext uri="{FF2B5EF4-FFF2-40B4-BE49-F238E27FC236}">
                      <a16:creationId xmlns:a16="http://schemas.microsoft.com/office/drawing/2014/main" id="{B0FA5FE9-C844-444F-A2D5-CB2F9380EF93}"/>
                    </a:ext>
                  </a:extLst>
                </p:cNvPr>
                <p:cNvSpPr>
                  <a:spLocks noChangeAspect="1"/>
                </p:cNvSpPr>
                <p:nvPr/>
              </p:nvSpPr>
              <p:spPr bwMode="auto">
                <a:xfrm>
                  <a:off x="1292" y="3612"/>
                  <a:ext cx="91" cy="452"/>
                </a:xfrm>
                <a:custGeom>
                  <a:avLst/>
                  <a:gdLst>
                    <a:gd name="T0" fmla="*/ 8 w 23589"/>
                    <a:gd name="T1" fmla="*/ 0 h 43200"/>
                    <a:gd name="T2" fmla="*/ 0 w 23589"/>
                    <a:gd name="T3" fmla="*/ 451 h 43200"/>
                    <a:gd name="T4" fmla="*/ 8 w 23589"/>
                    <a:gd name="T5" fmla="*/ 226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sp>
              <p:nvSpPr>
                <p:cNvPr id="37" name="Arc 36">
                  <a:extLst>
                    <a:ext uri="{FF2B5EF4-FFF2-40B4-BE49-F238E27FC236}">
                      <a16:creationId xmlns:a16="http://schemas.microsoft.com/office/drawing/2014/main" id="{A56F43CD-C090-4905-AD09-6D488AA12EAB}"/>
                    </a:ext>
                  </a:extLst>
                </p:cNvPr>
                <p:cNvSpPr>
                  <a:spLocks noChangeAspect="1"/>
                </p:cNvSpPr>
                <p:nvPr/>
              </p:nvSpPr>
              <p:spPr bwMode="auto">
                <a:xfrm>
                  <a:off x="1247" y="3657"/>
                  <a:ext cx="91" cy="362"/>
                </a:xfrm>
                <a:custGeom>
                  <a:avLst/>
                  <a:gdLst>
                    <a:gd name="T0" fmla="*/ 8 w 23589"/>
                    <a:gd name="T1" fmla="*/ 0 h 43200"/>
                    <a:gd name="T2" fmla="*/ 0 w 23589"/>
                    <a:gd name="T3" fmla="*/ 361 h 43200"/>
                    <a:gd name="T4" fmla="*/ 8 w 23589"/>
                    <a:gd name="T5" fmla="*/ 181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sp>
              <p:nvSpPr>
                <p:cNvPr id="38" name="Arc 37">
                  <a:extLst>
                    <a:ext uri="{FF2B5EF4-FFF2-40B4-BE49-F238E27FC236}">
                      <a16:creationId xmlns:a16="http://schemas.microsoft.com/office/drawing/2014/main" id="{32561C56-EAE1-4C4B-B894-85AD1714BCF0}"/>
                    </a:ext>
                  </a:extLst>
                </p:cNvPr>
                <p:cNvSpPr>
                  <a:spLocks noChangeAspect="1"/>
                </p:cNvSpPr>
                <p:nvPr/>
              </p:nvSpPr>
              <p:spPr bwMode="auto">
                <a:xfrm>
                  <a:off x="1247" y="3747"/>
                  <a:ext cx="46" cy="182"/>
                </a:xfrm>
                <a:custGeom>
                  <a:avLst/>
                  <a:gdLst>
                    <a:gd name="T0" fmla="*/ 4 w 23589"/>
                    <a:gd name="T1" fmla="*/ 0 h 43200"/>
                    <a:gd name="T2" fmla="*/ 0 w 23589"/>
                    <a:gd name="T3" fmla="*/ 182 h 43200"/>
                    <a:gd name="T4" fmla="*/ 4 w 23589"/>
                    <a:gd name="T5" fmla="*/ 91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grpSp>
        </p:grpSp>
      </p:grpSp>
      <p:grpSp>
        <p:nvGrpSpPr>
          <p:cNvPr id="39" name="Gruppo 38">
            <a:extLst>
              <a:ext uri="{FF2B5EF4-FFF2-40B4-BE49-F238E27FC236}">
                <a16:creationId xmlns:a16="http://schemas.microsoft.com/office/drawing/2014/main" id="{272D2216-B7B3-479F-B2AD-3429B46653CA}"/>
              </a:ext>
            </a:extLst>
          </p:cNvPr>
          <p:cNvGrpSpPr/>
          <p:nvPr/>
        </p:nvGrpSpPr>
        <p:grpSpPr>
          <a:xfrm>
            <a:off x="4019386" y="2517030"/>
            <a:ext cx="1412875" cy="464991"/>
            <a:chOff x="2459567" y="2181225"/>
            <a:chExt cx="1412875" cy="464991"/>
          </a:xfrm>
        </p:grpSpPr>
        <p:sp>
          <p:nvSpPr>
            <p:cNvPr id="40" name="Text Box 9">
              <a:extLst>
                <a:ext uri="{FF2B5EF4-FFF2-40B4-BE49-F238E27FC236}">
                  <a16:creationId xmlns:a16="http://schemas.microsoft.com/office/drawing/2014/main" id="{1F050012-F6F1-41B6-B807-58A6989BDBAD}"/>
                </a:ext>
              </a:extLst>
            </p:cNvPr>
            <p:cNvSpPr txBox="1">
              <a:spLocks noChangeArrowheads="1"/>
            </p:cNvSpPr>
            <p:nvPr/>
          </p:nvSpPr>
          <p:spPr bwMode="auto">
            <a:xfrm>
              <a:off x="2459567" y="2347913"/>
              <a:ext cx="1412875" cy="298303"/>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400" b="1" dirty="0" err="1"/>
                <a:t>Cambio</a:t>
              </a:r>
              <a:r>
                <a:rPr lang="de-DE" sz="1400" b="1" dirty="0"/>
                <a:t> </a:t>
              </a:r>
              <a:r>
                <a:rPr lang="de-DE" sz="1400" b="1" dirty="0" err="1"/>
                <a:t>status</a:t>
              </a:r>
              <a:endParaRPr lang="de-DE" sz="1400" b="1" dirty="0"/>
            </a:p>
          </p:txBody>
        </p:sp>
        <p:sp>
          <p:nvSpPr>
            <p:cNvPr id="41" name="Oval 10">
              <a:extLst>
                <a:ext uri="{FF2B5EF4-FFF2-40B4-BE49-F238E27FC236}">
                  <a16:creationId xmlns:a16="http://schemas.microsoft.com/office/drawing/2014/main" id="{F7D902DA-1BB0-49BA-AB88-FB239D34FB07}"/>
                </a:ext>
              </a:extLst>
            </p:cNvPr>
            <p:cNvSpPr>
              <a:spLocks noChangeArrowheads="1"/>
            </p:cNvSpPr>
            <p:nvPr/>
          </p:nvSpPr>
          <p:spPr bwMode="auto">
            <a:xfrm>
              <a:off x="3065463" y="2181225"/>
              <a:ext cx="128587" cy="127000"/>
            </a:xfrm>
            <a:prstGeom prst="ellipse">
              <a:avLst/>
            </a:prstGeom>
            <a:solidFill>
              <a:srgbClr val="339933"/>
            </a:solidFill>
            <a:ln w="9525">
              <a:solidFill>
                <a:srgbClr val="339933"/>
              </a:solidFill>
              <a:round/>
              <a:headEnd/>
              <a:tailEnd/>
            </a:ln>
          </p:spPr>
          <p:txBody>
            <a:bodyPr wrap="none" anchor="ctr"/>
            <a:lstStyle/>
            <a:p>
              <a:endParaRPr lang="it-IT"/>
            </a:p>
          </p:txBody>
        </p:sp>
      </p:grpSp>
      <p:grpSp>
        <p:nvGrpSpPr>
          <p:cNvPr id="42" name="Gruppo 41">
            <a:extLst>
              <a:ext uri="{FF2B5EF4-FFF2-40B4-BE49-F238E27FC236}">
                <a16:creationId xmlns:a16="http://schemas.microsoft.com/office/drawing/2014/main" id="{B51A179A-1AC3-4D3C-ABE1-514E1533DE0E}"/>
              </a:ext>
            </a:extLst>
          </p:cNvPr>
          <p:cNvGrpSpPr/>
          <p:nvPr/>
        </p:nvGrpSpPr>
        <p:grpSpPr>
          <a:xfrm>
            <a:off x="4212532" y="2588468"/>
            <a:ext cx="1314450" cy="3600450"/>
            <a:chOff x="2652713" y="2252663"/>
            <a:chExt cx="1314450" cy="3600450"/>
          </a:xfrm>
        </p:grpSpPr>
        <p:pic>
          <p:nvPicPr>
            <p:cNvPr id="43" name="Picture 2">
              <a:extLst>
                <a:ext uri="{FF2B5EF4-FFF2-40B4-BE49-F238E27FC236}">
                  <a16:creationId xmlns:a16="http://schemas.microsoft.com/office/drawing/2014/main" id="{D81A8D04-1FA2-459D-BE18-E77DC8A813F6}"/>
                </a:ext>
              </a:extLst>
            </p:cNvPr>
            <p:cNvPicPr>
              <a:picLocks noChangeAspect="1" noChangeArrowheads="1"/>
            </p:cNvPicPr>
            <p:nvPr/>
          </p:nvPicPr>
          <p:blipFill>
            <a:blip r:embed="rId2"/>
            <a:srcRect/>
            <a:stretch>
              <a:fillRect/>
            </a:stretch>
          </p:blipFill>
          <p:spPr bwMode="auto">
            <a:xfrm>
              <a:off x="2842154" y="2909888"/>
              <a:ext cx="612775" cy="606425"/>
            </a:xfrm>
            <a:prstGeom prst="rect">
              <a:avLst/>
            </a:prstGeom>
            <a:noFill/>
            <a:ln w="19050" algn="ctr">
              <a:noFill/>
              <a:miter lim="800000"/>
              <a:headEnd/>
              <a:tailEnd/>
            </a:ln>
          </p:spPr>
        </p:pic>
        <p:sp>
          <p:nvSpPr>
            <p:cNvPr id="44" name="Line 17">
              <a:extLst>
                <a:ext uri="{FF2B5EF4-FFF2-40B4-BE49-F238E27FC236}">
                  <a16:creationId xmlns:a16="http://schemas.microsoft.com/office/drawing/2014/main" id="{E81A085F-7153-4572-8CEF-9775EA8B0100}"/>
                </a:ext>
              </a:extLst>
            </p:cNvPr>
            <p:cNvSpPr>
              <a:spLocks noChangeShapeType="1"/>
            </p:cNvSpPr>
            <p:nvPr/>
          </p:nvSpPr>
          <p:spPr bwMode="auto">
            <a:xfrm flipH="1">
              <a:off x="3136900" y="2252663"/>
              <a:ext cx="1588" cy="3600450"/>
            </a:xfrm>
            <a:prstGeom prst="line">
              <a:avLst/>
            </a:prstGeom>
            <a:noFill/>
            <a:ln w="9525">
              <a:solidFill>
                <a:srgbClr val="339933"/>
              </a:solidFill>
              <a:prstDash val="lgDash"/>
              <a:round/>
              <a:headEnd/>
              <a:tailEnd/>
            </a:ln>
          </p:spPr>
          <p:txBody>
            <a:bodyPr lIns="36000" rIns="54000" bIns="36000"/>
            <a:lstStyle/>
            <a:p>
              <a:endParaRPr lang="it-IT"/>
            </a:p>
          </p:txBody>
        </p:sp>
        <p:sp>
          <p:nvSpPr>
            <p:cNvPr id="45" name="Text Box 38">
              <a:extLst>
                <a:ext uri="{FF2B5EF4-FFF2-40B4-BE49-F238E27FC236}">
                  <a16:creationId xmlns:a16="http://schemas.microsoft.com/office/drawing/2014/main" id="{AF890674-C609-44B0-B852-8EC43C8054C5}"/>
                </a:ext>
              </a:extLst>
            </p:cNvPr>
            <p:cNvSpPr txBox="1">
              <a:spLocks noChangeArrowheads="1"/>
            </p:cNvSpPr>
            <p:nvPr/>
          </p:nvSpPr>
          <p:spPr bwMode="auto">
            <a:xfrm>
              <a:off x="2652713" y="3535363"/>
              <a:ext cx="1314450" cy="298303"/>
            </a:xfrm>
            <a:prstGeom prst="rect">
              <a:avLst/>
            </a:prstGeom>
            <a:noFill/>
            <a:ln w="9525">
              <a:noFill/>
              <a:miter lim="800000"/>
              <a:headEnd/>
              <a:tailEnd/>
            </a:ln>
          </p:spPr>
          <p:txBody>
            <a:bodyPr lIns="82058" tIns="41029" rIns="82058" bIns="41029">
              <a:spAutoFit/>
            </a:bodyPr>
            <a:lstStyle/>
            <a:p>
              <a:pPr defTabSz="820738">
                <a:spcBef>
                  <a:spcPct val="50000"/>
                </a:spcBef>
              </a:pPr>
              <a:r>
                <a:rPr lang="de-DE" sz="1400" b="1" dirty="0" err="1"/>
                <a:t>Vibrazione</a:t>
              </a:r>
              <a:endParaRPr lang="de-DE" sz="1400" b="1" dirty="0"/>
            </a:p>
          </p:txBody>
        </p:sp>
      </p:grpSp>
      <p:pic>
        <p:nvPicPr>
          <p:cNvPr id="46" name="Picture 39" descr="blitz1">
            <a:extLst>
              <a:ext uri="{FF2B5EF4-FFF2-40B4-BE49-F238E27FC236}">
                <a16:creationId xmlns:a16="http://schemas.microsoft.com/office/drawing/2014/main" id="{A3797E11-3DBC-4104-829F-C0179474E682}"/>
              </a:ext>
            </a:extLst>
          </p:cNvPr>
          <p:cNvPicPr>
            <a:picLocks noChangeAspect="1" noChangeArrowheads="1"/>
          </p:cNvPicPr>
          <p:nvPr/>
        </p:nvPicPr>
        <p:blipFill>
          <a:blip r:embed="rId3"/>
          <a:srcRect/>
          <a:stretch>
            <a:fillRect/>
          </a:stretch>
        </p:blipFill>
        <p:spPr bwMode="auto">
          <a:xfrm>
            <a:off x="8035874" y="4923166"/>
            <a:ext cx="400532" cy="392231"/>
          </a:xfrm>
          <a:prstGeom prst="rect">
            <a:avLst/>
          </a:prstGeom>
          <a:noFill/>
          <a:ln w="9525">
            <a:noFill/>
            <a:miter lim="800000"/>
            <a:headEnd/>
            <a:tailEnd/>
          </a:ln>
        </p:spPr>
      </p:pic>
      <p:sp>
        <p:nvSpPr>
          <p:cNvPr id="47" name="Rectangle 40">
            <a:extLst>
              <a:ext uri="{FF2B5EF4-FFF2-40B4-BE49-F238E27FC236}">
                <a16:creationId xmlns:a16="http://schemas.microsoft.com/office/drawing/2014/main" id="{2580235F-D724-47EA-B976-83A9496619FF}"/>
              </a:ext>
            </a:extLst>
          </p:cNvPr>
          <p:cNvSpPr>
            <a:spLocks noChangeArrowheads="1"/>
          </p:cNvSpPr>
          <p:nvPr/>
        </p:nvSpPr>
        <p:spPr bwMode="auto">
          <a:xfrm>
            <a:off x="1918594" y="1410543"/>
            <a:ext cx="8426450" cy="5330825"/>
          </a:xfrm>
          <a:prstGeom prst="rect">
            <a:avLst/>
          </a:prstGeom>
          <a:noFill/>
          <a:ln w="9525" algn="ctr">
            <a:solidFill>
              <a:srgbClr val="C0C0C0"/>
            </a:solidFill>
            <a:miter lim="800000"/>
            <a:headEnd/>
            <a:tailEnd/>
          </a:ln>
        </p:spPr>
        <p:txBody>
          <a:bodyPr wrap="none" anchor="ctr"/>
          <a:lstStyle/>
          <a:p>
            <a:endParaRPr lang="it-IT"/>
          </a:p>
        </p:txBody>
      </p:sp>
      <p:grpSp>
        <p:nvGrpSpPr>
          <p:cNvPr id="48" name="Gruppo 47">
            <a:extLst>
              <a:ext uri="{FF2B5EF4-FFF2-40B4-BE49-F238E27FC236}">
                <a16:creationId xmlns:a16="http://schemas.microsoft.com/office/drawing/2014/main" id="{0933CFC6-4D9B-4D70-9B5F-FDFA22DB8492}"/>
              </a:ext>
            </a:extLst>
          </p:cNvPr>
          <p:cNvGrpSpPr/>
          <p:nvPr/>
        </p:nvGrpSpPr>
        <p:grpSpPr>
          <a:xfrm>
            <a:off x="7687487" y="3320305"/>
            <a:ext cx="2028412" cy="2252519"/>
            <a:chOff x="6127668" y="2984500"/>
            <a:chExt cx="2028412" cy="2252519"/>
          </a:xfrm>
        </p:grpSpPr>
        <p:sp>
          <p:nvSpPr>
            <p:cNvPr id="49" name="Oval 13">
              <a:extLst>
                <a:ext uri="{FF2B5EF4-FFF2-40B4-BE49-F238E27FC236}">
                  <a16:creationId xmlns:a16="http://schemas.microsoft.com/office/drawing/2014/main" id="{CD544C2D-7301-47AB-B01D-E091E7F86116}"/>
                </a:ext>
              </a:extLst>
            </p:cNvPr>
            <p:cNvSpPr>
              <a:spLocks noChangeArrowheads="1"/>
            </p:cNvSpPr>
            <p:nvPr/>
          </p:nvSpPr>
          <p:spPr bwMode="auto">
            <a:xfrm>
              <a:off x="6127668" y="3298825"/>
              <a:ext cx="103270" cy="109393"/>
            </a:xfrm>
            <a:prstGeom prst="ellipse">
              <a:avLst/>
            </a:prstGeom>
            <a:solidFill>
              <a:srgbClr val="FF0000"/>
            </a:solidFill>
            <a:ln w="9525">
              <a:solidFill>
                <a:schemeClr val="tx1"/>
              </a:solidFill>
              <a:round/>
              <a:headEnd/>
              <a:tailEnd/>
            </a:ln>
          </p:spPr>
          <p:txBody>
            <a:bodyPr wrap="none" anchor="ctr"/>
            <a:lstStyle/>
            <a:p>
              <a:endParaRPr lang="it-IT"/>
            </a:p>
          </p:txBody>
        </p:sp>
        <p:sp>
          <p:nvSpPr>
            <p:cNvPr id="50" name="Text Box 14">
              <a:extLst>
                <a:ext uri="{FF2B5EF4-FFF2-40B4-BE49-F238E27FC236}">
                  <a16:creationId xmlns:a16="http://schemas.microsoft.com/office/drawing/2014/main" id="{38E90F9D-8346-482F-8CB6-115657C141B9}"/>
                </a:ext>
              </a:extLst>
            </p:cNvPr>
            <p:cNvSpPr txBox="1">
              <a:spLocks noChangeArrowheads="1"/>
            </p:cNvSpPr>
            <p:nvPr/>
          </p:nvSpPr>
          <p:spPr bwMode="auto">
            <a:xfrm>
              <a:off x="6162674" y="3140075"/>
              <a:ext cx="1330655" cy="298303"/>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400" b="1" dirty="0" err="1"/>
                <a:t>Temperatura</a:t>
              </a:r>
              <a:endParaRPr lang="de-DE" sz="1400" b="1" dirty="0"/>
            </a:p>
          </p:txBody>
        </p:sp>
        <p:sp>
          <p:nvSpPr>
            <p:cNvPr id="51" name="Line 19">
              <a:extLst>
                <a:ext uri="{FF2B5EF4-FFF2-40B4-BE49-F238E27FC236}">
                  <a16:creationId xmlns:a16="http://schemas.microsoft.com/office/drawing/2014/main" id="{5EDC08E3-CFDA-4895-8CAC-58735EC74A42}"/>
                </a:ext>
              </a:extLst>
            </p:cNvPr>
            <p:cNvSpPr>
              <a:spLocks noChangeShapeType="1"/>
            </p:cNvSpPr>
            <p:nvPr/>
          </p:nvSpPr>
          <p:spPr bwMode="auto">
            <a:xfrm>
              <a:off x="6161088" y="3405189"/>
              <a:ext cx="2206" cy="1831830"/>
            </a:xfrm>
            <a:prstGeom prst="line">
              <a:avLst/>
            </a:prstGeom>
            <a:noFill/>
            <a:ln w="9525">
              <a:solidFill>
                <a:srgbClr val="FF0000"/>
              </a:solidFill>
              <a:prstDash val="lgDash"/>
              <a:round/>
              <a:headEnd/>
              <a:tailEnd/>
            </a:ln>
          </p:spPr>
          <p:txBody>
            <a:bodyPr lIns="36000" rIns="54000" bIns="36000"/>
            <a:lstStyle/>
            <a:p>
              <a:endParaRPr lang="it-IT"/>
            </a:p>
          </p:txBody>
        </p:sp>
        <p:pic>
          <p:nvPicPr>
            <p:cNvPr id="52" name="Picture 41">
              <a:extLst>
                <a:ext uri="{FF2B5EF4-FFF2-40B4-BE49-F238E27FC236}">
                  <a16:creationId xmlns:a16="http://schemas.microsoft.com/office/drawing/2014/main" id="{00599B75-0858-4999-BEA6-82E315E426E4}"/>
                </a:ext>
              </a:extLst>
            </p:cNvPr>
            <p:cNvPicPr>
              <a:picLocks noChangeAspect="1" noChangeArrowheads="1"/>
            </p:cNvPicPr>
            <p:nvPr/>
          </p:nvPicPr>
          <p:blipFill>
            <a:blip r:embed="rId4"/>
            <a:srcRect/>
            <a:stretch>
              <a:fillRect/>
            </a:stretch>
          </p:blipFill>
          <p:spPr bwMode="auto">
            <a:xfrm>
              <a:off x="7543305" y="2984500"/>
              <a:ext cx="612775" cy="606425"/>
            </a:xfrm>
            <a:prstGeom prst="rect">
              <a:avLst/>
            </a:prstGeom>
            <a:noFill/>
            <a:ln w="19050" algn="ctr">
              <a:noFill/>
              <a:miter lim="800000"/>
              <a:headEnd/>
              <a:tailEnd/>
            </a:ln>
          </p:spPr>
        </p:pic>
      </p:grpSp>
      <p:sp>
        <p:nvSpPr>
          <p:cNvPr id="53" name="Text Box 7">
            <a:extLst>
              <a:ext uri="{FF2B5EF4-FFF2-40B4-BE49-F238E27FC236}">
                <a16:creationId xmlns:a16="http://schemas.microsoft.com/office/drawing/2014/main" id="{2D0372E5-14F9-4FC6-91A2-5BA4C9B2CEF0}"/>
              </a:ext>
            </a:extLst>
          </p:cNvPr>
          <p:cNvSpPr txBox="1">
            <a:spLocks noChangeArrowheads="1"/>
          </p:cNvSpPr>
          <p:nvPr/>
        </p:nvSpPr>
        <p:spPr bwMode="auto">
          <a:xfrm>
            <a:off x="2576394" y="5368873"/>
            <a:ext cx="2107625" cy="652246"/>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err="1"/>
              <a:t>Funzionamento</a:t>
            </a:r>
            <a:endParaRPr lang="de-DE" sz="1600" b="1" dirty="0"/>
          </a:p>
          <a:p>
            <a:pPr defTabSz="820738">
              <a:spcBef>
                <a:spcPct val="50000"/>
              </a:spcBef>
            </a:pPr>
            <a:endParaRPr lang="de-DE" sz="1400" b="1" dirty="0"/>
          </a:p>
        </p:txBody>
      </p:sp>
      <p:sp>
        <p:nvSpPr>
          <p:cNvPr id="54" name="CasellaDiTesto 53">
            <a:extLst>
              <a:ext uri="{FF2B5EF4-FFF2-40B4-BE49-F238E27FC236}">
                <a16:creationId xmlns:a16="http://schemas.microsoft.com/office/drawing/2014/main" id="{28D14E2D-C9BA-4093-94BD-85D3069F8167}"/>
              </a:ext>
            </a:extLst>
          </p:cNvPr>
          <p:cNvSpPr txBox="1"/>
          <p:nvPr/>
        </p:nvSpPr>
        <p:spPr>
          <a:xfrm>
            <a:off x="4212532" y="1149665"/>
            <a:ext cx="6203948" cy="246221"/>
          </a:xfrm>
          <a:prstGeom prst="rect">
            <a:avLst/>
          </a:prstGeom>
          <a:noFill/>
        </p:spPr>
        <p:txBody>
          <a:bodyPr wrap="square" lIns="0" tIns="0" rIns="0" bIns="0" rtlCol="0" anchor="ctr" anchorCtr="0">
            <a:spAutoFit/>
          </a:bodyPr>
          <a:lstStyle/>
          <a:p>
            <a:r>
              <a:rPr lang="it-IT" sz="1600" b="1" dirty="0">
                <a:solidFill>
                  <a:srgbClr val="282828"/>
                </a:solidFill>
              </a:rPr>
              <a:t>Curva di deterioramento dei macchinari e conseguenti effetti</a:t>
            </a:r>
          </a:p>
        </p:txBody>
      </p:sp>
    </p:spTree>
    <p:extLst>
      <p:ext uri="{BB962C8B-B14F-4D97-AF65-F5344CB8AC3E}">
        <p14:creationId xmlns:p14="http://schemas.microsoft.com/office/powerpoint/2010/main" val="209381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45833E-6 7.40741E-7 L 0.17083 0.00903 " pathEditMode="relative" rAng="0" ptsTypes="AA">
                                      <p:cBhvr>
                                        <p:cTn id="6" dur="5000" fill="hold"/>
                                        <p:tgtEl>
                                          <p:spTgt spid="11"/>
                                        </p:tgtEl>
                                        <p:attrNameLst>
                                          <p:attrName>ppt_x</p:attrName>
                                          <p:attrName>ppt_y</p:attrName>
                                        </p:attrNameLst>
                                      </p:cBhvr>
                                      <p:rCtr x="8542" y="440"/>
                                    </p:animMotion>
                                  </p:childTnLst>
                                </p:cTn>
                              </p:par>
                            </p:childTnLst>
                          </p:cTn>
                        </p:par>
                        <p:par>
                          <p:cTn id="7" fill="hold">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11"/>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20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0.70"/>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20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strVal val="#ppt_w*0.70"/>
                                          </p:val>
                                        </p:tav>
                                        <p:tav tm="100000">
                                          <p:val>
                                            <p:strVal val="#ppt_w"/>
                                          </p:val>
                                        </p:tav>
                                      </p:tavLst>
                                    </p:anim>
                                    <p:anim calcmode="lin" valueType="num">
                                      <p:cBhvr>
                                        <p:cTn id="50" dur="1000" fill="hold"/>
                                        <p:tgtEl>
                                          <p:spTgt spid="13"/>
                                        </p:tgtEl>
                                        <p:attrNameLst>
                                          <p:attrName>ppt_h</p:attrName>
                                        </p:attrNameLst>
                                      </p:cBhvr>
                                      <p:tavLst>
                                        <p:tav tm="0">
                                          <p:val>
                                            <p:strVal val="#ppt_h"/>
                                          </p:val>
                                        </p:tav>
                                        <p:tav tm="100000">
                                          <p:val>
                                            <p:strVal val="#ppt_h"/>
                                          </p:val>
                                        </p:tav>
                                      </p:tavLst>
                                    </p:anim>
                                    <p:animEffect transition="in" filter="fade">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egnaposto numero diapositiva 4">
            <a:extLst>
              <a:ext uri="{FF2B5EF4-FFF2-40B4-BE49-F238E27FC236}">
                <a16:creationId xmlns:a16="http://schemas.microsoft.com/office/drawing/2014/main" id="{E9542036-F1F1-4D39-9A90-322E7AD7A2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86DAE6C-819A-4367-BA76-8F28A2BA7CCB}" type="slidenum">
              <a:rPr lang="de-DE" altLang="it-IT" sz="1000">
                <a:solidFill>
                  <a:schemeClr val="tx1"/>
                </a:solidFill>
              </a:rPr>
              <a:pPr>
                <a:spcBef>
                  <a:spcPct val="0"/>
                </a:spcBef>
                <a:buFontTx/>
                <a:buNone/>
              </a:pPr>
              <a:t>120</a:t>
            </a:fld>
            <a:endParaRPr lang="de-DE" altLang="it-IT" sz="1000">
              <a:solidFill>
                <a:schemeClr val="tx1"/>
              </a:solidFill>
            </a:endParaRPr>
          </a:p>
        </p:txBody>
      </p:sp>
      <p:sp>
        <p:nvSpPr>
          <p:cNvPr id="184323" name="Rectangle 2">
            <a:extLst>
              <a:ext uri="{FF2B5EF4-FFF2-40B4-BE49-F238E27FC236}">
                <a16:creationId xmlns:a16="http://schemas.microsoft.com/office/drawing/2014/main" id="{0E4E0911-4BDD-4047-A214-A647A41EBD8C}"/>
              </a:ext>
            </a:extLst>
          </p:cNvPr>
          <p:cNvSpPr>
            <a:spLocks noGrp="1" noChangeArrowheads="1"/>
          </p:cNvSpPr>
          <p:nvPr>
            <p:ph type="title" idx="4294967295"/>
          </p:nvPr>
        </p:nvSpPr>
        <p:spPr>
          <a:xfrm>
            <a:off x="227014" y="162000"/>
            <a:ext cx="3384550" cy="863600"/>
          </a:xfrm>
          <a:noFill/>
        </p:spPr>
        <p:txBody>
          <a:bodyPr/>
          <a:lstStyle/>
          <a:p>
            <a:pPr eaLnBrk="1" hangingPunct="1"/>
            <a:r>
              <a:rPr lang="it-IT" altLang="it-IT" dirty="0"/>
              <a:t> </a:t>
            </a:r>
            <a:r>
              <a:rPr lang="it-IT" altLang="it-IT" sz="2000" dirty="0"/>
              <a:t>Ingranaggi eccentrici</a:t>
            </a:r>
          </a:p>
        </p:txBody>
      </p:sp>
      <p:sp>
        <p:nvSpPr>
          <p:cNvPr id="184324" name="Text Box 3">
            <a:extLst>
              <a:ext uri="{FF2B5EF4-FFF2-40B4-BE49-F238E27FC236}">
                <a16:creationId xmlns:a16="http://schemas.microsoft.com/office/drawing/2014/main" id="{DA022CAA-2591-4720-AB7C-F0DD3C8D497D}"/>
              </a:ext>
            </a:extLst>
          </p:cNvPr>
          <p:cNvSpPr txBox="1">
            <a:spLocks noChangeArrowheads="1"/>
          </p:cNvSpPr>
          <p:nvPr/>
        </p:nvSpPr>
        <p:spPr bwMode="auto">
          <a:xfrm>
            <a:off x="6743701" y="1271589"/>
            <a:ext cx="35290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600" b="1">
              <a:solidFill>
                <a:schemeClr val="tx1"/>
              </a:solidFill>
            </a:endParaRPr>
          </a:p>
          <a:p>
            <a:pPr>
              <a:spcBef>
                <a:spcPct val="50000"/>
              </a:spcBef>
              <a:buFontTx/>
              <a:buNone/>
            </a:pPr>
            <a:r>
              <a:rPr lang="it-IT" altLang="it-IT" sz="1600" b="1">
                <a:solidFill>
                  <a:schemeClr val="tx1"/>
                </a:solidFill>
              </a:rPr>
              <a:t>Spettro del segnale</a:t>
            </a:r>
            <a:br>
              <a:rPr lang="it-IT" altLang="it-IT" sz="1600">
                <a:solidFill>
                  <a:schemeClr val="tx1"/>
                </a:solidFill>
              </a:rPr>
            </a:br>
            <a:r>
              <a:rPr lang="it-IT" altLang="it-IT" sz="1600">
                <a:solidFill>
                  <a:schemeClr val="tx1"/>
                </a:solidFill>
              </a:rPr>
              <a:t>GMF con armoniche e bande laterali  f</a:t>
            </a:r>
            <a:r>
              <a:rPr lang="it-IT" altLang="it-IT" sz="1600" baseline="-25000">
                <a:solidFill>
                  <a:schemeClr val="tx1"/>
                </a:solidFill>
              </a:rPr>
              <a:t>n</a:t>
            </a:r>
            <a:endParaRPr lang="it-IT" altLang="it-IT" sz="1600">
              <a:solidFill>
                <a:schemeClr val="tx1"/>
              </a:solidFill>
            </a:endParaRPr>
          </a:p>
          <a:p>
            <a:pPr>
              <a:spcBef>
                <a:spcPct val="50000"/>
              </a:spcBef>
              <a:buFontTx/>
              <a:buNone/>
            </a:pPr>
            <a:endParaRPr lang="it-IT" altLang="it-IT" sz="1600" b="1">
              <a:solidFill>
                <a:schemeClr val="tx1"/>
              </a:solidFill>
            </a:endParaRPr>
          </a:p>
          <a:p>
            <a:pPr>
              <a:spcBef>
                <a:spcPct val="50000"/>
              </a:spcBef>
              <a:buFontTx/>
              <a:buNone/>
            </a:pPr>
            <a:endParaRPr lang="it-IT" altLang="it-IT" sz="1600" b="1">
              <a:solidFill>
                <a:schemeClr val="tx1"/>
              </a:solidFill>
            </a:endParaRPr>
          </a:p>
          <a:p>
            <a:pPr>
              <a:spcBef>
                <a:spcPct val="50000"/>
              </a:spcBef>
              <a:buFontTx/>
              <a:buNone/>
            </a:pPr>
            <a:endParaRPr lang="it-IT" altLang="it-IT" sz="1600" b="1">
              <a:solidFill>
                <a:schemeClr val="tx1"/>
              </a:solidFill>
            </a:endParaRPr>
          </a:p>
          <a:p>
            <a:pPr>
              <a:spcBef>
                <a:spcPct val="50000"/>
              </a:spcBef>
              <a:buFontTx/>
              <a:buNone/>
            </a:pPr>
            <a:r>
              <a:rPr lang="it-IT" altLang="it-IT" sz="1600" b="1">
                <a:solidFill>
                  <a:schemeClr val="tx1"/>
                </a:solidFill>
              </a:rPr>
              <a:t>Spettro del segnale demodulato</a:t>
            </a:r>
            <a:br>
              <a:rPr lang="it-IT" altLang="it-IT" sz="1600" b="1">
                <a:solidFill>
                  <a:schemeClr val="tx1"/>
                </a:solidFill>
              </a:rPr>
            </a:br>
            <a:r>
              <a:rPr lang="it-IT" altLang="it-IT" sz="1600">
                <a:solidFill>
                  <a:schemeClr val="tx1"/>
                </a:solidFill>
              </a:rPr>
              <a:t>Velocità di rotazione f</a:t>
            </a:r>
            <a:r>
              <a:rPr lang="it-IT" altLang="it-IT" sz="1600" baseline="-25000">
                <a:solidFill>
                  <a:schemeClr val="tx1"/>
                </a:solidFill>
              </a:rPr>
              <a:t>n</a:t>
            </a:r>
            <a:endParaRPr lang="it-IT" altLang="it-IT" sz="1600">
              <a:solidFill>
                <a:schemeClr val="tx1"/>
              </a:solidFill>
            </a:endParaRPr>
          </a:p>
        </p:txBody>
      </p:sp>
      <p:pic>
        <p:nvPicPr>
          <p:cNvPr id="184325" name="Picture 4">
            <a:extLst>
              <a:ext uri="{FF2B5EF4-FFF2-40B4-BE49-F238E27FC236}">
                <a16:creationId xmlns:a16="http://schemas.microsoft.com/office/drawing/2014/main" id="{184AD362-EED2-45E4-A63F-EE313D9C7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284288"/>
            <a:ext cx="4757737"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egnaposto numero diapositiva 4">
            <a:extLst>
              <a:ext uri="{FF2B5EF4-FFF2-40B4-BE49-F238E27FC236}">
                <a16:creationId xmlns:a16="http://schemas.microsoft.com/office/drawing/2014/main" id="{5C9F4C41-9988-4706-92C5-FEB91F8E03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0A23FDE-768E-4E9A-AC91-3BD1B237E1BD}" type="slidenum">
              <a:rPr lang="de-DE" altLang="it-IT" sz="1000">
                <a:solidFill>
                  <a:schemeClr val="tx1"/>
                </a:solidFill>
              </a:rPr>
              <a:pPr>
                <a:spcBef>
                  <a:spcPct val="0"/>
                </a:spcBef>
                <a:buFontTx/>
                <a:buNone/>
              </a:pPr>
              <a:t>121</a:t>
            </a:fld>
            <a:endParaRPr lang="de-DE" altLang="it-IT" sz="1000">
              <a:solidFill>
                <a:schemeClr val="tx1"/>
              </a:solidFill>
            </a:endParaRPr>
          </a:p>
        </p:txBody>
      </p:sp>
      <p:sp>
        <p:nvSpPr>
          <p:cNvPr id="186371" name="Rectangle 2">
            <a:extLst>
              <a:ext uri="{FF2B5EF4-FFF2-40B4-BE49-F238E27FC236}">
                <a16:creationId xmlns:a16="http://schemas.microsoft.com/office/drawing/2014/main" id="{75371ADA-183B-4C79-9169-A79C8149AC74}"/>
              </a:ext>
            </a:extLst>
          </p:cNvPr>
          <p:cNvSpPr>
            <a:spLocks noGrp="1" noChangeArrowheads="1"/>
          </p:cNvSpPr>
          <p:nvPr>
            <p:ph type="title" idx="4294967295"/>
          </p:nvPr>
        </p:nvSpPr>
        <p:spPr>
          <a:xfrm>
            <a:off x="0" y="188913"/>
            <a:ext cx="4176713" cy="936625"/>
          </a:xfrm>
          <a:noFill/>
        </p:spPr>
        <p:txBody>
          <a:bodyPr/>
          <a:lstStyle/>
          <a:p>
            <a:pPr algn="ctr" eaLnBrk="1" hangingPunct="1"/>
            <a:r>
              <a:rPr lang="it-IT" altLang="it-IT" dirty="0"/>
              <a:t> </a:t>
            </a:r>
            <a:r>
              <a:rPr lang="it-IT" altLang="it-IT" sz="2000" dirty="0"/>
              <a:t>Dente spezzato o mancante</a:t>
            </a:r>
          </a:p>
        </p:txBody>
      </p:sp>
      <p:pic>
        <p:nvPicPr>
          <p:cNvPr id="186372" name="Picture 3">
            <a:extLst>
              <a:ext uri="{FF2B5EF4-FFF2-40B4-BE49-F238E27FC236}">
                <a16:creationId xmlns:a16="http://schemas.microsoft.com/office/drawing/2014/main" id="{1991A463-4971-47E4-B9D6-81286511B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484314"/>
            <a:ext cx="480377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3" name="Text Box 4">
            <a:extLst>
              <a:ext uri="{FF2B5EF4-FFF2-40B4-BE49-F238E27FC236}">
                <a16:creationId xmlns:a16="http://schemas.microsoft.com/office/drawing/2014/main" id="{B6962BF1-0994-4C27-9D66-02C2E49E3A71}"/>
              </a:ext>
            </a:extLst>
          </p:cNvPr>
          <p:cNvSpPr txBox="1">
            <a:spLocks noChangeArrowheads="1"/>
          </p:cNvSpPr>
          <p:nvPr/>
        </p:nvSpPr>
        <p:spPr bwMode="auto">
          <a:xfrm>
            <a:off x="6743701" y="1484313"/>
            <a:ext cx="3529013"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600" b="1">
              <a:solidFill>
                <a:schemeClr val="tx1"/>
              </a:solidFill>
            </a:endParaRPr>
          </a:p>
          <a:p>
            <a:pPr>
              <a:spcBef>
                <a:spcPct val="50000"/>
              </a:spcBef>
              <a:buFontTx/>
              <a:buNone/>
            </a:pPr>
            <a:r>
              <a:rPr lang="it-IT" altLang="it-IT" sz="1600" b="1">
                <a:solidFill>
                  <a:schemeClr val="tx1"/>
                </a:solidFill>
              </a:rPr>
              <a:t>Segnale nel tempo</a:t>
            </a:r>
            <a:br>
              <a:rPr lang="it-IT" altLang="it-IT" sz="1600">
                <a:solidFill>
                  <a:schemeClr val="tx1"/>
                </a:solidFill>
              </a:rPr>
            </a:br>
            <a:r>
              <a:rPr lang="it-IT" altLang="it-IT" sz="1600">
                <a:solidFill>
                  <a:schemeClr val="tx1"/>
                </a:solidFill>
              </a:rPr>
              <a:t>Simile ad un ingranamento non difettoso (GMF con piccole bande laterali f</a:t>
            </a:r>
            <a:r>
              <a:rPr lang="it-IT" altLang="it-IT" sz="1600" baseline="-25000">
                <a:solidFill>
                  <a:schemeClr val="tx1"/>
                </a:solidFill>
              </a:rPr>
              <a:t>n</a:t>
            </a:r>
            <a:r>
              <a:rPr lang="it-IT" altLang="it-IT" sz="1600">
                <a:solidFill>
                  <a:schemeClr val="tx1"/>
                </a:solidFill>
              </a:rPr>
              <a:t> )</a:t>
            </a:r>
          </a:p>
          <a:p>
            <a:pPr>
              <a:spcBef>
                <a:spcPct val="50000"/>
              </a:spcBef>
              <a:buFontTx/>
              <a:buNone/>
            </a:pPr>
            <a:endParaRPr lang="it-IT" altLang="it-IT" sz="1600" b="1">
              <a:solidFill>
                <a:schemeClr val="tx1"/>
              </a:solidFill>
            </a:endParaRPr>
          </a:p>
          <a:p>
            <a:pPr>
              <a:spcBef>
                <a:spcPct val="50000"/>
              </a:spcBef>
              <a:buFontTx/>
              <a:buNone/>
            </a:pPr>
            <a:endParaRPr lang="it-IT" altLang="it-IT" sz="1600" b="1">
              <a:solidFill>
                <a:schemeClr val="tx1"/>
              </a:solidFill>
            </a:endParaRPr>
          </a:p>
          <a:p>
            <a:pPr>
              <a:spcBef>
                <a:spcPct val="50000"/>
              </a:spcBef>
              <a:buFontTx/>
              <a:buNone/>
            </a:pPr>
            <a:endParaRPr lang="it-IT" altLang="it-IT" sz="1600" b="1">
              <a:solidFill>
                <a:schemeClr val="tx1"/>
              </a:solidFill>
            </a:endParaRPr>
          </a:p>
          <a:p>
            <a:pPr>
              <a:spcBef>
                <a:spcPct val="50000"/>
              </a:spcBef>
              <a:buFontTx/>
              <a:buNone/>
            </a:pPr>
            <a:r>
              <a:rPr lang="it-IT" altLang="it-IT" sz="1600" b="1">
                <a:solidFill>
                  <a:schemeClr val="tx1"/>
                </a:solidFill>
              </a:rPr>
              <a:t>Spettro del segnale demodulato</a:t>
            </a:r>
            <a:br>
              <a:rPr lang="it-IT" altLang="it-IT" sz="1600" b="1">
                <a:solidFill>
                  <a:schemeClr val="tx1"/>
                </a:solidFill>
              </a:rPr>
            </a:br>
            <a:r>
              <a:rPr lang="it-IT" altLang="it-IT" sz="1600">
                <a:solidFill>
                  <a:schemeClr val="tx1"/>
                </a:solidFill>
              </a:rPr>
              <a:t>Velocità di rotazione f</a:t>
            </a:r>
            <a:r>
              <a:rPr lang="it-IT" altLang="it-IT" sz="1600" baseline="-25000">
                <a:solidFill>
                  <a:schemeClr val="tx1"/>
                </a:solidFill>
              </a:rPr>
              <a:t>n</a:t>
            </a:r>
            <a:r>
              <a:rPr lang="it-IT" altLang="it-IT" sz="1600">
                <a:solidFill>
                  <a:schemeClr val="tx1"/>
                </a:solidFill>
              </a:rPr>
              <a:t> dell'ingranaggio difettoso con molte armoniche.</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numero diapositiva 3">
            <a:extLst>
              <a:ext uri="{FF2B5EF4-FFF2-40B4-BE49-F238E27FC236}">
                <a16:creationId xmlns:a16="http://schemas.microsoft.com/office/drawing/2014/main" id="{70EEF014-F7E5-4683-88EA-425253CF35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0FE48CF-D3C4-49A2-887E-2A76F7C1A713}" type="slidenum">
              <a:rPr lang="de-DE" altLang="it-IT" sz="1000">
                <a:solidFill>
                  <a:schemeClr val="tx1"/>
                </a:solidFill>
              </a:rPr>
              <a:pPr>
                <a:spcBef>
                  <a:spcPct val="0"/>
                </a:spcBef>
                <a:buFontTx/>
                <a:buNone/>
              </a:pPr>
              <a:t>122</a:t>
            </a:fld>
            <a:endParaRPr lang="de-DE" altLang="it-IT" sz="1000">
              <a:solidFill>
                <a:schemeClr val="tx1"/>
              </a:solidFill>
            </a:endParaRPr>
          </a:p>
        </p:txBody>
      </p:sp>
      <p:sp>
        <p:nvSpPr>
          <p:cNvPr id="187395" name="Rectangle 2">
            <a:extLst>
              <a:ext uri="{FF2B5EF4-FFF2-40B4-BE49-F238E27FC236}">
                <a16:creationId xmlns:a16="http://schemas.microsoft.com/office/drawing/2014/main" id="{95C89A7C-3570-47C6-98D5-1C5845D2E249}"/>
              </a:ext>
            </a:extLst>
          </p:cNvPr>
          <p:cNvSpPr>
            <a:spLocks noGrp="1" noChangeArrowheads="1"/>
          </p:cNvSpPr>
          <p:nvPr>
            <p:ph type="title" idx="4294967295"/>
          </p:nvPr>
        </p:nvSpPr>
        <p:spPr>
          <a:xfrm>
            <a:off x="0" y="411163"/>
            <a:ext cx="9359900" cy="258762"/>
          </a:xfrm>
        </p:spPr>
        <p:txBody>
          <a:bodyPr/>
          <a:lstStyle/>
          <a:p>
            <a:pPr eaLnBrk="1" hangingPunct="1"/>
            <a:r>
              <a:rPr lang="it-IT" altLang="it-IT" sz="2400"/>
              <a:t>Domande</a:t>
            </a:r>
          </a:p>
        </p:txBody>
      </p:sp>
      <p:pic>
        <p:nvPicPr>
          <p:cNvPr id="187396" name="Picture 3" descr="Senza nome">
            <a:extLst>
              <a:ext uri="{FF2B5EF4-FFF2-40B4-BE49-F238E27FC236}">
                <a16:creationId xmlns:a16="http://schemas.microsoft.com/office/drawing/2014/main" id="{C01C4EA2-0263-4797-B6CB-B3944ED71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9" y="1196976"/>
            <a:ext cx="7331075"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numero diapositiva 3">
            <a:extLst>
              <a:ext uri="{FF2B5EF4-FFF2-40B4-BE49-F238E27FC236}">
                <a16:creationId xmlns:a16="http://schemas.microsoft.com/office/drawing/2014/main" id="{70EEF014-F7E5-4683-88EA-425253CF35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0FE48CF-D3C4-49A2-887E-2A76F7C1A713}" type="slidenum">
              <a:rPr lang="de-DE" altLang="it-IT" sz="1000">
                <a:solidFill>
                  <a:schemeClr val="tx1"/>
                </a:solidFill>
              </a:rPr>
              <a:pPr>
                <a:spcBef>
                  <a:spcPct val="0"/>
                </a:spcBef>
                <a:buFontTx/>
                <a:buNone/>
              </a:pPr>
              <a:t>123</a:t>
            </a:fld>
            <a:endParaRPr lang="de-DE" altLang="it-IT" sz="1000">
              <a:solidFill>
                <a:schemeClr val="tx1"/>
              </a:solidFill>
            </a:endParaRPr>
          </a:p>
        </p:txBody>
      </p:sp>
      <p:pic>
        <p:nvPicPr>
          <p:cNvPr id="2" name="Immagine 1">
            <a:extLst>
              <a:ext uri="{FF2B5EF4-FFF2-40B4-BE49-F238E27FC236}">
                <a16:creationId xmlns:a16="http://schemas.microsoft.com/office/drawing/2014/main" id="{43B3A2E4-A646-4F36-B3BB-821AA5863D37}"/>
              </a:ext>
            </a:extLst>
          </p:cNvPr>
          <p:cNvPicPr>
            <a:picLocks noChangeAspect="1"/>
          </p:cNvPicPr>
          <p:nvPr/>
        </p:nvPicPr>
        <p:blipFill>
          <a:blip r:embed="rId2"/>
          <a:stretch>
            <a:fillRect/>
          </a:stretch>
        </p:blipFill>
        <p:spPr>
          <a:xfrm>
            <a:off x="839416" y="404664"/>
            <a:ext cx="4152900" cy="5524500"/>
          </a:xfrm>
          <a:prstGeom prst="rect">
            <a:avLst/>
          </a:prstGeom>
        </p:spPr>
      </p:pic>
      <p:sp>
        <p:nvSpPr>
          <p:cNvPr id="6" name="Rectangle 7">
            <a:extLst>
              <a:ext uri="{FF2B5EF4-FFF2-40B4-BE49-F238E27FC236}">
                <a16:creationId xmlns:a16="http://schemas.microsoft.com/office/drawing/2014/main" id="{16E66253-285E-4B49-9747-185741288585}"/>
              </a:ext>
            </a:extLst>
          </p:cNvPr>
          <p:cNvSpPr>
            <a:spLocks noChangeArrowheads="1"/>
          </p:cNvSpPr>
          <p:nvPr/>
        </p:nvSpPr>
        <p:spPr bwMode="auto">
          <a:xfrm>
            <a:off x="4439816" y="2572138"/>
            <a:ext cx="6324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FontTx/>
              <a:buNone/>
            </a:pPr>
            <a:r>
              <a:rPr lang="en-GB" altLang="it-IT" sz="3200" b="1" dirty="0" err="1">
                <a:solidFill>
                  <a:schemeClr val="tx1"/>
                </a:solidFill>
              </a:rPr>
              <a:t>Grazie</a:t>
            </a:r>
            <a:r>
              <a:rPr lang="en-GB" altLang="it-IT" sz="3200" b="1" dirty="0">
                <a:solidFill>
                  <a:schemeClr val="tx1"/>
                </a:solidFill>
              </a:rPr>
              <a:t> per </a:t>
            </a:r>
            <a:r>
              <a:rPr lang="en-GB" altLang="it-IT" sz="3200" b="1" dirty="0" err="1">
                <a:solidFill>
                  <a:schemeClr val="tx1"/>
                </a:solidFill>
              </a:rPr>
              <a:t>l’attenzione</a:t>
            </a:r>
            <a:r>
              <a:rPr lang="en-GB" altLang="it-IT" sz="3200" b="1" dirty="0">
                <a:solidFill>
                  <a:schemeClr val="tx1"/>
                </a:solidFill>
              </a:rPr>
              <a:t> </a:t>
            </a:r>
          </a:p>
        </p:txBody>
      </p:sp>
      <p:pic>
        <p:nvPicPr>
          <p:cNvPr id="4" name="Immagine 3">
            <a:extLst>
              <a:ext uri="{FF2B5EF4-FFF2-40B4-BE49-F238E27FC236}">
                <a16:creationId xmlns:a16="http://schemas.microsoft.com/office/drawing/2014/main" id="{C71CD055-F2DE-4DDA-9B50-C3C5FFFB7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4587" y="2229915"/>
            <a:ext cx="1499658" cy="1124744"/>
          </a:xfrm>
          <a:prstGeom prst="rect">
            <a:avLst/>
          </a:prstGeom>
        </p:spPr>
      </p:pic>
    </p:spTree>
    <p:extLst>
      <p:ext uri="{BB962C8B-B14F-4D97-AF65-F5344CB8AC3E}">
        <p14:creationId xmlns:p14="http://schemas.microsoft.com/office/powerpoint/2010/main" val="4266598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13</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r>
              <a:rPr lang="en-US" dirty="0"/>
              <a:t> </a:t>
            </a:r>
            <a:br>
              <a:rPr lang="en-US" dirty="0"/>
            </a:br>
            <a:endParaRPr lang="en-US" dirty="0"/>
          </a:p>
        </p:txBody>
      </p:sp>
      <p:pic>
        <p:nvPicPr>
          <p:cNvPr id="2" name="Immagine 1">
            <a:extLst>
              <a:ext uri="{FF2B5EF4-FFF2-40B4-BE49-F238E27FC236}">
                <a16:creationId xmlns:a16="http://schemas.microsoft.com/office/drawing/2014/main" id="{4075E0A4-915A-4B37-8E08-7466FEEF68FF}"/>
              </a:ext>
            </a:extLst>
          </p:cNvPr>
          <p:cNvPicPr>
            <a:picLocks noChangeAspect="1"/>
          </p:cNvPicPr>
          <p:nvPr/>
        </p:nvPicPr>
        <p:blipFill>
          <a:blip r:embed="rId2"/>
          <a:stretch>
            <a:fillRect/>
          </a:stretch>
        </p:blipFill>
        <p:spPr>
          <a:xfrm>
            <a:off x="7752184" y="1268760"/>
            <a:ext cx="3657475" cy="5031216"/>
          </a:xfrm>
          <a:prstGeom prst="rect">
            <a:avLst/>
          </a:prstGeom>
        </p:spPr>
      </p:pic>
      <p:sp>
        <p:nvSpPr>
          <p:cNvPr id="8" name="CasellaDiTesto 7">
            <a:extLst>
              <a:ext uri="{FF2B5EF4-FFF2-40B4-BE49-F238E27FC236}">
                <a16:creationId xmlns:a16="http://schemas.microsoft.com/office/drawing/2014/main" id="{C3957481-09BC-4CAB-8528-325437536517}"/>
              </a:ext>
            </a:extLst>
          </p:cNvPr>
          <p:cNvSpPr txBox="1"/>
          <p:nvPr/>
        </p:nvSpPr>
        <p:spPr bwMode="gray">
          <a:xfrm>
            <a:off x="479376" y="1412776"/>
            <a:ext cx="4507162" cy="1231106"/>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Le misurazioni in campo con strumentazione portatile, anche dette misure OFFLINE necessitano di personale più o meno esperto sul campo</a:t>
            </a:r>
            <a:r>
              <a:rPr lang="it-IT" sz="1600" dirty="0">
                <a:solidFill>
                  <a:srgbClr val="000000"/>
                </a:solidFill>
                <a:latin typeface="Calibri" panose="020F0502020204030204" pitchFamily="34" charset="0"/>
              </a:rPr>
              <a:t>.</a:t>
            </a:r>
          </a:p>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Il </a:t>
            </a:r>
            <a:r>
              <a:rPr lang="it-IT" sz="1600" dirty="0">
                <a:solidFill>
                  <a:srgbClr val="000000"/>
                </a:solidFill>
                <a:latin typeface="Calibri" panose="020F0502020204030204" pitchFamily="34" charset="0"/>
              </a:rPr>
              <a:t>grado</a:t>
            </a:r>
            <a:r>
              <a:rPr lang="it-IT" sz="1600" b="0" i="0" u="none" baseline="0" dirty="0">
                <a:solidFill>
                  <a:srgbClr val="000000"/>
                </a:solidFill>
                <a:latin typeface="Calibri" panose="020F0502020204030204" pitchFamily="34" charset="0"/>
              </a:rPr>
              <a:t> di </a:t>
            </a:r>
            <a:r>
              <a:rPr lang="it-IT" sz="1600" dirty="0">
                <a:solidFill>
                  <a:srgbClr val="000000"/>
                </a:solidFill>
                <a:latin typeface="Calibri" panose="020F0502020204030204" pitchFamily="34" charset="0"/>
              </a:rPr>
              <a:t>qualifica/esperienza dell’operatore è funzione del grado di analisi che voglio fare.</a:t>
            </a:r>
            <a:endParaRPr lang="it-IT" sz="1600" b="0" i="0" u="none" baseline="0" dirty="0">
              <a:solidFill>
                <a:srgbClr val="000000"/>
              </a:solidFill>
              <a:latin typeface="Calibri" panose="020F0502020204030204" pitchFamily="34" charset="0"/>
            </a:endParaRPr>
          </a:p>
        </p:txBody>
      </p:sp>
      <p:sp>
        <p:nvSpPr>
          <p:cNvPr id="9" name="Rettangolo 8">
            <a:extLst>
              <a:ext uri="{FF2B5EF4-FFF2-40B4-BE49-F238E27FC236}">
                <a16:creationId xmlns:a16="http://schemas.microsoft.com/office/drawing/2014/main" id="{7255B614-04BA-4516-B7FC-C0759A4A2D24}"/>
              </a:ext>
            </a:extLst>
          </p:cNvPr>
          <p:cNvSpPr/>
          <p:nvPr/>
        </p:nvSpPr>
        <p:spPr>
          <a:xfrm>
            <a:off x="446143" y="2780928"/>
            <a:ext cx="6096000" cy="1569660"/>
          </a:xfrm>
          <a:prstGeom prst="rect">
            <a:avLst/>
          </a:prstGeom>
        </p:spPr>
        <p:txBody>
          <a:bodyPr>
            <a:spAutoFit/>
          </a:bodyPr>
          <a:lstStyle/>
          <a:p>
            <a:pPr>
              <a:spcBef>
                <a:spcPct val="50000"/>
              </a:spcBef>
            </a:pPr>
            <a:r>
              <a:rPr lang="it-IT" altLang="it-IT" sz="1600" b="1" dirty="0"/>
              <a:t>Monitoraggio di 1° livello</a:t>
            </a:r>
          </a:p>
          <a:p>
            <a:pPr>
              <a:spcBef>
                <a:spcPct val="50000"/>
              </a:spcBef>
            </a:pPr>
            <a:r>
              <a:rPr lang="it-IT" altLang="it-IT" sz="1600" dirty="0"/>
              <a:t>Si effettuano misure periodiche rilevando il valore globale della vibrazione prodotta da un macchinario  rotante (RMS) e lo si confronta  con i valori di riferimento sanciti dalla normativa </a:t>
            </a:r>
            <a:r>
              <a:rPr lang="it-IT" altLang="it-IT" sz="1600" b="1" dirty="0"/>
              <a:t>ISO 10816-3</a:t>
            </a:r>
          </a:p>
          <a:p>
            <a:pPr>
              <a:spcBef>
                <a:spcPct val="50000"/>
              </a:spcBef>
            </a:pPr>
            <a:r>
              <a:rPr lang="it-IT" altLang="it-IT" sz="1600" b="1" dirty="0">
                <a:solidFill>
                  <a:srgbClr val="FF0000"/>
                </a:solidFill>
              </a:rPr>
              <a:t>NON richiede personale particolarmente specializzato</a:t>
            </a:r>
          </a:p>
        </p:txBody>
      </p:sp>
      <p:sp>
        <p:nvSpPr>
          <p:cNvPr id="10" name="Rettangolo 9">
            <a:extLst>
              <a:ext uri="{FF2B5EF4-FFF2-40B4-BE49-F238E27FC236}">
                <a16:creationId xmlns:a16="http://schemas.microsoft.com/office/drawing/2014/main" id="{698B3A04-46BE-407F-AA91-DDDAB082FAD0}"/>
              </a:ext>
            </a:extLst>
          </p:cNvPr>
          <p:cNvSpPr/>
          <p:nvPr/>
        </p:nvSpPr>
        <p:spPr>
          <a:xfrm>
            <a:off x="514963" y="4365104"/>
            <a:ext cx="6096000" cy="1815882"/>
          </a:xfrm>
          <a:prstGeom prst="rect">
            <a:avLst/>
          </a:prstGeom>
        </p:spPr>
        <p:txBody>
          <a:bodyPr>
            <a:spAutoFit/>
          </a:bodyPr>
          <a:lstStyle/>
          <a:p>
            <a:pPr>
              <a:spcBef>
                <a:spcPct val="50000"/>
              </a:spcBef>
            </a:pPr>
            <a:r>
              <a:rPr lang="it-IT" altLang="it-IT" sz="1600" b="1" dirty="0"/>
              <a:t>Monitoraggio di 2° livello - Diagnostica</a:t>
            </a:r>
          </a:p>
          <a:p>
            <a:pPr>
              <a:spcBef>
                <a:spcPct val="50000"/>
              </a:spcBef>
            </a:pPr>
            <a:r>
              <a:rPr lang="it-IT" altLang="it-IT" sz="1600" dirty="0"/>
              <a:t>Si attua dopo aver superato i valori di </a:t>
            </a:r>
            <a:r>
              <a:rPr lang="it-IT" altLang="it-IT" sz="1600" dirty="0" err="1"/>
              <a:t>pre</a:t>
            </a:r>
            <a:r>
              <a:rPr lang="it-IT" altLang="it-IT" sz="1600" dirty="0"/>
              <a:t>-allarme con il monitoraggio di 1°livello,o con misure occasionale per ricercare specifiche problematiche delle macchine rotanti e dei cuscinetti a rotolamento mediante l'analisi in frequenza FFT</a:t>
            </a:r>
            <a:endParaRPr lang="it-IT" altLang="it-IT" sz="1600" b="1" dirty="0"/>
          </a:p>
          <a:p>
            <a:pPr>
              <a:spcBef>
                <a:spcPct val="50000"/>
              </a:spcBef>
            </a:pPr>
            <a:r>
              <a:rPr lang="it-IT" altLang="it-IT" sz="1600" b="1" dirty="0">
                <a:solidFill>
                  <a:srgbClr val="FF0000"/>
                </a:solidFill>
              </a:rPr>
              <a:t>Richiede personale altamente specializzato </a:t>
            </a:r>
          </a:p>
        </p:txBody>
      </p:sp>
    </p:spTree>
    <p:extLst>
      <p:ext uri="{BB962C8B-B14F-4D97-AF65-F5344CB8AC3E}">
        <p14:creationId xmlns:p14="http://schemas.microsoft.com/office/powerpoint/2010/main" val="1471776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5" name="Slide Number Placeholder 4"/>
          <p:cNvSpPr>
            <a:spLocks noGrp="1"/>
          </p:cNvSpPr>
          <p:nvPr>
            <p:ph type="sldNum" sz="quarter" idx="12"/>
          </p:nvPr>
        </p:nvSpPr>
        <p:spPr/>
        <p:txBody>
          <a:bodyPr/>
          <a:lstStyle/>
          <a:p>
            <a:fld id="{CCF10D83-73B2-4D20-BE53-AA27B2521160}" type="slidenum">
              <a:rPr lang="en-US" smtClean="0"/>
              <a:pPr/>
              <a:t>14</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endParaRPr lang="en-US" dirty="0"/>
          </a:p>
        </p:txBody>
      </p:sp>
      <p:pic>
        <p:nvPicPr>
          <p:cNvPr id="7" name="Picture 43">
            <a:extLst>
              <a:ext uri="{FF2B5EF4-FFF2-40B4-BE49-F238E27FC236}">
                <a16:creationId xmlns:a16="http://schemas.microsoft.com/office/drawing/2014/main" id="{38D9D7DF-DAF8-4A8F-913D-592318874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649" y="1334541"/>
            <a:ext cx="3516313"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8" name="Text Box 44">
            <a:extLst>
              <a:ext uri="{FF2B5EF4-FFF2-40B4-BE49-F238E27FC236}">
                <a16:creationId xmlns:a16="http://schemas.microsoft.com/office/drawing/2014/main" id="{22919AFA-877E-446B-A9CF-E42FF625C869}"/>
              </a:ext>
            </a:extLst>
          </p:cNvPr>
          <p:cNvSpPr txBox="1">
            <a:spLocks noChangeArrowheads="1"/>
          </p:cNvSpPr>
          <p:nvPr/>
        </p:nvSpPr>
        <p:spPr bwMode="auto">
          <a:xfrm>
            <a:off x="2441574" y="3279229"/>
            <a:ext cx="3516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de-DE" altLang="it-IT" sz="1800" dirty="0" err="1"/>
              <a:t>Analisi</a:t>
            </a:r>
            <a:r>
              <a:rPr lang="de-DE" altLang="it-IT" sz="1800" dirty="0"/>
              <a:t> di 1° </a:t>
            </a:r>
            <a:r>
              <a:rPr lang="de-DE" altLang="it-IT" sz="1800" dirty="0" err="1"/>
              <a:t>livello</a:t>
            </a:r>
            <a:r>
              <a:rPr lang="de-DE" altLang="it-IT" sz="1800" dirty="0"/>
              <a:t> -</a:t>
            </a:r>
            <a:r>
              <a:rPr lang="de-DE" altLang="it-IT" sz="1800" dirty="0" err="1"/>
              <a:t>Monitoraggio</a:t>
            </a:r>
            <a:endParaRPr lang="de-DE" altLang="it-IT" sz="1800" dirty="0"/>
          </a:p>
        </p:txBody>
      </p:sp>
      <p:pic>
        <p:nvPicPr>
          <p:cNvPr id="9" name="Picture 45">
            <a:extLst>
              <a:ext uri="{FF2B5EF4-FFF2-40B4-BE49-F238E27FC236}">
                <a16:creationId xmlns:a16="http://schemas.microsoft.com/office/drawing/2014/main" id="{07ACEBBF-2138-4945-BDFA-D7A54A42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7462" y="2198141"/>
            <a:ext cx="4337050" cy="3381375"/>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10" name="Text Box 46">
            <a:extLst>
              <a:ext uri="{FF2B5EF4-FFF2-40B4-BE49-F238E27FC236}">
                <a16:creationId xmlns:a16="http://schemas.microsoft.com/office/drawing/2014/main" id="{D400E946-9E49-426B-941A-F0A434EC3606}"/>
              </a:ext>
            </a:extLst>
          </p:cNvPr>
          <p:cNvSpPr txBox="1">
            <a:spLocks noChangeArrowheads="1"/>
          </p:cNvSpPr>
          <p:nvPr/>
        </p:nvSpPr>
        <p:spPr bwMode="auto">
          <a:xfrm>
            <a:off x="6438899" y="5798591"/>
            <a:ext cx="424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de-DE" altLang="it-IT" sz="1800"/>
              <a:t>Analisi di 2° livello - diagnostica</a:t>
            </a:r>
          </a:p>
        </p:txBody>
      </p:sp>
      <p:pic>
        <p:nvPicPr>
          <p:cNvPr id="11" name="Picture 47" descr="BEARING1">
            <a:extLst>
              <a:ext uri="{FF2B5EF4-FFF2-40B4-BE49-F238E27FC236}">
                <a16:creationId xmlns:a16="http://schemas.microsoft.com/office/drawing/2014/main" id="{63D55284-BC0A-4303-AA5B-CA2601ED6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148"/>
          <a:stretch>
            <a:fillRect/>
          </a:stretch>
        </p:blipFill>
        <p:spPr bwMode="auto">
          <a:xfrm>
            <a:off x="2693987" y="4071391"/>
            <a:ext cx="28241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034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5" name="Slide Number Placeholder 4"/>
          <p:cNvSpPr>
            <a:spLocks noGrp="1"/>
          </p:cNvSpPr>
          <p:nvPr>
            <p:ph type="sldNum" sz="quarter" idx="12"/>
          </p:nvPr>
        </p:nvSpPr>
        <p:spPr/>
        <p:txBody>
          <a:bodyPr/>
          <a:lstStyle/>
          <a:p>
            <a:fld id="{CCF10D83-73B2-4D20-BE53-AA27B2521160}" type="slidenum">
              <a:rPr lang="en-US" smtClean="0"/>
              <a:pPr/>
              <a:t>15</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r>
              <a:rPr lang="en-US" dirty="0"/>
              <a:t> </a:t>
            </a:r>
          </a:p>
        </p:txBody>
      </p:sp>
      <p:sp>
        <p:nvSpPr>
          <p:cNvPr id="55" name="Segnaposto numero diapositiva 1">
            <a:extLst>
              <a:ext uri="{FF2B5EF4-FFF2-40B4-BE49-F238E27FC236}">
                <a16:creationId xmlns:a16="http://schemas.microsoft.com/office/drawing/2014/main" id="{A2EAEBDD-BA8B-45BE-BC9C-92990CBADC71}"/>
              </a:ext>
            </a:extLst>
          </p:cNvPr>
          <p:cNvSpPr txBox="1">
            <a:spLocks/>
          </p:cNvSpPr>
          <p:nvPr/>
        </p:nvSpPr>
        <p:spPr>
          <a:xfrm>
            <a:off x="570880" y="6378500"/>
            <a:ext cx="719138" cy="1222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600" kern="1200">
                <a:solidFill>
                  <a:schemeClr val="tx1"/>
                </a:solidFill>
                <a:latin typeface="Arial" panose="020B0604020202020204" pitchFamily="34" charset="0"/>
                <a:ea typeface="+mn-ea"/>
                <a:cs typeface="+mn-cs"/>
              </a:defRPr>
            </a:lvl1pPr>
            <a:lvl2pPr marL="742950" indent="-285750" algn="l" defTabSz="914400" rtl="0" eaLnBrk="1" latinLnBrk="0" hangingPunct="1">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defRPr sz="1600" kern="1200">
                <a:solidFill>
                  <a:schemeClr val="tx1"/>
                </a:solidFill>
                <a:latin typeface="Arial" panose="020B0604020202020204" pitchFamily="34" charset="0"/>
                <a:ea typeface="+mn-ea"/>
                <a:cs typeface="+mn-cs"/>
              </a:defRPr>
            </a:lvl3pPr>
            <a:lvl4pPr marL="1600200" indent="-228600" algn="l" defTabSz="914400" rtl="0" eaLnBrk="1" latinLnBrk="0" hangingPunct="1">
              <a:defRPr sz="1600" kern="1200">
                <a:solidFill>
                  <a:schemeClr val="tx1"/>
                </a:solidFill>
                <a:latin typeface="Arial" panose="020B0604020202020204" pitchFamily="34" charset="0"/>
                <a:ea typeface="+mn-ea"/>
                <a:cs typeface="+mn-cs"/>
              </a:defRPr>
            </a:lvl4pPr>
            <a:lvl5pPr marL="2057400" indent="-228600" algn="l" defTabSz="914400" rtl="0" eaLnBrk="1" latinLnBrk="0" hangingPunct="1">
              <a:defRPr sz="16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sz="16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sz="16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sz="16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sz="1600" kern="1200">
                <a:solidFill>
                  <a:schemeClr val="tx1"/>
                </a:solidFill>
                <a:latin typeface="Arial" panose="020B0604020202020204" pitchFamily="34" charset="0"/>
                <a:ea typeface="+mn-ea"/>
                <a:cs typeface="+mn-cs"/>
              </a:defRPr>
            </a:lvl9pPr>
          </a:lstStyle>
          <a:p>
            <a:fld id="{FC195F22-46EC-4A01-ACF9-363F2C66AFFB}" type="slidenum">
              <a:rPr lang="de-DE" altLang="it-IT" sz="800" smtClean="0">
                <a:solidFill>
                  <a:schemeClr val="bg2"/>
                </a:solidFill>
              </a:rPr>
              <a:pPr/>
              <a:t>15</a:t>
            </a:fld>
            <a:endParaRPr lang="de-DE" altLang="it-IT" sz="800">
              <a:solidFill>
                <a:schemeClr val="bg2"/>
              </a:solidFill>
            </a:endParaRPr>
          </a:p>
        </p:txBody>
      </p:sp>
      <p:sp>
        <p:nvSpPr>
          <p:cNvPr id="56" name="Rectangle 3">
            <a:extLst>
              <a:ext uri="{FF2B5EF4-FFF2-40B4-BE49-F238E27FC236}">
                <a16:creationId xmlns:a16="http://schemas.microsoft.com/office/drawing/2014/main" id="{89958B1F-0D49-4D44-8748-CD82D971E7F6}"/>
              </a:ext>
            </a:extLst>
          </p:cNvPr>
          <p:cNvSpPr>
            <a:spLocks noChangeArrowheads="1"/>
          </p:cNvSpPr>
          <p:nvPr/>
        </p:nvSpPr>
        <p:spPr bwMode="auto">
          <a:xfrm>
            <a:off x="514963" y="1176645"/>
            <a:ext cx="5386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it-IT" altLang="it-IT" sz="2400" b="1">
                <a:latin typeface="Times New Roman" panose="02020603050405020304" pitchFamily="18" charset="0"/>
              </a:rPr>
              <a:t>Norme ISO 10816-1</a:t>
            </a:r>
            <a:endParaRPr lang="it-IT" altLang="it-IT" sz="2400" b="1">
              <a:solidFill>
                <a:schemeClr val="accent2"/>
              </a:solidFill>
              <a:latin typeface="Times New Roman" panose="02020603050405020304" pitchFamily="18" charset="0"/>
            </a:endParaRPr>
          </a:p>
        </p:txBody>
      </p:sp>
      <p:pic>
        <p:nvPicPr>
          <p:cNvPr id="57" name="Picture 4">
            <a:extLst>
              <a:ext uri="{FF2B5EF4-FFF2-40B4-BE49-F238E27FC236}">
                <a16:creationId xmlns:a16="http://schemas.microsoft.com/office/drawing/2014/main" id="{7A020FF9-26D6-4582-846A-EDADD3C0D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530" y="909638"/>
            <a:ext cx="5181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8" name="Picture 5">
            <a:extLst>
              <a:ext uri="{FF2B5EF4-FFF2-40B4-BE49-F238E27FC236}">
                <a16:creationId xmlns:a16="http://schemas.microsoft.com/office/drawing/2014/main" id="{43F15C47-FC4D-4043-9718-6DBF53EB2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4221088"/>
            <a:ext cx="1258887"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9" name="Text Box 8">
            <a:extLst>
              <a:ext uri="{FF2B5EF4-FFF2-40B4-BE49-F238E27FC236}">
                <a16:creationId xmlns:a16="http://schemas.microsoft.com/office/drawing/2014/main" id="{1179EDD3-6118-402A-8066-1F9280860457}"/>
              </a:ext>
            </a:extLst>
          </p:cNvPr>
          <p:cNvSpPr txBox="1">
            <a:spLocks noChangeArrowheads="1"/>
          </p:cNvSpPr>
          <p:nvPr/>
        </p:nvSpPr>
        <p:spPr bwMode="auto">
          <a:xfrm>
            <a:off x="1612280" y="4235375"/>
            <a:ext cx="339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it-IT" altLang="it-IT" b="1"/>
              <a:t>A – Tipico per macchina nuova</a:t>
            </a:r>
          </a:p>
        </p:txBody>
      </p:sp>
      <p:sp>
        <p:nvSpPr>
          <p:cNvPr id="60" name="Text Box 9">
            <a:extLst>
              <a:ext uri="{FF2B5EF4-FFF2-40B4-BE49-F238E27FC236}">
                <a16:creationId xmlns:a16="http://schemas.microsoft.com/office/drawing/2014/main" id="{2490F88E-CA8C-4B06-BCC8-2FDF72EE9BFA}"/>
              </a:ext>
            </a:extLst>
          </p:cNvPr>
          <p:cNvSpPr txBox="1">
            <a:spLocks noChangeArrowheads="1"/>
          </p:cNvSpPr>
          <p:nvPr/>
        </p:nvSpPr>
        <p:spPr bwMode="auto">
          <a:xfrm>
            <a:off x="1534493" y="4624313"/>
            <a:ext cx="6153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it-IT" altLang="it-IT" b="1"/>
              <a:t>B – Macchina in condizioni adatte per un servizio continuo</a:t>
            </a:r>
          </a:p>
        </p:txBody>
      </p:sp>
      <p:sp>
        <p:nvSpPr>
          <p:cNvPr id="61" name="Text Box 12">
            <a:extLst>
              <a:ext uri="{FF2B5EF4-FFF2-40B4-BE49-F238E27FC236}">
                <a16:creationId xmlns:a16="http://schemas.microsoft.com/office/drawing/2014/main" id="{BE1E301C-1100-43AC-BA01-5699FB672E06}"/>
              </a:ext>
            </a:extLst>
          </p:cNvPr>
          <p:cNvSpPr txBox="1">
            <a:spLocks noChangeArrowheads="1"/>
          </p:cNvSpPr>
          <p:nvPr/>
        </p:nvSpPr>
        <p:spPr bwMode="auto">
          <a:xfrm>
            <a:off x="1694830" y="5089450"/>
            <a:ext cx="617537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it-IT" altLang="it-IT" b="1"/>
              <a:t>C – Macchina in condizioni </a:t>
            </a:r>
            <a:r>
              <a:rPr lang="it-IT" altLang="it-IT" b="1" u="sng"/>
              <a:t>NON</a:t>
            </a:r>
            <a:r>
              <a:rPr lang="it-IT" altLang="it-IT" b="1"/>
              <a:t> adatte per un servizio</a:t>
            </a:r>
          </a:p>
          <a:p>
            <a:r>
              <a:rPr lang="it-IT" altLang="it-IT" b="1"/>
              <a:t>      continuo,limitata affidabilità in condizioni di esercizio</a:t>
            </a:r>
          </a:p>
        </p:txBody>
      </p:sp>
      <p:sp>
        <p:nvSpPr>
          <p:cNvPr id="62" name="Text Box 13">
            <a:extLst>
              <a:ext uri="{FF2B5EF4-FFF2-40B4-BE49-F238E27FC236}">
                <a16:creationId xmlns:a16="http://schemas.microsoft.com/office/drawing/2014/main" id="{45127D6B-14B2-42D4-B660-9DA9A7FCAEF0}"/>
              </a:ext>
            </a:extLst>
          </p:cNvPr>
          <p:cNvSpPr txBox="1">
            <a:spLocks noChangeArrowheads="1"/>
          </p:cNvSpPr>
          <p:nvPr/>
        </p:nvSpPr>
        <p:spPr bwMode="auto">
          <a:xfrm>
            <a:off x="1732930" y="5854386"/>
            <a:ext cx="7137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it-IT" altLang="it-IT" b="1" dirty="0"/>
              <a:t>D – Condizioni di vibrazione pericolosa, rischio di   </a:t>
            </a:r>
          </a:p>
          <a:p>
            <a:r>
              <a:rPr lang="it-IT" altLang="it-IT" b="1" dirty="0"/>
              <a:t>       danneggiamento immediato</a:t>
            </a:r>
          </a:p>
        </p:txBody>
      </p:sp>
      <p:sp>
        <p:nvSpPr>
          <p:cNvPr id="63" name="Line 14">
            <a:extLst>
              <a:ext uri="{FF2B5EF4-FFF2-40B4-BE49-F238E27FC236}">
                <a16:creationId xmlns:a16="http://schemas.microsoft.com/office/drawing/2014/main" id="{9AF8ADFA-E9D6-4C6D-86CB-EC2597DF7AC8}"/>
              </a:ext>
            </a:extLst>
          </p:cNvPr>
          <p:cNvSpPr>
            <a:spLocks noChangeShapeType="1"/>
          </p:cNvSpPr>
          <p:nvPr/>
        </p:nvSpPr>
        <p:spPr bwMode="auto">
          <a:xfrm>
            <a:off x="8441680" y="3248025"/>
            <a:ext cx="295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64" name="Line 17">
            <a:extLst>
              <a:ext uri="{FF2B5EF4-FFF2-40B4-BE49-F238E27FC236}">
                <a16:creationId xmlns:a16="http://schemas.microsoft.com/office/drawing/2014/main" id="{EF149F16-207F-42BF-9FAC-7CAF852D81F2}"/>
              </a:ext>
            </a:extLst>
          </p:cNvPr>
          <p:cNvSpPr>
            <a:spLocks noChangeShapeType="1"/>
          </p:cNvSpPr>
          <p:nvPr/>
        </p:nvSpPr>
        <p:spPr bwMode="auto">
          <a:xfrm>
            <a:off x="8459143" y="3694113"/>
            <a:ext cx="295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65" name="Text Box 18">
            <a:extLst>
              <a:ext uri="{FF2B5EF4-FFF2-40B4-BE49-F238E27FC236}">
                <a16:creationId xmlns:a16="http://schemas.microsoft.com/office/drawing/2014/main" id="{4C924102-3F0A-46C9-9A3B-D1C6F225298D}"/>
              </a:ext>
            </a:extLst>
          </p:cNvPr>
          <p:cNvSpPr txBox="1">
            <a:spLocks noChangeArrowheads="1"/>
          </p:cNvSpPr>
          <p:nvPr/>
        </p:nvSpPr>
        <p:spPr bwMode="auto">
          <a:xfrm>
            <a:off x="8497243" y="3492500"/>
            <a:ext cx="237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it-IT" altLang="it-IT" b="1"/>
              <a:t>Soglia di allarme</a:t>
            </a:r>
          </a:p>
        </p:txBody>
      </p:sp>
      <p:grpSp>
        <p:nvGrpSpPr>
          <p:cNvPr id="66" name="Group 39">
            <a:extLst>
              <a:ext uri="{FF2B5EF4-FFF2-40B4-BE49-F238E27FC236}">
                <a16:creationId xmlns:a16="http://schemas.microsoft.com/office/drawing/2014/main" id="{3543A491-F8CA-4A02-AF48-D61BBBEACFFD}"/>
              </a:ext>
            </a:extLst>
          </p:cNvPr>
          <p:cNvGrpSpPr>
            <a:grpSpLocks/>
          </p:cNvGrpSpPr>
          <p:nvPr/>
        </p:nvGrpSpPr>
        <p:grpSpPr bwMode="auto">
          <a:xfrm>
            <a:off x="488330" y="4378250"/>
            <a:ext cx="438150" cy="409575"/>
            <a:chOff x="606" y="990"/>
            <a:chExt cx="276" cy="258"/>
          </a:xfrm>
        </p:grpSpPr>
        <p:sp>
          <p:nvSpPr>
            <p:cNvPr id="67" name="Oval 19">
              <a:extLst>
                <a:ext uri="{FF2B5EF4-FFF2-40B4-BE49-F238E27FC236}">
                  <a16:creationId xmlns:a16="http://schemas.microsoft.com/office/drawing/2014/main" id="{E8ED11F5-CE6D-422A-89C4-8B46D94CA53F}"/>
                </a:ext>
              </a:extLst>
            </p:cNvPr>
            <p:cNvSpPr>
              <a:spLocks noChangeArrowheads="1"/>
            </p:cNvSpPr>
            <p:nvPr/>
          </p:nvSpPr>
          <p:spPr bwMode="auto">
            <a:xfrm>
              <a:off x="606" y="990"/>
              <a:ext cx="276" cy="25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68" name="Oval 20">
              <a:extLst>
                <a:ext uri="{FF2B5EF4-FFF2-40B4-BE49-F238E27FC236}">
                  <a16:creationId xmlns:a16="http://schemas.microsoft.com/office/drawing/2014/main" id="{1B775188-F589-4990-A4AB-6F38B8991CC3}"/>
                </a:ext>
              </a:extLst>
            </p:cNvPr>
            <p:cNvSpPr>
              <a:spLocks noChangeArrowheads="1"/>
            </p:cNvSpPr>
            <p:nvPr/>
          </p:nvSpPr>
          <p:spPr bwMode="auto">
            <a:xfrm>
              <a:off x="658" y="1062"/>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69" name="Oval 21">
              <a:extLst>
                <a:ext uri="{FF2B5EF4-FFF2-40B4-BE49-F238E27FC236}">
                  <a16:creationId xmlns:a16="http://schemas.microsoft.com/office/drawing/2014/main" id="{4B2E7DB4-D903-4E8F-BCFB-06B45791ED43}"/>
                </a:ext>
              </a:extLst>
            </p:cNvPr>
            <p:cNvSpPr>
              <a:spLocks noChangeArrowheads="1"/>
            </p:cNvSpPr>
            <p:nvPr/>
          </p:nvSpPr>
          <p:spPr bwMode="auto">
            <a:xfrm>
              <a:off x="765" y="1067"/>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70" name="Line 22">
              <a:extLst>
                <a:ext uri="{FF2B5EF4-FFF2-40B4-BE49-F238E27FC236}">
                  <a16:creationId xmlns:a16="http://schemas.microsoft.com/office/drawing/2014/main" id="{9614D277-31A7-44A0-9C3B-4C561E8E6E37}"/>
                </a:ext>
              </a:extLst>
            </p:cNvPr>
            <p:cNvSpPr>
              <a:spLocks noChangeShapeType="1"/>
            </p:cNvSpPr>
            <p:nvPr/>
          </p:nvSpPr>
          <p:spPr bwMode="auto">
            <a:xfrm>
              <a:off x="738" y="1110"/>
              <a:ext cx="0" cy="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t-IT"/>
            </a:p>
          </p:txBody>
        </p:sp>
        <p:sp>
          <p:nvSpPr>
            <p:cNvPr id="71" name="Freeform 26">
              <a:extLst>
                <a:ext uri="{FF2B5EF4-FFF2-40B4-BE49-F238E27FC236}">
                  <a16:creationId xmlns:a16="http://schemas.microsoft.com/office/drawing/2014/main" id="{E294957D-793C-4C1B-BB35-3BC2E5645937}"/>
                </a:ext>
              </a:extLst>
            </p:cNvPr>
            <p:cNvSpPr>
              <a:spLocks/>
            </p:cNvSpPr>
            <p:nvPr/>
          </p:nvSpPr>
          <p:spPr bwMode="auto">
            <a:xfrm>
              <a:off x="698" y="1164"/>
              <a:ext cx="79" cy="42"/>
            </a:xfrm>
            <a:custGeom>
              <a:avLst/>
              <a:gdLst>
                <a:gd name="T0" fmla="*/ 1 w 79"/>
                <a:gd name="T1" fmla="*/ 0 h 36"/>
                <a:gd name="T2" fmla="*/ 4 w 79"/>
                <a:gd name="T3" fmla="*/ 33 h 36"/>
                <a:gd name="T4" fmla="*/ 22 w 79"/>
                <a:gd name="T5" fmla="*/ 49 h 36"/>
                <a:gd name="T6" fmla="*/ 70 w 79"/>
                <a:gd name="T7" fmla="*/ 41 h 36"/>
                <a:gd name="T8" fmla="*/ 79 w 79"/>
                <a:gd name="T9" fmla="*/ 16 h 36"/>
                <a:gd name="T10" fmla="*/ 0 60000 65536"/>
                <a:gd name="T11" fmla="*/ 0 60000 65536"/>
                <a:gd name="T12" fmla="*/ 0 60000 65536"/>
                <a:gd name="T13" fmla="*/ 0 60000 65536"/>
                <a:gd name="T14" fmla="*/ 0 60000 65536"/>
                <a:gd name="T15" fmla="*/ 0 w 79"/>
                <a:gd name="T16" fmla="*/ 0 h 36"/>
                <a:gd name="T17" fmla="*/ 79 w 79"/>
                <a:gd name="T18" fmla="*/ 36 h 36"/>
              </a:gdLst>
              <a:ahLst/>
              <a:cxnLst>
                <a:cxn ang="T10">
                  <a:pos x="T0" y="T1"/>
                </a:cxn>
                <a:cxn ang="T11">
                  <a:pos x="T2" y="T3"/>
                </a:cxn>
                <a:cxn ang="T12">
                  <a:pos x="T4" y="T5"/>
                </a:cxn>
                <a:cxn ang="T13">
                  <a:pos x="T6" y="T7"/>
                </a:cxn>
                <a:cxn ang="T14">
                  <a:pos x="T8" y="T9"/>
                </a:cxn>
              </a:cxnLst>
              <a:rect l="T15" t="T16" r="T17" b="T18"/>
              <a:pathLst>
                <a:path w="79" h="36">
                  <a:moveTo>
                    <a:pt x="1" y="0"/>
                  </a:moveTo>
                  <a:cubicBezTo>
                    <a:pt x="2" y="8"/>
                    <a:pt x="0" y="17"/>
                    <a:pt x="4" y="24"/>
                  </a:cubicBezTo>
                  <a:cubicBezTo>
                    <a:pt x="8" y="30"/>
                    <a:pt x="22" y="36"/>
                    <a:pt x="22" y="36"/>
                  </a:cubicBezTo>
                  <a:cubicBezTo>
                    <a:pt x="38" y="34"/>
                    <a:pt x="54" y="34"/>
                    <a:pt x="70" y="30"/>
                  </a:cubicBezTo>
                  <a:cubicBezTo>
                    <a:pt x="76" y="28"/>
                    <a:pt x="79" y="12"/>
                    <a:pt x="79" y="12"/>
                  </a:cubicBezTo>
                </a:path>
              </a:pathLst>
            </a:custGeom>
            <a:noFill/>
            <a:ln w="95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grpSp>
      <p:grpSp>
        <p:nvGrpSpPr>
          <p:cNvPr id="72" name="Group 40">
            <a:extLst>
              <a:ext uri="{FF2B5EF4-FFF2-40B4-BE49-F238E27FC236}">
                <a16:creationId xmlns:a16="http://schemas.microsoft.com/office/drawing/2014/main" id="{87D0AC6B-131C-4095-8A64-00A47BD78075}"/>
              </a:ext>
            </a:extLst>
          </p:cNvPr>
          <p:cNvGrpSpPr>
            <a:grpSpLocks/>
          </p:cNvGrpSpPr>
          <p:nvPr/>
        </p:nvGrpSpPr>
        <p:grpSpPr bwMode="auto">
          <a:xfrm>
            <a:off x="496268" y="5214863"/>
            <a:ext cx="438150" cy="409575"/>
            <a:chOff x="605" y="1595"/>
            <a:chExt cx="276" cy="258"/>
          </a:xfrm>
        </p:grpSpPr>
        <p:sp>
          <p:nvSpPr>
            <p:cNvPr id="73" name="Oval 27">
              <a:extLst>
                <a:ext uri="{FF2B5EF4-FFF2-40B4-BE49-F238E27FC236}">
                  <a16:creationId xmlns:a16="http://schemas.microsoft.com/office/drawing/2014/main" id="{BFE357F9-C7F6-4D00-BE32-BD5ABEE7C0FE}"/>
                </a:ext>
              </a:extLst>
            </p:cNvPr>
            <p:cNvSpPr>
              <a:spLocks noChangeArrowheads="1"/>
            </p:cNvSpPr>
            <p:nvPr/>
          </p:nvSpPr>
          <p:spPr bwMode="auto">
            <a:xfrm>
              <a:off x="605" y="1595"/>
              <a:ext cx="276" cy="25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74" name="Oval 28">
              <a:extLst>
                <a:ext uri="{FF2B5EF4-FFF2-40B4-BE49-F238E27FC236}">
                  <a16:creationId xmlns:a16="http://schemas.microsoft.com/office/drawing/2014/main" id="{D87C1106-D81F-42FD-B910-2CE2B5BD9D6D}"/>
                </a:ext>
              </a:extLst>
            </p:cNvPr>
            <p:cNvSpPr>
              <a:spLocks noChangeArrowheads="1"/>
            </p:cNvSpPr>
            <p:nvPr/>
          </p:nvSpPr>
          <p:spPr bwMode="auto">
            <a:xfrm>
              <a:off x="657" y="1667"/>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75" name="Oval 29">
              <a:extLst>
                <a:ext uri="{FF2B5EF4-FFF2-40B4-BE49-F238E27FC236}">
                  <a16:creationId xmlns:a16="http://schemas.microsoft.com/office/drawing/2014/main" id="{8638EC8A-662A-4410-B4FD-554214994CF3}"/>
                </a:ext>
              </a:extLst>
            </p:cNvPr>
            <p:cNvSpPr>
              <a:spLocks noChangeArrowheads="1"/>
            </p:cNvSpPr>
            <p:nvPr/>
          </p:nvSpPr>
          <p:spPr bwMode="auto">
            <a:xfrm>
              <a:off x="764" y="1672"/>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76" name="Line 30">
              <a:extLst>
                <a:ext uri="{FF2B5EF4-FFF2-40B4-BE49-F238E27FC236}">
                  <a16:creationId xmlns:a16="http://schemas.microsoft.com/office/drawing/2014/main" id="{C28A02A0-D01E-4CFD-B714-F5A088505769}"/>
                </a:ext>
              </a:extLst>
            </p:cNvPr>
            <p:cNvSpPr>
              <a:spLocks noChangeShapeType="1"/>
            </p:cNvSpPr>
            <p:nvPr/>
          </p:nvSpPr>
          <p:spPr bwMode="auto">
            <a:xfrm>
              <a:off x="737" y="1715"/>
              <a:ext cx="0" cy="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t-IT"/>
            </a:p>
          </p:txBody>
        </p:sp>
        <p:sp>
          <p:nvSpPr>
            <p:cNvPr id="77" name="Line 32">
              <a:extLst>
                <a:ext uri="{FF2B5EF4-FFF2-40B4-BE49-F238E27FC236}">
                  <a16:creationId xmlns:a16="http://schemas.microsoft.com/office/drawing/2014/main" id="{EBF04C1D-907F-432A-815B-16E066D3D47C}"/>
                </a:ext>
              </a:extLst>
            </p:cNvPr>
            <p:cNvSpPr>
              <a:spLocks noChangeShapeType="1"/>
            </p:cNvSpPr>
            <p:nvPr/>
          </p:nvSpPr>
          <p:spPr bwMode="auto">
            <a:xfrm>
              <a:off x="684" y="1797"/>
              <a:ext cx="12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t-IT"/>
            </a:p>
          </p:txBody>
        </p:sp>
      </p:grpSp>
      <p:grpSp>
        <p:nvGrpSpPr>
          <p:cNvPr id="78" name="Group 41">
            <a:extLst>
              <a:ext uri="{FF2B5EF4-FFF2-40B4-BE49-F238E27FC236}">
                <a16:creationId xmlns:a16="http://schemas.microsoft.com/office/drawing/2014/main" id="{4296670B-10DA-49CB-894F-1E774EAE5015}"/>
              </a:ext>
            </a:extLst>
          </p:cNvPr>
          <p:cNvGrpSpPr>
            <a:grpSpLocks/>
          </p:cNvGrpSpPr>
          <p:nvPr/>
        </p:nvGrpSpPr>
        <p:grpSpPr bwMode="auto">
          <a:xfrm>
            <a:off x="504205" y="5989563"/>
            <a:ext cx="438150" cy="409575"/>
            <a:chOff x="616" y="2149"/>
            <a:chExt cx="276" cy="258"/>
          </a:xfrm>
        </p:grpSpPr>
        <p:sp>
          <p:nvSpPr>
            <p:cNvPr id="79" name="Oval 33">
              <a:extLst>
                <a:ext uri="{FF2B5EF4-FFF2-40B4-BE49-F238E27FC236}">
                  <a16:creationId xmlns:a16="http://schemas.microsoft.com/office/drawing/2014/main" id="{8D968A34-FAA9-4713-8AF6-96753FB4276C}"/>
                </a:ext>
              </a:extLst>
            </p:cNvPr>
            <p:cNvSpPr>
              <a:spLocks noChangeArrowheads="1"/>
            </p:cNvSpPr>
            <p:nvPr/>
          </p:nvSpPr>
          <p:spPr bwMode="auto">
            <a:xfrm>
              <a:off x="616" y="2149"/>
              <a:ext cx="276" cy="25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80" name="Oval 34">
              <a:extLst>
                <a:ext uri="{FF2B5EF4-FFF2-40B4-BE49-F238E27FC236}">
                  <a16:creationId xmlns:a16="http://schemas.microsoft.com/office/drawing/2014/main" id="{36615E63-24BC-474B-B37D-9E40B9701904}"/>
                </a:ext>
              </a:extLst>
            </p:cNvPr>
            <p:cNvSpPr>
              <a:spLocks noChangeArrowheads="1"/>
            </p:cNvSpPr>
            <p:nvPr/>
          </p:nvSpPr>
          <p:spPr bwMode="auto">
            <a:xfrm>
              <a:off x="668" y="2221"/>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81" name="Oval 35">
              <a:extLst>
                <a:ext uri="{FF2B5EF4-FFF2-40B4-BE49-F238E27FC236}">
                  <a16:creationId xmlns:a16="http://schemas.microsoft.com/office/drawing/2014/main" id="{94278035-5199-426F-B75E-10D873021B15}"/>
                </a:ext>
              </a:extLst>
            </p:cNvPr>
            <p:cNvSpPr>
              <a:spLocks noChangeArrowheads="1"/>
            </p:cNvSpPr>
            <p:nvPr/>
          </p:nvSpPr>
          <p:spPr bwMode="auto">
            <a:xfrm>
              <a:off x="775" y="2226"/>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82" name="Line 36">
              <a:extLst>
                <a:ext uri="{FF2B5EF4-FFF2-40B4-BE49-F238E27FC236}">
                  <a16:creationId xmlns:a16="http://schemas.microsoft.com/office/drawing/2014/main" id="{5DAE8739-F7ED-4D1B-8931-2A65C9198832}"/>
                </a:ext>
              </a:extLst>
            </p:cNvPr>
            <p:cNvSpPr>
              <a:spLocks noChangeShapeType="1"/>
            </p:cNvSpPr>
            <p:nvPr/>
          </p:nvSpPr>
          <p:spPr bwMode="auto">
            <a:xfrm>
              <a:off x="748" y="2269"/>
              <a:ext cx="0" cy="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t-IT"/>
            </a:p>
          </p:txBody>
        </p:sp>
        <p:sp>
          <p:nvSpPr>
            <p:cNvPr id="83" name="Freeform 38">
              <a:extLst>
                <a:ext uri="{FF2B5EF4-FFF2-40B4-BE49-F238E27FC236}">
                  <a16:creationId xmlns:a16="http://schemas.microsoft.com/office/drawing/2014/main" id="{A6F93E44-3D08-42F1-8279-A7078B915193}"/>
                </a:ext>
              </a:extLst>
            </p:cNvPr>
            <p:cNvSpPr>
              <a:spLocks/>
            </p:cNvSpPr>
            <p:nvPr/>
          </p:nvSpPr>
          <p:spPr bwMode="auto">
            <a:xfrm flipV="1">
              <a:off x="703" y="2354"/>
              <a:ext cx="97" cy="27"/>
            </a:xfrm>
            <a:custGeom>
              <a:avLst/>
              <a:gdLst>
                <a:gd name="T0" fmla="*/ 1 w 79"/>
                <a:gd name="T1" fmla="*/ 0 h 36"/>
                <a:gd name="T2" fmla="*/ 6 w 79"/>
                <a:gd name="T3" fmla="*/ 14 h 36"/>
                <a:gd name="T4" fmla="*/ 33 w 79"/>
                <a:gd name="T5" fmla="*/ 20 h 36"/>
                <a:gd name="T6" fmla="*/ 106 w 79"/>
                <a:gd name="T7" fmla="*/ 17 h 36"/>
                <a:gd name="T8" fmla="*/ 119 w 79"/>
                <a:gd name="T9" fmla="*/ 7 h 36"/>
                <a:gd name="T10" fmla="*/ 0 60000 65536"/>
                <a:gd name="T11" fmla="*/ 0 60000 65536"/>
                <a:gd name="T12" fmla="*/ 0 60000 65536"/>
                <a:gd name="T13" fmla="*/ 0 60000 65536"/>
                <a:gd name="T14" fmla="*/ 0 60000 65536"/>
                <a:gd name="T15" fmla="*/ 0 w 79"/>
                <a:gd name="T16" fmla="*/ 0 h 36"/>
                <a:gd name="T17" fmla="*/ 79 w 79"/>
                <a:gd name="T18" fmla="*/ 36 h 36"/>
              </a:gdLst>
              <a:ahLst/>
              <a:cxnLst>
                <a:cxn ang="T10">
                  <a:pos x="T0" y="T1"/>
                </a:cxn>
                <a:cxn ang="T11">
                  <a:pos x="T2" y="T3"/>
                </a:cxn>
                <a:cxn ang="T12">
                  <a:pos x="T4" y="T5"/>
                </a:cxn>
                <a:cxn ang="T13">
                  <a:pos x="T6" y="T7"/>
                </a:cxn>
                <a:cxn ang="T14">
                  <a:pos x="T8" y="T9"/>
                </a:cxn>
              </a:cxnLst>
              <a:rect l="T15" t="T16" r="T17" b="T18"/>
              <a:pathLst>
                <a:path w="79" h="36">
                  <a:moveTo>
                    <a:pt x="1" y="0"/>
                  </a:moveTo>
                  <a:cubicBezTo>
                    <a:pt x="2" y="8"/>
                    <a:pt x="0" y="17"/>
                    <a:pt x="4" y="24"/>
                  </a:cubicBezTo>
                  <a:cubicBezTo>
                    <a:pt x="8" y="30"/>
                    <a:pt x="22" y="36"/>
                    <a:pt x="22" y="36"/>
                  </a:cubicBezTo>
                  <a:cubicBezTo>
                    <a:pt x="38" y="34"/>
                    <a:pt x="54" y="34"/>
                    <a:pt x="70" y="30"/>
                  </a:cubicBezTo>
                  <a:cubicBezTo>
                    <a:pt x="76" y="28"/>
                    <a:pt x="79" y="12"/>
                    <a:pt x="79" y="12"/>
                  </a:cubicBezTo>
                </a:path>
              </a:pathLst>
            </a:custGeom>
            <a:noFill/>
            <a:ln w="95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grpSp>
    </p:spTree>
    <p:extLst>
      <p:ext uri="{BB962C8B-B14F-4D97-AF65-F5344CB8AC3E}">
        <p14:creationId xmlns:p14="http://schemas.microsoft.com/office/powerpoint/2010/main" val="3887569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r>
              <a:rPr lang="de-DE"/>
              <a:t>DATE</a:t>
            </a:r>
            <a:endParaRPr lang="en-US" dirty="0"/>
          </a:p>
        </p:txBody>
      </p:sp>
      <p:sp>
        <p:nvSpPr>
          <p:cNvPr id="5" name="Slide Number Placeholder 4"/>
          <p:cNvSpPr>
            <a:spLocks noGrp="1"/>
          </p:cNvSpPr>
          <p:nvPr>
            <p:ph type="sldNum" sz="quarter" idx="16"/>
          </p:nvPr>
        </p:nvSpPr>
        <p:spPr/>
        <p:txBody>
          <a:bodyPr/>
          <a:lstStyle/>
          <a:p>
            <a:fld id="{CCF10D83-73B2-4D20-BE53-AA27B2521160}" type="slidenum">
              <a:rPr lang="en-US" smtClean="0"/>
              <a:pPr/>
              <a:t>16</a:t>
            </a:fld>
            <a:endParaRPr lang="en-US"/>
          </a:p>
        </p:txBody>
      </p:sp>
      <p:sp>
        <p:nvSpPr>
          <p:cNvPr id="6" name="Title 5"/>
          <p:cNvSpPr>
            <a:spLocks noGrp="1"/>
          </p:cNvSpPr>
          <p:nvPr>
            <p:ph type="title"/>
          </p:nvPr>
        </p:nvSpPr>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endParaRPr lang="en-US" dirty="0"/>
          </a:p>
        </p:txBody>
      </p:sp>
      <p:pic>
        <p:nvPicPr>
          <p:cNvPr id="7" name="Picture 2">
            <a:extLst>
              <a:ext uri="{FF2B5EF4-FFF2-40B4-BE49-F238E27FC236}">
                <a16:creationId xmlns:a16="http://schemas.microsoft.com/office/drawing/2014/main" id="{2CADD3FC-9604-4594-A6C4-D0E442881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1037555"/>
            <a:ext cx="8421687"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1650815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5" name="Slide Number Placeholder 4"/>
          <p:cNvSpPr>
            <a:spLocks noGrp="1"/>
          </p:cNvSpPr>
          <p:nvPr>
            <p:ph type="sldNum" sz="quarter" idx="12"/>
          </p:nvPr>
        </p:nvSpPr>
        <p:spPr/>
        <p:txBody>
          <a:bodyPr/>
          <a:lstStyle/>
          <a:p>
            <a:fld id="{CCF10D83-73B2-4D20-BE53-AA27B2521160}" type="slidenum">
              <a:rPr lang="en-US" smtClean="0"/>
              <a:pPr/>
              <a:t>17</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endParaRPr lang="en-US" dirty="0"/>
          </a:p>
        </p:txBody>
      </p:sp>
      <p:pic>
        <p:nvPicPr>
          <p:cNvPr id="8" name="Picture 2">
            <a:extLst>
              <a:ext uri="{FF2B5EF4-FFF2-40B4-BE49-F238E27FC236}">
                <a16:creationId xmlns:a16="http://schemas.microsoft.com/office/drawing/2014/main" id="{BA996A41-143A-4327-BD25-5980391AE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914" y="2249760"/>
            <a:ext cx="78295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9" name="Rettangolo 5">
            <a:extLst>
              <a:ext uri="{FF2B5EF4-FFF2-40B4-BE49-F238E27FC236}">
                <a16:creationId xmlns:a16="http://schemas.microsoft.com/office/drawing/2014/main" id="{FE086F1B-D0F0-4DB3-8A89-05A47DCE0687}"/>
              </a:ext>
            </a:extLst>
          </p:cNvPr>
          <p:cNvSpPr>
            <a:spLocks noChangeArrowheads="1"/>
          </p:cNvSpPr>
          <p:nvPr/>
        </p:nvSpPr>
        <p:spPr bwMode="auto">
          <a:xfrm>
            <a:off x="2386557" y="1268760"/>
            <a:ext cx="79422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it-IT" altLang="it-IT" b="1" dirty="0"/>
              <a:t>Esempio: Difetto su anello interno</a:t>
            </a:r>
          </a:p>
          <a:p>
            <a:r>
              <a:rPr lang="it-IT" altLang="it-IT" b="1" dirty="0"/>
              <a:t>Un difetto su un anello interno di un cuscinetto verrà visualizzato con </a:t>
            </a:r>
          </a:p>
          <a:p>
            <a:r>
              <a:rPr lang="it-IT" altLang="it-IT" b="1" dirty="0">
                <a:solidFill>
                  <a:srgbClr val="FF0000"/>
                </a:solidFill>
              </a:rPr>
              <a:t>modello specifico</a:t>
            </a:r>
            <a:r>
              <a:rPr lang="it-IT" altLang="it-IT" b="1" dirty="0"/>
              <a:t> a </a:t>
            </a:r>
            <a:r>
              <a:rPr lang="it-IT" altLang="it-IT" b="1" dirty="0">
                <a:solidFill>
                  <a:srgbClr val="FF0000"/>
                </a:solidFill>
              </a:rPr>
              <a:t>specifiche frequenze</a:t>
            </a:r>
            <a:r>
              <a:rPr lang="it-IT" altLang="it-IT" b="1" dirty="0"/>
              <a:t> in relazione alla </a:t>
            </a:r>
            <a:r>
              <a:rPr lang="it-IT" altLang="it-IT" b="1" dirty="0">
                <a:solidFill>
                  <a:srgbClr val="FF0000"/>
                </a:solidFill>
              </a:rPr>
              <a:t>velocità di rotazione.</a:t>
            </a:r>
          </a:p>
        </p:txBody>
      </p:sp>
    </p:spTree>
    <p:extLst>
      <p:ext uri="{BB962C8B-B14F-4D97-AF65-F5344CB8AC3E}">
        <p14:creationId xmlns:p14="http://schemas.microsoft.com/office/powerpoint/2010/main" val="709742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numero diapositiva 3">
            <a:extLst>
              <a:ext uri="{FF2B5EF4-FFF2-40B4-BE49-F238E27FC236}">
                <a16:creationId xmlns:a16="http://schemas.microsoft.com/office/drawing/2014/main" id="{F2C707F9-D5AE-4069-A37A-8F42799194B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34F841D-CE6E-4C60-B2BE-7B71EA17705C}" type="slidenum">
              <a:rPr lang="de-DE" altLang="it-IT" sz="1000">
                <a:solidFill>
                  <a:schemeClr val="tx1"/>
                </a:solidFill>
              </a:rPr>
              <a:pPr>
                <a:spcBef>
                  <a:spcPct val="0"/>
                </a:spcBef>
                <a:buFontTx/>
                <a:buNone/>
              </a:pPr>
              <a:t>18</a:t>
            </a:fld>
            <a:endParaRPr lang="de-DE" altLang="it-IT" sz="1000">
              <a:solidFill>
                <a:schemeClr val="tx1"/>
              </a:solidFill>
            </a:endParaRPr>
          </a:p>
        </p:txBody>
      </p:sp>
      <p:sp>
        <p:nvSpPr>
          <p:cNvPr id="7172" name="Rectangle 5">
            <a:extLst>
              <a:ext uri="{FF2B5EF4-FFF2-40B4-BE49-F238E27FC236}">
                <a16:creationId xmlns:a16="http://schemas.microsoft.com/office/drawing/2014/main" id="{0F3EED8F-1274-41A0-9760-39070F8773A4}"/>
              </a:ext>
            </a:extLst>
          </p:cNvPr>
          <p:cNvSpPr>
            <a:spLocks noGrp="1" noChangeArrowheads="1"/>
          </p:cNvSpPr>
          <p:nvPr>
            <p:ph type="title" idx="4294967295"/>
          </p:nvPr>
        </p:nvSpPr>
        <p:spPr>
          <a:xfrm>
            <a:off x="2783632" y="72233"/>
            <a:ext cx="7034213" cy="519113"/>
          </a:xfrm>
          <a:noFill/>
        </p:spPr>
        <p:txBody>
          <a:bodyPr/>
          <a:lstStyle/>
          <a:p>
            <a:pPr algn="ctr" eaLnBrk="1" hangingPunct="1"/>
            <a:r>
              <a:rPr lang="en-GB" altLang="it-IT" sz="2000" dirty="0" err="1"/>
              <a:t>L'analisi</a:t>
            </a:r>
            <a:r>
              <a:rPr lang="en-GB" altLang="it-IT" sz="2000" dirty="0"/>
              <a:t> </a:t>
            </a:r>
            <a:r>
              <a:rPr lang="en-GB" altLang="it-IT" sz="2000" dirty="0" err="1"/>
              <a:t>delle</a:t>
            </a:r>
            <a:r>
              <a:rPr lang="en-GB" altLang="it-IT" sz="2000" dirty="0"/>
              <a:t> </a:t>
            </a:r>
            <a:r>
              <a:rPr lang="en-GB" altLang="it-IT" sz="2000" dirty="0" err="1"/>
              <a:t>vibrazioni</a:t>
            </a:r>
            <a:r>
              <a:rPr lang="en-GB" altLang="it-IT" sz="2000" dirty="0"/>
              <a:t> – </a:t>
            </a:r>
            <a:r>
              <a:rPr lang="en-GB" altLang="it-IT" sz="2000" dirty="0" err="1"/>
              <a:t>monitoraggio</a:t>
            </a:r>
            <a:r>
              <a:rPr lang="en-GB" altLang="it-IT" sz="2000" dirty="0"/>
              <a:t> e </a:t>
            </a:r>
            <a:r>
              <a:rPr lang="en-GB" altLang="it-IT" sz="2000" dirty="0" err="1"/>
              <a:t>diagnostica</a:t>
            </a:r>
            <a:endParaRPr lang="de-DE" altLang="it-IT" sz="2000" dirty="0"/>
          </a:p>
        </p:txBody>
      </p:sp>
      <p:sp>
        <p:nvSpPr>
          <p:cNvPr id="1478659" name="Text Box 3">
            <a:extLst>
              <a:ext uri="{FF2B5EF4-FFF2-40B4-BE49-F238E27FC236}">
                <a16:creationId xmlns:a16="http://schemas.microsoft.com/office/drawing/2014/main" id="{8C88624E-E42D-41B9-B76E-D4B8AFCF2908}"/>
              </a:ext>
            </a:extLst>
          </p:cNvPr>
          <p:cNvSpPr txBox="1">
            <a:spLocks noChangeArrowheads="1"/>
          </p:cNvSpPr>
          <p:nvPr/>
        </p:nvSpPr>
        <p:spPr bwMode="auto">
          <a:xfrm>
            <a:off x="5199064" y="2381250"/>
            <a:ext cx="5240337"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3200" b="1">
                <a:solidFill>
                  <a:schemeClr val="tx1"/>
                </a:solidFill>
                <a:latin typeface="Times" panose="02020603050405020304" pitchFamily="18" charset="0"/>
              </a:rPr>
              <a:t>Cosa sono?</a:t>
            </a:r>
          </a:p>
          <a:p>
            <a:pPr>
              <a:spcBef>
                <a:spcPct val="50000"/>
              </a:spcBef>
              <a:buFontTx/>
              <a:buNone/>
            </a:pPr>
            <a:r>
              <a:rPr lang="it-IT" altLang="it-IT" sz="3200" b="1">
                <a:solidFill>
                  <a:schemeClr val="tx1"/>
                </a:solidFill>
                <a:latin typeface="Times" panose="02020603050405020304" pitchFamily="18" charset="0"/>
              </a:rPr>
              <a:t>Che cosa indicano?</a:t>
            </a:r>
          </a:p>
          <a:p>
            <a:pPr>
              <a:spcBef>
                <a:spcPct val="50000"/>
              </a:spcBef>
              <a:buFontTx/>
              <a:buNone/>
            </a:pPr>
            <a:r>
              <a:rPr lang="it-IT" altLang="it-IT" sz="3200" b="1">
                <a:solidFill>
                  <a:schemeClr val="tx1"/>
                </a:solidFill>
                <a:latin typeface="Times" panose="02020603050405020304" pitchFamily="18" charset="0"/>
              </a:rPr>
              <a:t>Come e con cosa si fanno?</a:t>
            </a:r>
          </a:p>
          <a:p>
            <a:pPr>
              <a:spcBef>
                <a:spcPct val="50000"/>
              </a:spcBef>
              <a:buFontTx/>
              <a:buNone/>
            </a:pPr>
            <a:r>
              <a:rPr lang="it-IT" altLang="it-IT" sz="3200" b="1">
                <a:solidFill>
                  <a:schemeClr val="tx1"/>
                </a:solidFill>
                <a:latin typeface="Times" panose="02020603050405020304" pitchFamily="18" charset="0"/>
              </a:rPr>
              <a:t>Come si valutano?</a:t>
            </a:r>
          </a:p>
        </p:txBody>
      </p:sp>
      <p:pic>
        <p:nvPicPr>
          <p:cNvPr id="1478665" name="Picture 9" descr="iStock_000005300618XSmall%20-%20target">
            <a:extLst>
              <a:ext uri="{FF2B5EF4-FFF2-40B4-BE49-F238E27FC236}">
                <a16:creationId xmlns:a16="http://schemas.microsoft.com/office/drawing/2014/main" id="{80D4418F-917C-4A89-A654-F4F5A95BA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733550"/>
            <a:ext cx="31432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10">
            <a:extLst>
              <a:ext uri="{FF2B5EF4-FFF2-40B4-BE49-F238E27FC236}">
                <a16:creationId xmlns:a16="http://schemas.microsoft.com/office/drawing/2014/main" id="{CA0023A3-398E-4030-9F0F-773F7654EF33}"/>
              </a:ext>
            </a:extLst>
          </p:cNvPr>
          <p:cNvSpPr>
            <a:spLocks noChangeArrowheads="1"/>
          </p:cNvSpPr>
          <p:nvPr/>
        </p:nvSpPr>
        <p:spPr bwMode="auto">
          <a:xfrm>
            <a:off x="3529014" y="954089"/>
            <a:ext cx="4791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sz="4000" b="1">
                <a:solidFill>
                  <a:schemeClr val="tx1"/>
                </a:solidFill>
              </a:rPr>
              <a:t>Misure di 1° Livello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96752"/>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7" name="Rectangle 3">
            <a:extLst>
              <a:ext uri="{FF2B5EF4-FFF2-40B4-BE49-F238E27FC236}">
                <a16:creationId xmlns:a16="http://schemas.microsoft.com/office/drawing/2014/main" id="{2E829FDD-C054-4B6E-A96F-2D2A16FEF82F}"/>
              </a:ext>
            </a:extLst>
          </p:cNvPr>
          <p:cNvSpPr>
            <a:spLocks noGrp="1" noChangeArrowheads="1"/>
          </p:cNvSpPr>
          <p:nvPr>
            <p:ph type="ctrTitle"/>
          </p:nvPr>
        </p:nvSpPr>
        <p:spPr>
          <a:xfrm>
            <a:off x="3557587" y="4869160"/>
            <a:ext cx="5076825" cy="969962"/>
          </a:xfrm>
        </p:spPr>
        <p:txBody>
          <a:bodyPr/>
          <a:lstStyle/>
          <a:p>
            <a:pPr eaLnBrk="1" hangingPunct="1"/>
            <a:r>
              <a:rPr lang="en-GB" altLang="it-IT" sz="5400" dirty="0">
                <a:solidFill>
                  <a:schemeClr val="tx1"/>
                </a:solidFill>
              </a:rPr>
              <a:t>Cosa </a:t>
            </a:r>
            <a:r>
              <a:rPr lang="en-GB" altLang="it-IT" sz="5400" dirty="0" err="1">
                <a:solidFill>
                  <a:schemeClr val="tx1"/>
                </a:solidFill>
              </a:rPr>
              <a:t>sono</a:t>
            </a:r>
            <a:r>
              <a:rPr lang="en-GB" altLang="it-IT" sz="5400" dirty="0">
                <a:solidFill>
                  <a:schemeClr val="tx1"/>
                </a:solidFill>
              </a:rPr>
              <a:t>?</a:t>
            </a:r>
          </a:p>
        </p:txBody>
      </p:sp>
    </p:spTree>
    <p:extLst>
      <p:ext uri="{BB962C8B-B14F-4D97-AF65-F5344CB8AC3E}">
        <p14:creationId xmlns:p14="http://schemas.microsoft.com/office/powerpoint/2010/main" val="1288945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Condition Monitoring </a:t>
            </a:r>
          </a:p>
        </p:txBody>
      </p:sp>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96752"/>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172277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numero diapositiva 3">
            <a:extLst>
              <a:ext uri="{FF2B5EF4-FFF2-40B4-BE49-F238E27FC236}">
                <a16:creationId xmlns:a16="http://schemas.microsoft.com/office/drawing/2014/main" id="{FA1D097A-065E-4F1B-98C8-458061034B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55C417D-8976-4B92-A26C-DBA259D1C23A}" type="slidenum">
              <a:rPr lang="de-DE" altLang="it-IT" sz="1000">
                <a:solidFill>
                  <a:schemeClr val="tx1"/>
                </a:solidFill>
              </a:rPr>
              <a:pPr>
                <a:spcBef>
                  <a:spcPct val="0"/>
                </a:spcBef>
                <a:buFontTx/>
                <a:buNone/>
              </a:pPr>
              <a:t>20</a:t>
            </a:fld>
            <a:endParaRPr lang="de-DE" altLang="it-IT" sz="1000">
              <a:solidFill>
                <a:schemeClr val="tx1"/>
              </a:solidFill>
            </a:endParaRPr>
          </a:p>
        </p:txBody>
      </p:sp>
      <p:sp>
        <p:nvSpPr>
          <p:cNvPr id="10244" name="Text Box 4">
            <a:extLst>
              <a:ext uri="{FF2B5EF4-FFF2-40B4-BE49-F238E27FC236}">
                <a16:creationId xmlns:a16="http://schemas.microsoft.com/office/drawing/2014/main" id="{CF2C0650-4368-44D7-BA6C-8F406181E545}"/>
              </a:ext>
            </a:extLst>
          </p:cNvPr>
          <p:cNvSpPr txBox="1">
            <a:spLocks noChangeArrowheads="1"/>
          </p:cNvSpPr>
          <p:nvPr/>
        </p:nvSpPr>
        <p:spPr bwMode="auto">
          <a:xfrm>
            <a:off x="1855789" y="1336676"/>
            <a:ext cx="843597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GB" altLang="it-IT" dirty="0" err="1">
                <a:solidFill>
                  <a:schemeClr val="tx1"/>
                </a:solidFill>
              </a:rPr>
              <a:t>Sono</a:t>
            </a:r>
            <a:r>
              <a:rPr lang="en-GB" altLang="it-IT" dirty="0">
                <a:solidFill>
                  <a:schemeClr val="tx1"/>
                </a:solidFill>
              </a:rPr>
              <a:t> le </a:t>
            </a:r>
            <a:r>
              <a:rPr lang="en-GB" altLang="it-IT" dirty="0" err="1">
                <a:solidFill>
                  <a:schemeClr val="tx1"/>
                </a:solidFill>
              </a:rPr>
              <a:t>misure</a:t>
            </a:r>
            <a:r>
              <a:rPr lang="en-GB" altLang="it-IT" dirty="0">
                <a:solidFill>
                  <a:schemeClr val="tx1"/>
                </a:solidFill>
              </a:rPr>
              <a:t> </a:t>
            </a:r>
            <a:r>
              <a:rPr lang="en-GB" altLang="it-IT" dirty="0" err="1">
                <a:solidFill>
                  <a:schemeClr val="tx1"/>
                </a:solidFill>
              </a:rPr>
              <a:t>che</a:t>
            </a:r>
            <a:r>
              <a:rPr lang="en-GB" altLang="it-IT" dirty="0">
                <a:solidFill>
                  <a:schemeClr val="tx1"/>
                </a:solidFill>
              </a:rPr>
              <a:t> </a:t>
            </a:r>
            <a:r>
              <a:rPr lang="en-GB" altLang="it-IT" dirty="0" err="1">
                <a:solidFill>
                  <a:schemeClr val="tx1"/>
                </a:solidFill>
              </a:rPr>
              <a:t>esprimono</a:t>
            </a:r>
            <a:r>
              <a:rPr lang="en-GB" altLang="it-IT" dirty="0">
                <a:solidFill>
                  <a:schemeClr val="tx1"/>
                </a:solidFill>
              </a:rPr>
              <a:t> </a:t>
            </a:r>
            <a:r>
              <a:rPr lang="en-GB" altLang="it-IT" dirty="0" err="1">
                <a:solidFill>
                  <a:schemeClr val="tx1"/>
                </a:solidFill>
              </a:rPr>
              <a:t>tramite</a:t>
            </a:r>
            <a:r>
              <a:rPr lang="en-GB" altLang="it-IT" dirty="0">
                <a:solidFill>
                  <a:schemeClr val="tx1"/>
                </a:solidFill>
              </a:rPr>
              <a:t> un </a:t>
            </a:r>
            <a:r>
              <a:rPr lang="en-GB" altLang="it-IT" dirty="0" err="1">
                <a:solidFill>
                  <a:schemeClr val="tx1"/>
                </a:solidFill>
              </a:rPr>
              <a:t>valore</a:t>
            </a:r>
            <a:r>
              <a:rPr lang="en-GB" altLang="it-IT" dirty="0">
                <a:solidFill>
                  <a:schemeClr val="tx1"/>
                </a:solidFill>
              </a:rPr>
              <a:t> </a:t>
            </a:r>
            <a:r>
              <a:rPr lang="en-GB" altLang="it-IT" dirty="0" err="1">
                <a:solidFill>
                  <a:schemeClr val="tx1"/>
                </a:solidFill>
              </a:rPr>
              <a:t>numerico</a:t>
            </a:r>
            <a:r>
              <a:rPr lang="en-GB" altLang="it-IT" dirty="0">
                <a:solidFill>
                  <a:schemeClr val="tx1"/>
                </a:solidFill>
              </a:rPr>
              <a:t> la </a:t>
            </a:r>
            <a:r>
              <a:rPr lang="en-GB" altLang="it-IT" dirty="0" err="1">
                <a:solidFill>
                  <a:schemeClr val="tx1"/>
                </a:solidFill>
              </a:rPr>
              <a:t>quantità</a:t>
            </a:r>
            <a:r>
              <a:rPr lang="en-GB" altLang="it-IT" dirty="0">
                <a:solidFill>
                  <a:schemeClr val="tx1"/>
                </a:solidFill>
              </a:rPr>
              <a:t> di </a:t>
            </a:r>
          </a:p>
          <a:p>
            <a:pPr eaLnBrk="1" hangingPunct="1">
              <a:spcBef>
                <a:spcPct val="50000"/>
              </a:spcBef>
              <a:buFontTx/>
              <a:buNone/>
            </a:pPr>
            <a:r>
              <a:rPr lang="en-GB" altLang="it-IT" dirty="0" err="1">
                <a:solidFill>
                  <a:schemeClr val="tx1"/>
                </a:solidFill>
              </a:rPr>
              <a:t>energia</a:t>
            </a:r>
            <a:r>
              <a:rPr lang="en-GB" altLang="it-IT" dirty="0">
                <a:solidFill>
                  <a:schemeClr val="tx1"/>
                </a:solidFill>
              </a:rPr>
              <a:t> </a:t>
            </a:r>
            <a:r>
              <a:rPr lang="en-GB" altLang="it-IT" dirty="0" err="1">
                <a:solidFill>
                  <a:schemeClr val="tx1"/>
                </a:solidFill>
              </a:rPr>
              <a:t>prodotta</a:t>
            </a:r>
            <a:r>
              <a:rPr lang="en-GB" altLang="it-IT" dirty="0">
                <a:solidFill>
                  <a:schemeClr val="tx1"/>
                </a:solidFill>
              </a:rPr>
              <a:t> </a:t>
            </a:r>
            <a:r>
              <a:rPr lang="en-GB" altLang="it-IT" dirty="0" err="1">
                <a:solidFill>
                  <a:schemeClr val="tx1"/>
                </a:solidFill>
              </a:rPr>
              <a:t>dalla</a:t>
            </a:r>
            <a:r>
              <a:rPr lang="en-GB" altLang="it-IT" dirty="0">
                <a:solidFill>
                  <a:schemeClr val="tx1"/>
                </a:solidFill>
              </a:rPr>
              <a:t> </a:t>
            </a:r>
            <a:r>
              <a:rPr lang="en-GB" altLang="it-IT" dirty="0" err="1">
                <a:solidFill>
                  <a:schemeClr val="tx1"/>
                </a:solidFill>
              </a:rPr>
              <a:t>vibrazione</a:t>
            </a:r>
            <a:r>
              <a:rPr lang="en-GB" altLang="it-IT" dirty="0">
                <a:solidFill>
                  <a:schemeClr val="tx1"/>
                </a:solidFill>
              </a:rPr>
              <a:t> (</a:t>
            </a:r>
            <a:r>
              <a:rPr lang="en-GB" altLang="it-IT" dirty="0" err="1">
                <a:solidFill>
                  <a:schemeClr val="tx1"/>
                </a:solidFill>
              </a:rPr>
              <a:t>valore</a:t>
            </a:r>
            <a:r>
              <a:rPr lang="en-GB" altLang="it-IT" dirty="0">
                <a:solidFill>
                  <a:schemeClr val="tx1"/>
                </a:solidFill>
              </a:rPr>
              <a:t> RMS).</a:t>
            </a:r>
          </a:p>
          <a:p>
            <a:pPr eaLnBrk="1" hangingPunct="1">
              <a:spcBef>
                <a:spcPct val="50000"/>
              </a:spcBef>
              <a:buFontTx/>
              <a:buNone/>
            </a:pPr>
            <a:r>
              <a:rPr lang="en-GB" altLang="it-IT" dirty="0">
                <a:solidFill>
                  <a:schemeClr val="tx1"/>
                </a:solidFill>
              </a:rPr>
              <a:t>La </a:t>
            </a:r>
            <a:r>
              <a:rPr lang="en-GB" altLang="it-IT" dirty="0" err="1">
                <a:solidFill>
                  <a:schemeClr val="tx1"/>
                </a:solidFill>
              </a:rPr>
              <a:t>misura</a:t>
            </a:r>
            <a:r>
              <a:rPr lang="en-GB" altLang="it-IT" dirty="0">
                <a:solidFill>
                  <a:schemeClr val="tx1"/>
                </a:solidFill>
              </a:rPr>
              <a:t> </a:t>
            </a:r>
            <a:r>
              <a:rPr lang="en-GB" altLang="it-IT" dirty="0" err="1">
                <a:solidFill>
                  <a:schemeClr val="tx1"/>
                </a:solidFill>
              </a:rPr>
              <a:t>può</a:t>
            </a:r>
            <a:r>
              <a:rPr lang="en-GB" altLang="it-IT" dirty="0">
                <a:solidFill>
                  <a:schemeClr val="tx1"/>
                </a:solidFill>
              </a:rPr>
              <a:t> </a:t>
            </a:r>
            <a:r>
              <a:rPr lang="en-GB" altLang="it-IT" dirty="0" err="1">
                <a:solidFill>
                  <a:schemeClr val="tx1"/>
                </a:solidFill>
              </a:rPr>
              <a:t>essere</a:t>
            </a:r>
            <a:r>
              <a:rPr lang="en-GB" altLang="it-IT" dirty="0">
                <a:solidFill>
                  <a:schemeClr val="tx1"/>
                </a:solidFill>
              </a:rPr>
              <a:t> </a:t>
            </a:r>
            <a:r>
              <a:rPr lang="en-GB" altLang="it-IT" dirty="0" err="1">
                <a:solidFill>
                  <a:schemeClr val="tx1"/>
                </a:solidFill>
              </a:rPr>
              <a:t>effettuata</a:t>
            </a:r>
            <a:r>
              <a:rPr lang="en-GB" altLang="it-IT" dirty="0">
                <a:solidFill>
                  <a:schemeClr val="tx1"/>
                </a:solidFill>
              </a:rPr>
              <a:t> in:</a:t>
            </a:r>
          </a:p>
          <a:p>
            <a:pPr eaLnBrk="1" hangingPunct="1">
              <a:spcBef>
                <a:spcPct val="50000"/>
              </a:spcBef>
              <a:buFontTx/>
              <a:buNone/>
            </a:pPr>
            <a:endParaRPr lang="en-GB" altLang="it-IT" dirty="0">
              <a:solidFill>
                <a:schemeClr val="tx1"/>
              </a:solidFill>
            </a:endParaRPr>
          </a:p>
          <a:p>
            <a:pPr eaLnBrk="1" hangingPunct="1">
              <a:spcBef>
                <a:spcPct val="50000"/>
              </a:spcBef>
              <a:buFontTx/>
              <a:buNone/>
            </a:pPr>
            <a:r>
              <a:rPr lang="en-GB" altLang="it-IT" b="1" dirty="0">
                <a:solidFill>
                  <a:schemeClr val="tx1"/>
                </a:solidFill>
              </a:rPr>
              <a:t>Velocità</a:t>
            </a:r>
            <a:r>
              <a:rPr lang="en-GB" altLang="it-IT" dirty="0">
                <a:solidFill>
                  <a:schemeClr val="tx1"/>
                </a:solidFill>
              </a:rPr>
              <a:t> (mm/s)</a:t>
            </a:r>
          </a:p>
          <a:p>
            <a:pPr eaLnBrk="1" hangingPunct="1">
              <a:spcBef>
                <a:spcPct val="50000"/>
              </a:spcBef>
              <a:buFontTx/>
              <a:buNone/>
            </a:pPr>
            <a:endParaRPr lang="en-GB" altLang="it-IT" dirty="0">
              <a:solidFill>
                <a:schemeClr val="tx1"/>
              </a:solidFill>
            </a:endParaRPr>
          </a:p>
          <a:p>
            <a:pPr eaLnBrk="1" hangingPunct="1">
              <a:spcBef>
                <a:spcPct val="50000"/>
              </a:spcBef>
              <a:buFontTx/>
              <a:buNone/>
            </a:pPr>
            <a:r>
              <a:rPr lang="en-GB" altLang="it-IT" b="1" dirty="0">
                <a:solidFill>
                  <a:schemeClr val="tx1"/>
                </a:solidFill>
              </a:rPr>
              <a:t>Accelerazione</a:t>
            </a:r>
            <a:r>
              <a:rPr lang="en-GB" altLang="it-IT" dirty="0">
                <a:solidFill>
                  <a:schemeClr val="tx1"/>
                </a:solidFill>
              </a:rPr>
              <a:t> (g)</a:t>
            </a:r>
          </a:p>
          <a:p>
            <a:pPr eaLnBrk="1" hangingPunct="1">
              <a:spcBef>
                <a:spcPct val="50000"/>
              </a:spcBef>
              <a:buFontTx/>
              <a:buNone/>
            </a:pPr>
            <a:endParaRPr lang="en-GB" altLang="it-IT" dirty="0">
              <a:solidFill>
                <a:schemeClr val="tx1"/>
              </a:solidFill>
            </a:endParaRPr>
          </a:p>
          <a:p>
            <a:pPr eaLnBrk="1" hangingPunct="1">
              <a:spcBef>
                <a:spcPct val="50000"/>
              </a:spcBef>
              <a:buFontTx/>
              <a:buNone/>
            </a:pPr>
            <a:r>
              <a:rPr lang="en-GB" altLang="it-IT" b="1" dirty="0">
                <a:solidFill>
                  <a:schemeClr val="tx1"/>
                </a:solidFill>
              </a:rPr>
              <a:t>Demodulazione</a:t>
            </a:r>
            <a:r>
              <a:rPr lang="en-GB" altLang="it-IT" dirty="0">
                <a:solidFill>
                  <a:schemeClr val="tx1"/>
                </a:solidFill>
              </a:rPr>
              <a:t> (g)</a:t>
            </a:r>
          </a:p>
          <a:p>
            <a:pPr eaLnBrk="1" hangingPunct="1">
              <a:spcBef>
                <a:spcPct val="0"/>
              </a:spcBef>
              <a:buFontTx/>
              <a:buNone/>
            </a:pPr>
            <a:r>
              <a:rPr lang="en-GB" altLang="it-IT" sz="1800" dirty="0">
                <a:solidFill>
                  <a:schemeClr val="tx1"/>
                </a:solidFill>
              </a:rPr>
              <a:t>	</a:t>
            </a:r>
            <a:endParaRPr lang="en-GB" altLang="it-IT" sz="1600" dirty="0">
              <a:solidFill>
                <a:schemeClr val="tx1"/>
              </a:solidFill>
            </a:endParaRPr>
          </a:p>
        </p:txBody>
      </p:sp>
      <p:sp>
        <p:nvSpPr>
          <p:cNvPr id="4" name="Ovale 3">
            <a:extLst>
              <a:ext uri="{FF2B5EF4-FFF2-40B4-BE49-F238E27FC236}">
                <a16:creationId xmlns:a16="http://schemas.microsoft.com/office/drawing/2014/main" id="{9FA39CC2-8593-42A7-93E3-CDC15D2EC18E}"/>
              </a:ext>
            </a:extLst>
          </p:cNvPr>
          <p:cNvSpPr/>
          <p:nvPr/>
        </p:nvSpPr>
        <p:spPr bwMode="gray">
          <a:xfrm>
            <a:off x="1631504" y="2852936"/>
            <a:ext cx="2592288" cy="911473"/>
          </a:xfrm>
          <a:prstGeom prst="ellipse">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9" name="Ovale 8">
            <a:extLst>
              <a:ext uri="{FF2B5EF4-FFF2-40B4-BE49-F238E27FC236}">
                <a16:creationId xmlns:a16="http://schemas.microsoft.com/office/drawing/2014/main" id="{16437EBA-5192-475D-9927-1A72D082EF6F}"/>
              </a:ext>
            </a:extLst>
          </p:cNvPr>
          <p:cNvSpPr/>
          <p:nvPr/>
        </p:nvSpPr>
        <p:spPr bwMode="gray">
          <a:xfrm>
            <a:off x="1631504" y="3814417"/>
            <a:ext cx="2592288" cy="911473"/>
          </a:xfrm>
          <a:prstGeom prst="ellipse">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10" name="Ovale 9">
            <a:extLst>
              <a:ext uri="{FF2B5EF4-FFF2-40B4-BE49-F238E27FC236}">
                <a16:creationId xmlns:a16="http://schemas.microsoft.com/office/drawing/2014/main" id="{0D8F0B42-073F-4FBA-945C-91C17BD129F4}"/>
              </a:ext>
            </a:extLst>
          </p:cNvPr>
          <p:cNvSpPr/>
          <p:nvPr/>
        </p:nvSpPr>
        <p:spPr bwMode="gray">
          <a:xfrm>
            <a:off x="1631504" y="4749775"/>
            <a:ext cx="2592288" cy="911473"/>
          </a:xfrm>
          <a:prstGeom prst="ellipse">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pic>
        <p:nvPicPr>
          <p:cNvPr id="12" name="B823656B-98B9-417D-A778-E7C192361768">
            <a:extLst>
              <a:ext uri="{FF2B5EF4-FFF2-40B4-BE49-F238E27FC236}">
                <a16:creationId xmlns:a16="http://schemas.microsoft.com/office/drawing/2014/main" id="{DC2EE108-0C83-4E1B-8BE0-938BA8593B0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56040" y="2428675"/>
            <a:ext cx="4771828" cy="3682955"/>
          </a:xfrm>
          <a:prstGeom prst="rect">
            <a:avLst/>
          </a:prstGeom>
          <a:noFill/>
          <a:ln>
            <a:noFill/>
          </a:ln>
        </p:spPr>
      </p:pic>
      <p:sp>
        <p:nvSpPr>
          <p:cNvPr id="6" name="Rettangolo 5">
            <a:extLst>
              <a:ext uri="{FF2B5EF4-FFF2-40B4-BE49-F238E27FC236}">
                <a16:creationId xmlns:a16="http://schemas.microsoft.com/office/drawing/2014/main" id="{0B3266F5-9B88-46E0-9673-F4E468AFB41D}"/>
              </a:ext>
            </a:extLst>
          </p:cNvPr>
          <p:cNvSpPr/>
          <p:nvPr/>
        </p:nvSpPr>
        <p:spPr bwMode="gray">
          <a:xfrm>
            <a:off x="9120336" y="5805264"/>
            <a:ext cx="1944216" cy="144016"/>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96752"/>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10" name="Rectangle 2">
            <a:extLst>
              <a:ext uri="{FF2B5EF4-FFF2-40B4-BE49-F238E27FC236}">
                <a16:creationId xmlns:a16="http://schemas.microsoft.com/office/drawing/2014/main" id="{B261C6AB-ED82-4664-8FEC-A473D17BA7E1}"/>
              </a:ext>
            </a:extLst>
          </p:cNvPr>
          <p:cNvSpPr>
            <a:spLocks noGrp="1" noChangeArrowheads="1"/>
          </p:cNvSpPr>
          <p:nvPr>
            <p:ph type="ctrTitle"/>
          </p:nvPr>
        </p:nvSpPr>
        <p:spPr>
          <a:xfrm>
            <a:off x="2721049" y="4716092"/>
            <a:ext cx="7191375" cy="969962"/>
          </a:xfrm>
        </p:spPr>
        <p:txBody>
          <a:bodyPr/>
          <a:lstStyle/>
          <a:p>
            <a:pPr eaLnBrk="1" hangingPunct="1"/>
            <a:r>
              <a:rPr lang="en-GB" altLang="it-IT" sz="5400" dirty="0">
                <a:solidFill>
                  <a:schemeClr val="tx1"/>
                </a:solidFill>
              </a:rPr>
              <a:t>Che </a:t>
            </a:r>
            <a:r>
              <a:rPr lang="en-GB" altLang="it-IT" sz="5400" dirty="0" err="1">
                <a:solidFill>
                  <a:schemeClr val="tx1"/>
                </a:solidFill>
              </a:rPr>
              <a:t>cosa</a:t>
            </a:r>
            <a:r>
              <a:rPr lang="en-GB" altLang="it-IT" sz="5400" dirty="0">
                <a:solidFill>
                  <a:schemeClr val="tx1"/>
                </a:solidFill>
              </a:rPr>
              <a:t> </a:t>
            </a:r>
            <a:r>
              <a:rPr lang="en-GB" altLang="it-IT" sz="5400" dirty="0" err="1">
                <a:solidFill>
                  <a:schemeClr val="tx1"/>
                </a:solidFill>
              </a:rPr>
              <a:t>indicano</a:t>
            </a:r>
            <a:r>
              <a:rPr lang="en-GB" altLang="it-IT" sz="5400" dirty="0">
                <a:solidFill>
                  <a:schemeClr val="tx1"/>
                </a:solidFill>
              </a:rPr>
              <a:t>?</a:t>
            </a:r>
          </a:p>
        </p:txBody>
      </p:sp>
      <p:sp>
        <p:nvSpPr>
          <p:cNvPr id="11" name="Text Box 3">
            <a:extLst>
              <a:ext uri="{FF2B5EF4-FFF2-40B4-BE49-F238E27FC236}">
                <a16:creationId xmlns:a16="http://schemas.microsoft.com/office/drawing/2014/main" id="{41907427-DE8C-408E-9CEC-4226561F4FCA}"/>
              </a:ext>
            </a:extLst>
          </p:cNvPr>
          <p:cNvSpPr txBox="1">
            <a:spLocks noChangeArrowheads="1"/>
          </p:cNvSpPr>
          <p:nvPr/>
        </p:nvSpPr>
        <p:spPr bwMode="auto">
          <a:xfrm>
            <a:off x="2721049" y="5887045"/>
            <a:ext cx="6597650" cy="422275"/>
          </a:xfrm>
          <a:prstGeom prst="rect">
            <a:avLst/>
          </a:prstGeom>
          <a:noFill/>
          <a:ln w="9525">
            <a:noFill/>
            <a:miter lim="800000"/>
            <a:headEnd/>
            <a:tailEnd/>
          </a:ln>
          <a:effectLst/>
        </p:spPr>
        <p:txBody>
          <a:bodyPr>
            <a:spAutoFit/>
          </a:bodyPr>
          <a:lstStyle/>
          <a:p>
            <a:pPr algn="ctr">
              <a:lnSpc>
                <a:spcPct val="60000"/>
              </a:lnSpc>
              <a:spcBef>
                <a:spcPct val="50000"/>
              </a:spcBef>
              <a:defRPr/>
            </a:pPr>
            <a:r>
              <a:rPr lang="it-IT" sz="3600" b="1">
                <a:effectLst>
                  <a:outerShdw blurRad="38100" dist="38100" dir="2700000" algn="tl">
                    <a:srgbClr val="C0C0C0"/>
                  </a:outerShdw>
                </a:effectLst>
                <a:latin typeface="Arial" charset="0"/>
              </a:rPr>
              <a:t>La Vibrazione</a:t>
            </a:r>
          </a:p>
        </p:txBody>
      </p:sp>
    </p:spTree>
    <p:extLst>
      <p:ext uri="{BB962C8B-B14F-4D97-AF65-F5344CB8AC3E}">
        <p14:creationId xmlns:p14="http://schemas.microsoft.com/office/powerpoint/2010/main" val="408660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numero diapositiva 3">
            <a:extLst>
              <a:ext uri="{FF2B5EF4-FFF2-40B4-BE49-F238E27FC236}">
                <a16:creationId xmlns:a16="http://schemas.microsoft.com/office/drawing/2014/main" id="{BB7DAAFE-0DA9-450E-89FC-07DEBF9955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A0E0D07-5941-4A04-B426-A4675E1334D5}" type="slidenum">
              <a:rPr lang="de-DE" altLang="it-IT" sz="1000">
                <a:solidFill>
                  <a:schemeClr val="tx1"/>
                </a:solidFill>
              </a:rPr>
              <a:pPr>
                <a:spcBef>
                  <a:spcPct val="0"/>
                </a:spcBef>
                <a:buFontTx/>
                <a:buNone/>
              </a:pPr>
              <a:t>22</a:t>
            </a:fld>
            <a:endParaRPr lang="de-DE" altLang="it-IT" sz="1000">
              <a:solidFill>
                <a:schemeClr val="tx1"/>
              </a:solidFill>
            </a:endParaRPr>
          </a:p>
        </p:txBody>
      </p:sp>
      <p:sp>
        <p:nvSpPr>
          <p:cNvPr id="14339" name="Rectangle 2">
            <a:extLst>
              <a:ext uri="{FF2B5EF4-FFF2-40B4-BE49-F238E27FC236}">
                <a16:creationId xmlns:a16="http://schemas.microsoft.com/office/drawing/2014/main" id="{4C8031D0-9133-44C9-927A-5417DB781369}"/>
              </a:ext>
            </a:extLst>
          </p:cNvPr>
          <p:cNvSpPr>
            <a:spLocks noGrp="1" noChangeArrowheads="1"/>
          </p:cNvSpPr>
          <p:nvPr>
            <p:ph type="title" idx="4294967295"/>
          </p:nvPr>
        </p:nvSpPr>
        <p:spPr>
          <a:xfrm>
            <a:off x="0" y="368300"/>
            <a:ext cx="7543800" cy="393700"/>
          </a:xfrm>
          <a:noFill/>
        </p:spPr>
        <p:txBody>
          <a:bodyPr/>
          <a:lstStyle/>
          <a:p>
            <a:pPr algn="ctr" eaLnBrk="1" hangingPunct="1"/>
            <a:r>
              <a:rPr lang="en-GB" altLang="it-IT" dirty="0"/>
              <a:t>Che </a:t>
            </a:r>
            <a:r>
              <a:rPr lang="en-GB" altLang="it-IT" dirty="0" err="1"/>
              <a:t>cosa</a:t>
            </a:r>
            <a:r>
              <a:rPr lang="en-GB" altLang="it-IT" dirty="0"/>
              <a:t> è una </a:t>
            </a:r>
            <a:r>
              <a:rPr lang="en-GB" altLang="it-IT" dirty="0" err="1"/>
              <a:t>vibrazione</a:t>
            </a:r>
            <a:r>
              <a:rPr lang="en-GB" altLang="it-IT" dirty="0"/>
              <a:t>?</a:t>
            </a:r>
            <a:endParaRPr lang="de-DE" altLang="it-IT" dirty="0"/>
          </a:p>
        </p:txBody>
      </p:sp>
      <p:sp>
        <p:nvSpPr>
          <p:cNvPr id="14340" name="Text Box 3">
            <a:extLst>
              <a:ext uri="{FF2B5EF4-FFF2-40B4-BE49-F238E27FC236}">
                <a16:creationId xmlns:a16="http://schemas.microsoft.com/office/drawing/2014/main" id="{07D93702-7D48-46E4-9C65-D965D0C70F13}"/>
              </a:ext>
            </a:extLst>
          </p:cNvPr>
          <p:cNvSpPr txBox="1">
            <a:spLocks noChangeArrowheads="1"/>
          </p:cNvSpPr>
          <p:nvPr/>
        </p:nvSpPr>
        <p:spPr bwMode="auto">
          <a:xfrm>
            <a:off x="3531219" y="2098676"/>
            <a:ext cx="4738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pic>
        <p:nvPicPr>
          <p:cNvPr id="14341" name="Picture 4">
            <a:extLst>
              <a:ext uri="{FF2B5EF4-FFF2-40B4-BE49-F238E27FC236}">
                <a16:creationId xmlns:a16="http://schemas.microsoft.com/office/drawing/2014/main" id="{EE069C61-EDE1-40B3-A989-32F51C0F2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994" y="3051175"/>
            <a:ext cx="33909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Line 5">
            <a:extLst>
              <a:ext uri="{FF2B5EF4-FFF2-40B4-BE49-F238E27FC236}">
                <a16:creationId xmlns:a16="http://schemas.microsoft.com/office/drawing/2014/main" id="{02DD1988-A025-4BAE-9423-4B4DFD425368}"/>
              </a:ext>
            </a:extLst>
          </p:cNvPr>
          <p:cNvSpPr>
            <a:spLocks noChangeShapeType="1"/>
          </p:cNvSpPr>
          <p:nvPr/>
        </p:nvSpPr>
        <p:spPr bwMode="auto">
          <a:xfrm>
            <a:off x="5001245" y="3838575"/>
            <a:ext cx="2532063" cy="0"/>
          </a:xfrm>
          <a:prstGeom prst="line">
            <a:avLst/>
          </a:prstGeom>
          <a:noFill/>
          <a:ln w="38100">
            <a:solidFill>
              <a:srgbClr val="FF7C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pic>
        <p:nvPicPr>
          <p:cNvPr id="14343" name="Picture 6" descr="Pendulum">
            <a:extLst>
              <a:ext uri="{FF2B5EF4-FFF2-40B4-BE49-F238E27FC236}">
                <a16:creationId xmlns:a16="http://schemas.microsoft.com/office/drawing/2014/main" id="{86A9CE58-6DCC-4008-8337-A8FF22134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958" y="2063751"/>
            <a:ext cx="20097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Oval 7">
            <a:extLst>
              <a:ext uri="{FF2B5EF4-FFF2-40B4-BE49-F238E27FC236}">
                <a16:creationId xmlns:a16="http://schemas.microsoft.com/office/drawing/2014/main" id="{321BABB3-37A0-4EEF-9A1B-5F4F313A731C}"/>
              </a:ext>
            </a:extLst>
          </p:cNvPr>
          <p:cNvSpPr>
            <a:spLocks noChangeArrowheads="1"/>
          </p:cNvSpPr>
          <p:nvPr/>
        </p:nvSpPr>
        <p:spPr bwMode="auto">
          <a:xfrm>
            <a:off x="4909169" y="1965326"/>
            <a:ext cx="177800" cy="142875"/>
          </a:xfrm>
          <a:prstGeom prst="ellipse">
            <a:avLst/>
          </a:prstGeom>
          <a:solidFill>
            <a:schemeClr val="accent1"/>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4345" name="Line 8">
            <a:extLst>
              <a:ext uri="{FF2B5EF4-FFF2-40B4-BE49-F238E27FC236}">
                <a16:creationId xmlns:a16="http://schemas.microsoft.com/office/drawing/2014/main" id="{A8F3ED78-5165-4AED-97EA-6F84560770E2}"/>
              </a:ext>
            </a:extLst>
          </p:cNvPr>
          <p:cNvSpPr>
            <a:spLocks noChangeShapeType="1"/>
          </p:cNvSpPr>
          <p:nvPr/>
        </p:nvSpPr>
        <p:spPr bwMode="auto">
          <a:xfrm>
            <a:off x="4326557" y="3521076"/>
            <a:ext cx="0" cy="13763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4346" name="Rectangle 9">
            <a:extLst>
              <a:ext uri="{FF2B5EF4-FFF2-40B4-BE49-F238E27FC236}">
                <a16:creationId xmlns:a16="http://schemas.microsoft.com/office/drawing/2014/main" id="{657C6722-8B58-4728-82AB-5CC13DDE6DEE}"/>
              </a:ext>
            </a:extLst>
          </p:cNvPr>
          <p:cNvSpPr>
            <a:spLocks noChangeArrowheads="1"/>
          </p:cNvSpPr>
          <p:nvPr/>
        </p:nvSpPr>
        <p:spPr bwMode="auto">
          <a:xfrm>
            <a:off x="4607544" y="3609976"/>
            <a:ext cx="681038" cy="48577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4347" name="Oval 10">
            <a:extLst>
              <a:ext uri="{FF2B5EF4-FFF2-40B4-BE49-F238E27FC236}">
                <a16:creationId xmlns:a16="http://schemas.microsoft.com/office/drawing/2014/main" id="{51210EFE-FD73-4705-90B2-4E89299106B2}"/>
              </a:ext>
            </a:extLst>
          </p:cNvPr>
          <p:cNvSpPr>
            <a:spLocks noChangeArrowheads="1"/>
          </p:cNvSpPr>
          <p:nvPr/>
        </p:nvSpPr>
        <p:spPr bwMode="auto">
          <a:xfrm>
            <a:off x="4909169" y="3740150"/>
            <a:ext cx="184150" cy="196850"/>
          </a:xfrm>
          <a:prstGeom prst="ellipse">
            <a:avLst/>
          </a:prstGeom>
          <a:solidFill>
            <a:srgbClr val="FF7C80"/>
          </a:solidFill>
          <a:ln w="9525">
            <a:solidFill>
              <a:srgbClr val="FF7C80"/>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4348" name="Text Box 11">
            <a:extLst>
              <a:ext uri="{FF2B5EF4-FFF2-40B4-BE49-F238E27FC236}">
                <a16:creationId xmlns:a16="http://schemas.microsoft.com/office/drawing/2014/main" id="{6BD10C2B-6A88-445C-B4C3-5648C7E9DDB7}"/>
              </a:ext>
            </a:extLst>
          </p:cNvPr>
          <p:cNvSpPr txBox="1">
            <a:spLocks noChangeArrowheads="1"/>
          </p:cNvSpPr>
          <p:nvPr/>
        </p:nvSpPr>
        <p:spPr bwMode="auto">
          <a:xfrm>
            <a:off x="4307508" y="4210051"/>
            <a:ext cx="1216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800" b="1">
                <a:solidFill>
                  <a:schemeClr val="tx1"/>
                </a:solidFill>
              </a:rPr>
              <a:t>Massa</a:t>
            </a:r>
          </a:p>
        </p:txBody>
      </p:sp>
      <p:sp>
        <p:nvSpPr>
          <p:cNvPr id="14349" name="Text Box 12">
            <a:extLst>
              <a:ext uri="{FF2B5EF4-FFF2-40B4-BE49-F238E27FC236}">
                <a16:creationId xmlns:a16="http://schemas.microsoft.com/office/drawing/2014/main" id="{57D30A72-CC6A-488C-8437-0DC31D6B976B}"/>
              </a:ext>
            </a:extLst>
          </p:cNvPr>
          <p:cNvSpPr txBox="1">
            <a:spLocks noChangeArrowheads="1"/>
          </p:cNvSpPr>
          <p:nvPr/>
        </p:nvSpPr>
        <p:spPr bwMode="auto">
          <a:xfrm>
            <a:off x="6145832" y="2098676"/>
            <a:ext cx="5638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a:solidFill>
                  <a:schemeClr val="tx1"/>
                </a:solidFill>
                <a:cs typeface="Times New Roman" panose="02020603050405020304" pitchFamily="18" charset="0"/>
              </a:rPr>
              <a:t>“Una vibrazione è il movimento periodico di un corpo rispetto ad una posizione di riferimento fissa.”</a:t>
            </a:r>
            <a:r>
              <a:rPr lang="en-GB" altLang="it-IT">
                <a:solidFill>
                  <a:schemeClr val="tx1"/>
                </a:solidFill>
              </a:rPr>
              <a:t> </a:t>
            </a:r>
          </a:p>
        </p:txBody>
      </p:sp>
      <p:sp>
        <p:nvSpPr>
          <p:cNvPr id="14350" name="Text Box 13">
            <a:extLst>
              <a:ext uri="{FF2B5EF4-FFF2-40B4-BE49-F238E27FC236}">
                <a16:creationId xmlns:a16="http://schemas.microsoft.com/office/drawing/2014/main" id="{76485EF9-0A57-48DF-8D91-BA66D0C9B860}"/>
              </a:ext>
            </a:extLst>
          </p:cNvPr>
          <p:cNvSpPr txBox="1">
            <a:spLocks noChangeArrowheads="1"/>
          </p:cNvSpPr>
          <p:nvPr/>
        </p:nvSpPr>
        <p:spPr bwMode="auto">
          <a:xfrm>
            <a:off x="3531220" y="5583239"/>
            <a:ext cx="7904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just">
              <a:spcBef>
                <a:spcPct val="50000"/>
              </a:spcBef>
              <a:buFontTx/>
              <a:buNone/>
            </a:pPr>
            <a:r>
              <a:rPr lang="en-GB" altLang="it-IT">
                <a:solidFill>
                  <a:schemeClr val="tx1"/>
                </a:solidFill>
              </a:rPr>
              <a:t>Una vibrazione si verifica a causa di un’applicazione di una forza che causa un movimento!</a:t>
            </a:r>
            <a:endParaRPr lang="de-DE" altLang="it-IT">
              <a:solidFill>
                <a:schemeClr val="tx1"/>
              </a:solidFill>
            </a:endParaRPr>
          </a:p>
        </p:txBody>
      </p:sp>
      <p:pic>
        <p:nvPicPr>
          <p:cNvPr id="4" name="Immagine 3">
            <a:extLst>
              <a:ext uri="{FF2B5EF4-FFF2-40B4-BE49-F238E27FC236}">
                <a16:creationId xmlns:a16="http://schemas.microsoft.com/office/drawing/2014/main" id="{C34F2657-E5C9-4296-AA3B-33F15D467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02" y="1022875"/>
            <a:ext cx="3874156" cy="2905617"/>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numero diapositiva 1">
            <a:extLst>
              <a:ext uri="{FF2B5EF4-FFF2-40B4-BE49-F238E27FC236}">
                <a16:creationId xmlns:a16="http://schemas.microsoft.com/office/drawing/2014/main" id="{FD680E30-2006-4B06-B7E0-29958BE748A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C867370-14C9-4D8E-9938-369CA57BFA77}" type="slidenum">
              <a:rPr lang="de-DE" altLang="it-IT" sz="1000">
                <a:solidFill>
                  <a:schemeClr val="tx1"/>
                </a:solidFill>
              </a:rPr>
              <a:pPr>
                <a:spcBef>
                  <a:spcPct val="0"/>
                </a:spcBef>
                <a:buFontTx/>
                <a:buNone/>
              </a:pPr>
              <a:t>23</a:t>
            </a:fld>
            <a:endParaRPr lang="de-DE" altLang="it-IT" sz="1000">
              <a:solidFill>
                <a:schemeClr val="tx1"/>
              </a:solidFill>
            </a:endParaRPr>
          </a:p>
        </p:txBody>
      </p:sp>
      <p:sp>
        <p:nvSpPr>
          <p:cNvPr id="16388" name="Rectangle 15">
            <a:extLst>
              <a:ext uri="{FF2B5EF4-FFF2-40B4-BE49-F238E27FC236}">
                <a16:creationId xmlns:a16="http://schemas.microsoft.com/office/drawing/2014/main" id="{45BC9C9A-2EF1-4EC3-BBC1-450632F5948F}"/>
              </a:ext>
            </a:extLst>
          </p:cNvPr>
          <p:cNvSpPr>
            <a:spLocks noGrp="1" noChangeArrowheads="1"/>
          </p:cNvSpPr>
          <p:nvPr>
            <p:ph type="title" idx="4294967295"/>
          </p:nvPr>
        </p:nvSpPr>
        <p:spPr>
          <a:xfrm>
            <a:off x="2308225" y="65088"/>
            <a:ext cx="6959600" cy="501650"/>
          </a:xfrm>
          <a:noFill/>
        </p:spPr>
        <p:txBody>
          <a:bodyPr/>
          <a:lstStyle/>
          <a:p>
            <a:pPr algn="ctr" eaLnBrk="1" hangingPunct="1"/>
            <a:r>
              <a:rPr lang="de-DE" altLang="it-IT" sz="2000" dirty="0" err="1"/>
              <a:t>Visualizzazione</a:t>
            </a:r>
            <a:r>
              <a:rPr lang="de-DE" altLang="it-IT" sz="2000" dirty="0"/>
              <a:t> di </a:t>
            </a:r>
            <a:r>
              <a:rPr lang="de-DE" altLang="it-IT" sz="2000" dirty="0" err="1"/>
              <a:t>un</a:t>
            </a:r>
            <a:r>
              <a:rPr lang="de-DE" altLang="it-IT" sz="2000" dirty="0"/>
              <a:t> </a:t>
            </a:r>
            <a:r>
              <a:rPr lang="de-DE" altLang="it-IT" sz="2000" dirty="0" err="1"/>
              <a:t>movimento</a:t>
            </a:r>
            <a:r>
              <a:rPr lang="de-DE" altLang="it-IT" sz="2000" dirty="0"/>
              <a:t> </a:t>
            </a:r>
            <a:r>
              <a:rPr lang="de-DE" altLang="it-IT" sz="2000" dirty="0" err="1"/>
              <a:t>sinusoidale</a:t>
            </a:r>
            <a:endParaRPr lang="en-GB" altLang="it-IT" sz="2000" dirty="0"/>
          </a:p>
        </p:txBody>
      </p:sp>
      <p:sp>
        <p:nvSpPr>
          <p:cNvPr id="16390" name="Text Box 32">
            <a:extLst>
              <a:ext uri="{FF2B5EF4-FFF2-40B4-BE49-F238E27FC236}">
                <a16:creationId xmlns:a16="http://schemas.microsoft.com/office/drawing/2014/main" id="{D33AB0A6-BEA8-4511-8D34-DB27F858699D}"/>
              </a:ext>
            </a:extLst>
          </p:cNvPr>
          <p:cNvSpPr txBox="1">
            <a:spLocks noChangeArrowheads="1"/>
          </p:cNvSpPr>
          <p:nvPr/>
        </p:nvSpPr>
        <p:spPr bwMode="auto">
          <a:xfrm>
            <a:off x="4993183" y="5759450"/>
            <a:ext cx="6324600" cy="41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nSpc>
                <a:spcPct val="130000"/>
              </a:lnSpc>
              <a:spcBef>
                <a:spcPct val="50000"/>
              </a:spcBef>
              <a:buFontTx/>
              <a:buNone/>
            </a:pPr>
            <a:r>
              <a:rPr lang="de-DE" altLang="it-IT" sz="1800" b="1">
                <a:solidFill>
                  <a:schemeClr val="tx2"/>
                </a:solidFill>
                <a:sym typeface="Symbol" panose="05050102010706020507" pitchFamily="18" charset="2"/>
              </a:rPr>
              <a:t>frequenza:  = 2f = 2/T    in [Hz] oppure [s</a:t>
            </a:r>
            <a:r>
              <a:rPr lang="de-DE" altLang="it-IT" sz="1800" b="1" baseline="30000">
                <a:solidFill>
                  <a:schemeClr val="tx2"/>
                </a:solidFill>
                <a:sym typeface="Symbol" panose="05050102010706020507" pitchFamily="18" charset="2"/>
              </a:rPr>
              <a:t>-1</a:t>
            </a:r>
            <a:r>
              <a:rPr lang="de-DE" altLang="it-IT" sz="1800" b="1">
                <a:solidFill>
                  <a:schemeClr val="tx2"/>
                </a:solidFill>
                <a:sym typeface="Symbol" panose="05050102010706020507" pitchFamily="18" charset="2"/>
              </a:rPr>
              <a:t>]</a:t>
            </a:r>
          </a:p>
        </p:txBody>
      </p:sp>
      <p:sp>
        <p:nvSpPr>
          <p:cNvPr id="16391" name="Text Box 33">
            <a:extLst>
              <a:ext uri="{FF2B5EF4-FFF2-40B4-BE49-F238E27FC236}">
                <a16:creationId xmlns:a16="http://schemas.microsoft.com/office/drawing/2014/main" id="{F827FCC4-31F9-4705-AB44-99A105DB1D1A}"/>
              </a:ext>
            </a:extLst>
          </p:cNvPr>
          <p:cNvSpPr txBox="1">
            <a:spLocks noChangeArrowheads="1"/>
          </p:cNvSpPr>
          <p:nvPr/>
        </p:nvSpPr>
        <p:spPr bwMode="auto">
          <a:xfrm>
            <a:off x="4993183" y="5241925"/>
            <a:ext cx="5257800" cy="4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nSpc>
                <a:spcPct val="150000"/>
              </a:lnSpc>
              <a:spcBef>
                <a:spcPct val="50000"/>
              </a:spcBef>
              <a:buFontTx/>
              <a:buNone/>
            </a:pPr>
            <a:r>
              <a:rPr lang="de-DE" altLang="it-IT" sz="1800" b="1">
                <a:solidFill>
                  <a:schemeClr val="tx2"/>
                </a:solidFill>
              </a:rPr>
              <a:t>Y(t) = A </a:t>
            </a:r>
            <a:r>
              <a:rPr lang="de-DE" altLang="it-IT" sz="1800" b="1">
                <a:solidFill>
                  <a:schemeClr val="tx2"/>
                </a:solidFill>
                <a:sym typeface="Symbol" panose="05050102010706020507" pitchFamily="18" charset="2"/>
              </a:rPr>
              <a:t> </a:t>
            </a:r>
            <a:r>
              <a:rPr lang="de-DE" altLang="it-IT" sz="1800" b="1">
                <a:solidFill>
                  <a:schemeClr val="tx2"/>
                </a:solidFill>
              </a:rPr>
              <a:t>sin</a:t>
            </a:r>
            <a:r>
              <a:rPr lang="de-DE" altLang="it-IT" sz="1800" b="1">
                <a:solidFill>
                  <a:schemeClr val="tx2"/>
                </a:solidFill>
                <a:sym typeface="Symbol" panose="05050102010706020507" pitchFamily="18" charset="2"/>
              </a:rPr>
              <a:t>(t) =</a:t>
            </a:r>
            <a:r>
              <a:rPr lang="de-DE" altLang="it-IT" sz="1800" b="1">
                <a:solidFill>
                  <a:schemeClr val="tx2"/>
                </a:solidFill>
              </a:rPr>
              <a:t> A </a:t>
            </a:r>
            <a:r>
              <a:rPr lang="de-DE" altLang="it-IT" sz="1800" b="1">
                <a:solidFill>
                  <a:schemeClr val="tx2"/>
                </a:solidFill>
                <a:sym typeface="Symbol" panose="05050102010706020507" pitchFamily="18" charset="2"/>
              </a:rPr>
              <a:t> </a:t>
            </a:r>
            <a:r>
              <a:rPr lang="de-DE" altLang="it-IT" sz="1800" b="1">
                <a:solidFill>
                  <a:schemeClr val="tx2"/>
                </a:solidFill>
              </a:rPr>
              <a:t>sin (</a:t>
            </a:r>
            <a:r>
              <a:rPr lang="de-DE" altLang="it-IT" sz="1800" b="1">
                <a:solidFill>
                  <a:schemeClr val="tx2"/>
                </a:solidFill>
                <a:sym typeface="Symbol" panose="05050102010706020507" pitchFamily="18" charset="2"/>
              </a:rPr>
              <a:t> </a:t>
            </a:r>
            <a:r>
              <a:rPr lang="de-DE" altLang="it-IT" sz="1800" b="1">
                <a:solidFill>
                  <a:schemeClr val="tx2"/>
                </a:solidFill>
              </a:rPr>
              <a:t> t + </a:t>
            </a:r>
            <a:r>
              <a:rPr lang="de-DE" altLang="it-IT" sz="1800" b="1">
                <a:solidFill>
                  <a:schemeClr val="tx2"/>
                </a:solidFill>
                <a:sym typeface="Symbol" panose="05050102010706020507" pitchFamily="18" charset="2"/>
              </a:rPr>
              <a:t></a:t>
            </a:r>
            <a:r>
              <a:rPr lang="de-DE" altLang="it-IT" sz="1800" b="1" baseline="-25000">
                <a:solidFill>
                  <a:schemeClr val="tx2"/>
                </a:solidFill>
                <a:sym typeface="Symbol" panose="05050102010706020507" pitchFamily="18" charset="2"/>
              </a:rPr>
              <a:t>0</a:t>
            </a:r>
            <a:r>
              <a:rPr lang="de-DE" altLang="it-IT" sz="1800" b="1">
                <a:solidFill>
                  <a:schemeClr val="tx2"/>
                </a:solidFill>
                <a:sym typeface="Symbol" panose="05050102010706020507" pitchFamily="18" charset="2"/>
              </a:rPr>
              <a:t>) </a:t>
            </a:r>
          </a:p>
        </p:txBody>
      </p:sp>
      <p:sp>
        <p:nvSpPr>
          <p:cNvPr id="16392" name="Rectangle 34">
            <a:extLst>
              <a:ext uri="{FF2B5EF4-FFF2-40B4-BE49-F238E27FC236}">
                <a16:creationId xmlns:a16="http://schemas.microsoft.com/office/drawing/2014/main" id="{3641D086-4048-4B7A-BD4B-96371787F9D0}"/>
              </a:ext>
            </a:extLst>
          </p:cNvPr>
          <p:cNvSpPr>
            <a:spLocks noChangeArrowheads="1"/>
          </p:cNvSpPr>
          <p:nvPr/>
        </p:nvSpPr>
        <p:spPr bwMode="auto">
          <a:xfrm>
            <a:off x="6337796" y="962025"/>
            <a:ext cx="50657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600" dirty="0" err="1">
                <a:solidFill>
                  <a:schemeClr val="tx1"/>
                </a:solidFill>
              </a:rPr>
              <a:t>Rappresentazione</a:t>
            </a:r>
            <a:r>
              <a:rPr lang="en-GB" altLang="it-IT" sz="1600" dirty="0">
                <a:solidFill>
                  <a:schemeClr val="tx1"/>
                </a:solidFill>
              </a:rPr>
              <a:t> di un </a:t>
            </a:r>
            <a:r>
              <a:rPr lang="en-GB" altLang="it-IT" sz="1600" dirty="0" err="1">
                <a:solidFill>
                  <a:schemeClr val="tx1"/>
                </a:solidFill>
              </a:rPr>
              <a:t>movimento</a:t>
            </a:r>
            <a:r>
              <a:rPr lang="en-GB" altLang="it-IT" sz="1600" dirty="0">
                <a:solidFill>
                  <a:schemeClr val="tx1"/>
                </a:solidFill>
              </a:rPr>
              <a:t> </a:t>
            </a:r>
            <a:r>
              <a:rPr lang="en-GB" altLang="it-IT" sz="1600" dirty="0" err="1">
                <a:solidFill>
                  <a:schemeClr val="tx1"/>
                </a:solidFill>
              </a:rPr>
              <a:t>sinusoidale</a:t>
            </a:r>
            <a:r>
              <a:rPr lang="en-GB" altLang="it-IT" sz="1600" dirty="0">
                <a:solidFill>
                  <a:schemeClr val="tx1"/>
                </a:solidFill>
              </a:rPr>
              <a:t>:</a:t>
            </a:r>
          </a:p>
          <a:p>
            <a:pPr lvl="1">
              <a:spcBef>
                <a:spcPct val="0"/>
              </a:spcBef>
              <a:buFontTx/>
              <a:buChar char="•"/>
            </a:pPr>
            <a:r>
              <a:rPr lang="en-GB" altLang="it-IT" sz="1600" dirty="0">
                <a:solidFill>
                  <a:schemeClr val="tx1"/>
                </a:solidFill>
              </a:rPr>
              <a:t>   tempo </a:t>
            </a:r>
            <a:r>
              <a:rPr lang="en-GB" altLang="it-IT" sz="1600" dirty="0" err="1">
                <a:solidFill>
                  <a:schemeClr val="tx1"/>
                </a:solidFill>
              </a:rPr>
              <a:t>sull'asse</a:t>
            </a:r>
            <a:r>
              <a:rPr lang="en-GB" altLang="it-IT" sz="1600" dirty="0">
                <a:solidFill>
                  <a:schemeClr val="tx1"/>
                </a:solidFill>
              </a:rPr>
              <a:t> </a:t>
            </a:r>
            <a:r>
              <a:rPr lang="en-GB" altLang="it-IT" sz="1600" dirty="0" err="1">
                <a:solidFill>
                  <a:schemeClr val="tx1"/>
                </a:solidFill>
              </a:rPr>
              <a:t>delle</a:t>
            </a:r>
            <a:r>
              <a:rPr lang="en-GB" altLang="it-IT" sz="1600" dirty="0">
                <a:solidFill>
                  <a:schemeClr val="tx1"/>
                </a:solidFill>
              </a:rPr>
              <a:t> x</a:t>
            </a:r>
          </a:p>
          <a:p>
            <a:pPr lvl="1">
              <a:spcBef>
                <a:spcPct val="0"/>
              </a:spcBef>
              <a:buFontTx/>
              <a:buChar char="•"/>
            </a:pPr>
            <a:r>
              <a:rPr lang="en-GB" altLang="it-IT" sz="1600" dirty="0">
                <a:solidFill>
                  <a:schemeClr val="tx1"/>
                </a:solidFill>
              </a:rPr>
              <a:t>   </a:t>
            </a:r>
            <a:r>
              <a:rPr lang="en-GB" altLang="it-IT" sz="1600" dirty="0" err="1">
                <a:solidFill>
                  <a:schemeClr val="tx1"/>
                </a:solidFill>
              </a:rPr>
              <a:t>ampiezza</a:t>
            </a:r>
            <a:r>
              <a:rPr lang="en-GB" altLang="it-IT" sz="1600" dirty="0">
                <a:solidFill>
                  <a:schemeClr val="tx1"/>
                </a:solidFill>
              </a:rPr>
              <a:t> </a:t>
            </a:r>
            <a:r>
              <a:rPr lang="en-GB" altLang="it-IT" sz="1600" dirty="0" err="1">
                <a:solidFill>
                  <a:schemeClr val="tx1"/>
                </a:solidFill>
              </a:rPr>
              <a:t>sull'asse</a:t>
            </a:r>
            <a:r>
              <a:rPr lang="en-GB" altLang="it-IT" sz="1600" dirty="0">
                <a:solidFill>
                  <a:schemeClr val="tx1"/>
                </a:solidFill>
              </a:rPr>
              <a:t> </a:t>
            </a:r>
            <a:r>
              <a:rPr lang="en-GB" altLang="it-IT" sz="1600" dirty="0" err="1">
                <a:solidFill>
                  <a:schemeClr val="tx1"/>
                </a:solidFill>
              </a:rPr>
              <a:t>delle</a:t>
            </a:r>
            <a:r>
              <a:rPr lang="en-GB" altLang="it-IT" sz="1600" dirty="0">
                <a:solidFill>
                  <a:schemeClr val="tx1"/>
                </a:solidFill>
              </a:rPr>
              <a:t> y</a:t>
            </a:r>
          </a:p>
        </p:txBody>
      </p:sp>
      <p:pic>
        <p:nvPicPr>
          <p:cNvPr id="2" name="Immagine 1">
            <a:extLst>
              <a:ext uri="{FF2B5EF4-FFF2-40B4-BE49-F238E27FC236}">
                <a16:creationId xmlns:a16="http://schemas.microsoft.com/office/drawing/2014/main" id="{399FA22E-7389-4A8D-99E5-08656DB320A9}"/>
              </a:ext>
            </a:extLst>
          </p:cNvPr>
          <p:cNvPicPr>
            <a:picLocks noChangeAspect="1"/>
          </p:cNvPicPr>
          <p:nvPr/>
        </p:nvPicPr>
        <p:blipFill>
          <a:blip r:embed="rId3"/>
          <a:stretch>
            <a:fillRect/>
          </a:stretch>
        </p:blipFill>
        <p:spPr>
          <a:xfrm>
            <a:off x="4289575" y="2076450"/>
            <a:ext cx="7279033" cy="3103972"/>
          </a:xfrm>
          <a:prstGeom prst="rect">
            <a:avLst/>
          </a:prstGeom>
        </p:spPr>
      </p:pic>
      <p:pic>
        <p:nvPicPr>
          <p:cNvPr id="3" name="4192A90B-A54A-4B7C-AACD-51A59EB8A6FA" descr="4192A90B-A54A-4B7C-AACD-51A59EB8A6FA">
            <a:extLst>
              <a:ext uri="{FF2B5EF4-FFF2-40B4-BE49-F238E27FC236}">
                <a16:creationId xmlns:a16="http://schemas.microsoft.com/office/drawing/2014/main" id="{165AE09E-2567-4726-9AFB-831ECBA60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1324384"/>
            <a:ext cx="45720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numero diapositiva 3">
            <a:extLst>
              <a:ext uri="{FF2B5EF4-FFF2-40B4-BE49-F238E27FC236}">
                <a16:creationId xmlns:a16="http://schemas.microsoft.com/office/drawing/2014/main" id="{03786330-2028-4138-A33C-2153630849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5D109D82-F1B6-46F0-849B-99BB04BCA957}" type="slidenum">
              <a:rPr lang="de-DE" altLang="it-IT" sz="1000">
                <a:solidFill>
                  <a:schemeClr val="tx1"/>
                </a:solidFill>
              </a:rPr>
              <a:pPr>
                <a:spcBef>
                  <a:spcPct val="0"/>
                </a:spcBef>
                <a:buFontTx/>
                <a:buNone/>
              </a:pPr>
              <a:t>24</a:t>
            </a:fld>
            <a:endParaRPr lang="de-DE" altLang="it-IT" sz="1000">
              <a:solidFill>
                <a:schemeClr val="tx1"/>
              </a:solidFill>
            </a:endParaRPr>
          </a:p>
        </p:txBody>
      </p:sp>
      <p:sp>
        <p:nvSpPr>
          <p:cNvPr id="18437" name="Rectangle 9">
            <a:extLst>
              <a:ext uri="{FF2B5EF4-FFF2-40B4-BE49-F238E27FC236}">
                <a16:creationId xmlns:a16="http://schemas.microsoft.com/office/drawing/2014/main" id="{FD9756A9-B06A-406E-9448-630F2318FFA8}"/>
              </a:ext>
            </a:extLst>
          </p:cNvPr>
          <p:cNvSpPr>
            <a:spLocks noGrp="1" noChangeArrowheads="1"/>
          </p:cNvSpPr>
          <p:nvPr>
            <p:ph type="title" idx="4294967295"/>
          </p:nvPr>
        </p:nvSpPr>
        <p:spPr>
          <a:xfrm>
            <a:off x="0" y="341313"/>
            <a:ext cx="6119813" cy="430212"/>
          </a:xfrm>
          <a:noFill/>
        </p:spPr>
        <p:txBody>
          <a:bodyPr/>
          <a:lstStyle/>
          <a:p>
            <a:pPr algn="r" eaLnBrk="1" hangingPunct="1"/>
            <a:r>
              <a:rPr lang="en-GB" altLang="it-IT" sz="2000" dirty="0" err="1"/>
              <a:t>Grandezze</a:t>
            </a:r>
            <a:r>
              <a:rPr lang="en-GB" altLang="it-IT" sz="2000" dirty="0"/>
              <a:t> </a:t>
            </a:r>
            <a:r>
              <a:rPr lang="en-GB" altLang="it-IT" sz="2000" dirty="0" err="1"/>
              <a:t>caratteristiche</a:t>
            </a:r>
            <a:endParaRPr lang="en-GB" altLang="it-IT" sz="2000" dirty="0"/>
          </a:p>
        </p:txBody>
      </p:sp>
      <p:sp>
        <p:nvSpPr>
          <p:cNvPr id="18435" name="Rectangle 4">
            <a:extLst>
              <a:ext uri="{FF2B5EF4-FFF2-40B4-BE49-F238E27FC236}">
                <a16:creationId xmlns:a16="http://schemas.microsoft.com/office/drawing/2014/main" id="{2E3675E4-6195-42FC-BBFC-63EC23ECBE25}"/>
              </a:ext>
            </a:extLst>
          </p:cNvPr>
          <p:cNvSpPr>
            <a:spLocks noChangeArrowheads="1"/>
          </p:cNvSpPr>
          <p:nvPr/>
        </p:nvSpPr>
        <p:spPr bwMode="auto">
          <a:xfrm>
            <a:off x="623392" y="1025526"/>
            <a:ext cx="11377264"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dirty="0">
                <a:solidFill>
                  <a:schemeClr val="tx1"/>
                </a:solidFill>
                <a:latin typeface="Times New Roman" panose="02020603050405020304" pitchFamily="18" charset="0"/>
              </a:rPr>
              <a:t>Vi sono tre principali caratteristiche del segnale di vibrazione che devono essere prese in considerazione:</a:t>
            </a:r>
            <a:endParaRPr lang="it-IT" altLang="it-IT" b="1" dirty="0">
              <a:solidFill>
                <a:schemeClr val="tx1"/>
              </a:solidFill>
              <a:latin typeface="Times New Roman" panose="02020603050405020304" pitchFamily="18" charset="0"/>
            </a:endParaRPr>
          </a:p>
        </p:txBody>
      </p:sp>
      <p:sp>
        <p:nvSpPr>
          <p:cNvPr id="18436" name="Rectangle 6">
            <a:extLst>
              <a:ext uri="{FF2B5EF4-FFF2-40B4-BE49-F238E27FC236}">
                <a16:creationId xmlns:a16="http://schemas.microsoft.com/office/drawing/2014/main" id="{A0544932-123C-4537-8D0E-8CEEF0D214AD}"/>
              </a:ext>
            </a:extLst>
          </p:cNvPr>
          <p:cNvSpPr>
            <a:spLocks noChangeArrowheads="1"/>
          </p:cNvSpPr>
          <p:nvPr/>
        </p:nvSpPr>
        <p:spPr bwMode="auto">
          <a:xfrm>
            <a:off x="185923" y="1624152"/>
            <a:ext cx="11809312" cy="156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lIns="89658" tIns="44829" rIns="89658" bIns="44829">
            <a:spAutoFit/>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lvl="1">
              <a:spcBef>
                <a:spcPct val="50000"/>
              </a:spcBef>
              <a:buFontTx/>
              <a:buChar char="•"/>
            </a:pPr>
            <a:r>
              <a:rPr lang="it-IT" altLang="it-IT" sz="2400" dirty="0">
                <a:solidFill>
                  <a:schemeClr val="tx2"/>
                </a:solidFill>
              </a:rPr>
              <a:t>Ampiezza di vibrazione    (Velocità – Accelerazione - Spostamento)</a:t>
            </a:r>
          </a:p>
          <a:p>
            <a:pPr lvl="1">
              <a:spcBef>
                <a:spcPct val="50000"/>
              </a:spcBef>
              <a:buFontTx/>
              <a:buChar char="•"/>
            </a:pPr>
            <a:endParaRPr lang="it-IT" altLang="it-IT" sz="2400" dirty="0">
              <a:solidFill>
                <a:schemeClr val="tx2"/>
              </a:solidFill>
            </a:endParaRPr>
          </a:p>
          <a:p>
            <a:pPr lvl="1">
              <a:spcBef>
                <a:spcPct val="50000"/>
              </a:spcBef>
              <a:buNone/>
            </a:pPr>
            <a:endParaRPr lang="it-IT" altLang="it-IT" sz="2400" dirty="0">
              <a:solidFill>
                <a:schemeClr val="tx2"/>
              </a:solidFill>
            </a:endParaRPr>
          </a:p>
        </p:txBody>
      </p:sp>
      <p:pic>
        <p:nvPicPr>
          <p:cNvPr id="6" name="59F3E77B-B5A1-4CD0-8A3F-D83DD7AA50C0">
            <a:extLst>
              <a:ext uri="{FF2B5EF4-FFF2-40B4-BE49-F238E27FC236}">
                <a16:creationId xmlns:a16="http://schemas.microsoft.com/office/drawing/2014/main" id="{A46DA682-3C6D-4DD5-A3C0-B7AB2FD7234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4963" y="2226393"/>
            <a:ext cx="4290705" cy="1229122"/>
          </a:xfrm>
          <a:prstGeom prst="rect">
            <a:avLst/>
          </a:prstGeom>
          <a:noFill/>
          <a:ln>
            <a:noFill/>
          </a:ln>
        </p:spPr>
      </p:pic>
      <p:sp>
        <p:nvSpPr>
          <p:cNvPr id="2" name="Rettangolo 1">
            <a:extLst>
              <a:ext uri="{FF2B5EF4-FFF2-40B4-BE49-F238E27FC236}">
                <a16:creationId xmlns:a16="http://schemas.microsoft.com/office/drawing/2014/main" id="{F3B72DFC-F3DB-4FA3-98ED-3B0B7D88AD80}"/>
              </a:ext>
            </a:extLst>
          </p:cNvPr>
          <p:cNvSpPr/>
          <p:nvPr/>
        </p:nvSpPr>
        <p:spPr>
          <a:xfrm>
            <a:off x="694963" y="3389887"/>
            <a:ext cx="1539652" cy="461665"/>
          </a:xfrm>
          <a:prstGeom prst="rect">
            <a:avLst/>
          </a:prstGeom>
        </p:spPr>
        <p:txBody>
          <a:bodyPr wrap="none">
            <a:spAutoFit/>
          </a:bodyPr>
          <a:lstStyle/>
          <a:p>
            <a:r>
              <a:rPr lang="it-IT" altLang="it-IT" sz="2400" dirty="0">
                <a:solidFill>
                  <a:schemeClr val="tx2"/>
                </a:solidFill>
              </a:rPr>
              <a:t>Frequenza</a:t>
            </a:r>
            <a:r>
              <a:rPr lang="it-IT" altLang="it-IT" dirty="0">
                <a:solidFill>
                  <a:schemeClr val="tx2"/>
                </a:solidFill>
              </a:rPr>
              <a:t> </a:t>
            </a:r>
            <a:endParaRPr lang="it-IT" dirty="0"/>
          </a:p>
        </p:txBody>
      </p:sp>
      <p:pic>
        <p:nvPicPr>
          <p:cNvPr id="8" name="023D1E0F-9ECD-4EE9-B0FB-0CC290AE1B5B">
            <a:extLst>
              <a:ext uri="{FF2B5EF4-FFF2-40B4-BE49-F238E27FC236}">
                <a16:creationId xmlns:a16="http://schemas.microsoft.com/office/drawing/2014/main" id="{8D732134-9A79-4259-AF22-FF5A77AE9F8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3392" y="4057756"/>
            <a:ext cx="3810000" cy="1905000"/>
          </a:xfrm>
          <a:prstGeom prst="rect">
            <a:avLst/>
          </a:prstGeom>
          <a:noFill/>
          <a:ln>
            <a:noFill/>
          </a:ln>
        </p:spPr>
      </p:pic>
      <p:sp>
        <p:nvSpPr>
          <p:cNvPr id="9" name="Rettangolo 8">
            <a:extLst>
              <a:ext uri="{FF2B5EF4-FFF2-40B4-BE49-F238E27FC236}">
                <a16:creationId xmlns:a16="http://schemas.microsoft.com/office/drawing/2014/main" id="{7044B75F-E4FD-488E-A573-E0B7E43BB1F3}"/>
              </a:ext>
            </a:extLst>
          </p:cNvPr>
          <p:cNvSpPr/>
          <p:nvPr/>
        </p:nvSpPr>
        <p:spPr>
          <a:xfrm>
            <a:off x="8472264" y="2808309"/>
            <a:ext cx="860877" cy="461665"/>
          </a:xfrm>
          <a:prstGeom prst="rect">
            <a:avLst/>
          </a:prstGeom>
        </p:spPr>
        <p:txBody>
          <a:bodyPr wrap="none">
            <a:spAutoFit/>
          </a:bodyPr>
          <a:lstStyle/>
          <a:p>
            <a:r>
              <a:rPr lang="it-IT" altLang="it-IT" sz="2400" dirty="0">
                <a:solidFill>
                  <a:schemeClr val="tx2"/>
                </a:solidFill>
              </a:rPr>
              <a:t>Fase </a:t>
            </a:r>
            <a:r>
              <a:rPr lang="it-IT" altLang="it-IT" dirty="0">
                <a:solidFill>
                  <a:schemeClr val="tx2"/>
                </a:solidFill>
              </a:rPr>
              <a:t> </a:t>
            </a:r>
            <a:endParaRPr lang="it-IT" dirty="0"/>
          </a:p>
        </p:txBody>
      </p:sp>
      <p:pic>
        <p:nvPicPr>
          <p:cNvPr id="10" name="5A7190CC-2085-4175-89D9-D636CAF0CC78">
            <a:extLst>
              <a:ext uri="{FF2B5EF4-FFF2-40B4-BE49-F238E27FC236}">
                <a16:creationId xmlns:a16="http://schemas.microsoft.com/office/drawing/2014/main" id="{F3A4513D-FF96-49C6-870E-82CCA776EF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104112" y="3301877"/>
            <a:ext cx="3508997" cy="25378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6"/>
                                        </p:tgtEl>
                                        <p:attrNameLst>
                                          <p:attrName>style.visibility</p:attrName>
                                        </p:attrNameLst>
                                      </p:cBhvr>
                                      <p:to>
                                        <p:strVal val="visible"/>
                                      </p:to>
                                    </p:set>
                                    <p:animEffect transition="in" filter="fade">
                                      <p:cBhvr>
                                        <p:cTn id="10" dur="500"/>
                                        <p:tgtEl>
                                          <p:spTgt spid="184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numero diapositiva 3">
            <a:extLst>
              <a:ext uri="{FF2B5EF4-FFF2-40B4-BE49-F238E27FC236}">
                <a16:creationId xmlns:a16="http://schemas.microsoft.com/office/drawing/2014/main" id="{719D5994-0094-43F0-8DD0-770663CE92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161F7B9-F1CC-4622-B50A-6CA5D1FD4AC5}" type="slidenum">
              <a:rPr lang="de-DE" altLang="it-IT" sz="1000">
                <a:solidFill>
                  <a:schemeClr val="tx1"/>
                </a:solidFill>
              </a:rPr>
              <a:pPr>
                <a:spcBef>
                  <a:spcPct val="0"/>
                </a:spcBef>
                <a:buFontTx/>
                <a:buNone/>
              </a:pPr>
              <a:t>25</a:t>
            </a:fld>
            <a:endParaRPr lang="de-DE" altLang="it-IT" sz="1000">
              <a:solidFill>
                <a:schemeClr val="tx1"/>
              </a:solidFill>
            </a:endParaRPr>
          </a:p>
        </p:txBody>
      </p:sp>
      <p:sp>
        <p:nvSpPr>
          <p:cNvPr id="20483" name="Rectangle 2">
            <a:extLst>
              <a:ext uri="{FF2B5EF4-FFF2-40B4-BE49-F238E27FC236}">
                <a16:creationId xmlns:a16="http://schemas.microsoft.com/office/drawing/2014/main" id="{A8E9F269-55C3-4102-908B-EC331B08D23B}"/>
              </a:ext>
            </a:extLst>
          </p:cNvPr>
          <p:cNvSpPr>
            <a:spLocks noGrp="1" noChangeArrowheads="1"/>
          </p:cNvSpPr>
          <p:nvPr>
            <p:ph type="title" idx="4294967295"/>
          </p:nvPr>
        </p:nvSpPr>
        <p:spPr>
          <a:xfrm>
            <a:off x="0" y="342900"/>
            <a:ext cx="7581900" cy="482600"/>
          </a:xfrm>
          <a:noFill/>
        </p:spPr>
        <p:txBody>
          <a:bodyPr/>
          <a:lstStyle/>
          <a:p>
            <a:pPr algn="ctr" eaLnBrk="1" hangingPunct="1"/>
            <a:r>
              <a:rPr lang="de-DE" altLang="it-IT" dirty="0" err="1"/>
              <a:t>Rappresentazione</a:t>
            </a:r>
            <a:r>
              <a:rPr lang="de-DE" altLang="it-IT" dirty="0"/>
              <a:t> della </a:t>
            </a:r>
            <a:r>
              <a:rPr lang="de-DE" altLang="it-IT" dirty="0" err="1"/>
              <a:t>vibrazione</a:t>
            </a:r>
            <a:endParaRPr lang="de-DE" altLang="it-IT" dirty="0"/>
          </a:p>
        </p:txBody>
      </p:sp>
      <p:sp>
        <p:nvSpPr>
          <p:cNvPr id="20484" name="Text Box 3">
            <a:extLst>
              <a:ext uri="{FF2B5EF4-FFF2-40B4-BE49-F238E27FC236}">
                <a16:creationId xmlns:a16="http://schemas.microsoft.com/office/drawing/2014/main" id="{D13BB85B-DDAC-4300-BD93-995B49603B78}"/>
              </a:ext>
            </a:extLst>
          </p:cNvPr>
          <p:cNvSpPr txBox="1">
            <a:spLocks noChangeArrowheads="1"/>
          </p:cNvSpPr>
          <p:nvPr/>
        </p:nvSpPr>
        <p:spPr bwMode="auto">
          <a:xfrm>
            <a:off x="2070101" y="2098676"/>
            <a:ext cx="839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20485" name="Text Box 4">
            <a:extLst>
              <a:ext uri="{FF2B5EF4-FFF2-40B4-BE49-F238E27FC236}">
                <a16:creationId xmlns:a16="http://schemas.microsoft.com/office/drawing/2014/main" id="{6DA27531-F648-4B2D-9A9D-E068ABF47D18}"/>
              </a:ext>
            </a:extLst>
          </p:cNvPr>
          <p:cNvSpPr txBox="1">
            <a:spLocks noChangeArrowheads="1"/>
          </p:cNvSpPr>
          <p:nvPr/>
        </p:nvSpPr>
        <p:spPr bwMode="auto">
          <a:xfrm>
            <a:off x="2070101" y="2098676"/>
            <a:ext cx="8245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grpSp>
        <p:nvGrpSpPr>
          <p:cNvPr id="20486" name="Group 5">
            <a:extLst>
              <a:ext uri="{FF2B5EF4-FFF2-40B4-BE49-F238E27FC236}">
                <a16:creationId xmlns:a16="http://schemas.microsoft.com/office/drawing/2014/main" id="{BCF82702-54CE-40CA-BD98-1EC2CECB6EDB}"/>
              </a:ext>
            </a:extLst>
          </p:cNvPr>
          <p:cNvGrpSpPr>
            <a:grpSpLocks/>
          </p:cNvGrpSpPr>
          <p:nvPr/>
        </p:nvGrpSpPr>
        <p:grpSpPr bwMode="auto">
          <a:xfrm>
            <a:off x="2120900" y="1285875"/>
            <a:ext cx="7491321" cy="4851400"/>
            <a:chOff x="470" y="1407"/>
            <a:chExt cx="4296" cy="2612"/>
          </a:xfrm>
        </p:grpSpPr>
        <p:pic>
          <p:nvPicPr>
            <p:cNvPr id="20490" name="Picture 6">
              <a:extLst>
                <a:ext uri="{FF2B5EF4-FFF2-40B4-BE49-F238E27FC236}">
                  <a16:creationId xmlns:a16="http://schemas.microsoft.com/office/drawing/2014/main" id="{F4201CFF-F00E-4AF7-9391-42551AA88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 y="1407"/>
              <a:ext cx="4296" cy="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Line 7">
              <a:extLst>
                <a:ext uri="{FF2B5EF4-FFF2-40B4-BE49-F238E27FC236}">
                  <a16:creationId xmlns:a16="http://schemas.microsoft.com/office/drawing/2014/main" id="{90C210B1-DBA1-4E38-92A2-1A3F23465B96}"/>
                </a:ext>
              </a:extLst>
            </p:cNvPr>
            <p:cNvSpPr>
              <a:spLocks noChangeShapeType="1"/>
            </p:cNvSpPr>
            <p:nvPr/>
          </p:nvSpPr>
          <p:spPr bwMode="auto">
            <a:xfrm>
              <a:off x="744" y="2704"/>
              <a:ext cx="4008" cy="0"/>
            </a:xfrm>
            <a:prstGeom prst="line">
              <a:avLst/>
            </a:prstGeom>
            <a:noFill/>
            <a:ln w="28575">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0492" name="Line 8">
              <a:extLst>
                <a:ext uri="{FF2B5EF4-FFF2-40B4-BE49-F238E27FC236}">
                  <a16:creationId xmlns:a16="http://schemas.microsoft.com/office/drawing/2014/main" id="{E120CBCB-DFD6-4A83-BB95-559241E2347F}"/>
                </a:ext>
              </a:extLst>
            </p:cNvPr>
            <p:cNvSpPr>
              <a:spLocks noChangeShapeType="1"/>
            </p:cNvSpPr>
            <p:nvPr/>
          </p:nvSpPr>
          <p:spPr bwMode="auto">
            <a:xfrm flipV="1">
              <a:off x="744" y="1696"/>
              <a:ext cx="0" cy="10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0493" name="Line 9">
              <a:extLst>
                <a:ext uri="{FF2B5EF4-FFF2-40B4-BE49-F238E27FC236}">
                  <a16:creationId xmlns:a16="http://schemas.microsoft.com/office/drawing/2014/main" id="{E55276A7-DE56-4744-ADEC-9703151675C3}"/>
                </a:ext>
              </a:extLst>
            </p:cNvPr>
            <p:cNvSpPr>
              <a:spLocks noChangeShapeType="1"/>
            </p:cNvSpPr>
            <p:nvPr/>
          </p:nvSpPr>
          <p:spPr bwMode="auto">
            <a:xfrm>
              <a:off x="2021" y="2052"/>
              <a:ext cx="392" cy="0"/>
            </a:xfrm>
            <a:prstGeom prst="line">
              <a:avLst/>
            </a:prstGeom>
            <a:noFill/>
            <a:ln w="28575">
              <a:solidFill>
                <a:srgbClr val="00FF00"/>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0494" name="Text Box 10">
              <a:extLst>
                <a:ext uri="{FF2B5EF4-FFF2-40B4-BE49-F238E27FC236}">
                  <a16:creationId xmlns:a16="http://schemas.microsoft.com/office/drawing/2014/main" id="{EB6E09A6-9A81-48A7-9944-74EEC772A9A5}"/>
                </a:ext>
              </a:extLst>
            </p:cNvPr>
            <p:cNvSpPr txBox="1">
              <a:spLocks noChangeArrowheads="1"/>
            </p:cNvSpPr>
            <p:nvPr/>
          </p:nvSpPr>
          <p:spPr bwMode="auto">
            <a:xfrm>
              <a:off x="1833" y="1820"/>
              <a:ext cx="696"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200" b="1">
                  <a:solidFill>
                    <a:schemeClr val="tx1"/>
                  </a:solidFill>
                </a:rPr>
                <a:t>Periodo T</a:t>
              </a:r>
            </a:p>
          </p:txBody>
        </p:sp>
        <p:sp>
          <p:nvSpPr>
            <p:cNvPr id="20495" name="Line 11">
              <a:extLst>
                <a:ext uri="{FF2B5EF4-FFF2-40B4-BE49-F238E27FC236}">
                  <a16:creationId xmlns:a16="http://schemas.microsoft.com/office/drawing/2014/main" id="{5C83A112-B0A9-4E34-B5B3-B0F5C36FABAC}"/>
                </a:ext>
              </a:extLst>
            </p:cNvPr>
            <p:cNvSpPr>
              <a:spLocks noChangeShapeType="1"/>
            </p:cNvSpPr>
            <p:nvPr/>
          </p:nvSpPr>
          <p:spPr bwMode="auto">
            <a:xfrm>
              <a:off x="2816" y="2056"/>
              <a:ext cx="0" cy="648"/>
            </a:xfrm>
            <a:prstGeom prst="line">
              <a:avLst/>
            </a:prstGeom>
            <a:noFill/>
            <a:ln w="28575">
              <a:solidFill>
                <a:srgbClr val="00FF00"/>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20496" name="Text Box 12">
              <a:extLst>
                <a:ext uri="{FF2B5EF4-FFF2-40B4-BE49-F238E27FC236}">
                  <a16:creationId xmlns:a16="http://schemas.microsoft.com/office/drawing/2014/main" id="{804C483C-DE07-44B3-A226-20E2162A745A}"/>
                </a:ext>
              </a:extLst>
            </p:cNvPr>
            <p:cNvSpPr txBox="1">
              <a:spLocks noChangeArrowheads="1"/>
            </p:cNvSpPr>
            <p:nvPr/>
          </p:nvSpPr>
          <p:spPr bwMode="auto">
            <a:xfrm rot="-5400000">
              <a:off x="2321" y="2275"/>
              <a:ext cx="69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200" b="1">
                  <a:solidFill>
                    <a:schemeClr val="tx1"/>
                  </a:solidFill>
                </a:rPr>
                <a:t>Ampiezza</a:t>
              </a:r>
            </a:p>
          </p:txBody>
        </p:sp>
        <p:sp>
          <p:nvSpPr>
            <p:cNvPr id="20497" name="Text Box 13">
              <a:extLst>
                <a:ext uri="{FF2B5EF4-FFF2-40B4-BE49-F238E27FC236}">
                  <a16:creationId xmlns:a16="http://schemas.microsoft.com/office/drawing/2014/main" id="{B454F729-A36D-4C87-A84C-5B868B8E7DBE}"/>
                </a:ext>
              </a:extLst>
            </p:cNvPr>
            <p:cNvSpPr txBox="1">
              <a:spLocks noChangeArrowheads="1"/>
            </p:cNvSpPr>
            <p:nvPr/>
          </p:nvSpPr>
          <p:spPr bwMode="auto">
            <a:xfrm>
              <a:off x="4488" y="2512"/>
              <a:ext cx="176"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400" b="1">
                  <a:solidFill>
                    <a:schemeClr val="tx1"/>
                  </a:solidFill>
                </a:rPr>
                <a:t>t</a:t>
              </a:r>
            </a:p>
          </p:txBody>
        </p:sp>
      </p:grpSp>
      <p:sp>
        <p:nvSpPr>
          <p:cNvPr id="838671" name="Rectangle 15">
            <a:extLst>
              <a:ext uri="{FF2B5EF4-FFF2-40B4-BE49-F238E27FC236}">
                <a16:creationId xmlns:a16="http://schemas.microsoft.com/office/drawing/2014/main" id="{9B4D79B5-BEE1-4E3E-B6CC-8C8834BA067B}"/>
              </a:ext>
            </a:extLst>
          </p:cNvPr>
          <p:cNvSpPr>
            <a:spLocks noChangeArrowheads="1"/>
          </p:cNvSpPr>
          <p:nvPr/>
        </p:nvSpPr>
        <p:spPr bwMode="auto">
          <a:xfrm>
            <a:off x="4410075" y="2041625"/>
            <a:ext cx="1524000" cy="307777"/>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38673" name="Rectangle 17">
            <a:extLst>
              <a:ext uri="{FF2B5EF4-FFF2-40B4-BE49-F238E27FC236}">
                <a16:creationId xmlns:a16="http://schemas.microsoft.com/office/drawing/2014/main" id="{64FBE637-B054-4147-881E-2E65074C9655}"/>
              </a:ext>
            </a:extLst>
          </p:cNvPr>
          <p:cNvSpPr>
            <a:spLocks noChangeArrowheads="1"/>
          </p:cNvSpPr>
          <p:nvPr/>
        </p:nvSpPr>
        <p:spPr bwMode="auto">
          <a:xfrm rot="16200000">
            <a:off x="5394325" y="2916337"/>
            <a:ext cx="1028700" cy="307777"/>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38671"/>
                                        </p:tgtEl>
                                        <p:attrNameLst>
                                          <p:attrName>style.visibility</p:attrName>
                                        </p:attrNameLst>
                                      </p:cBhvr>
                                      <p:to>
                                        <p:strVal val="visible"/>
                                      </p:to>
                                    </p:set>
                                    <p:animEffect transition="in" filter="fade">
                                      <p:cBhvr>
                                        <p:cTn id="7" dur="770" decel="100000"/>
                                        <p:tgtEl>
                                          <p:spTgt spid="838671"/>
                                        </p:tgtEl>
                                      </p:cBhvr>
                                    </p:animEffect>
                                    <p:animScale>
                                      <p:cBhvr>
                                        <p:cTn id="8" dur="770" decel="100000"/>
                                        <p:tgtEl>
                                          <p:spTgt spid="838671"/>
                                        </p:tgtEl>
                                      </p:cBhvr>
                                      <p:from x="10000" y="10000"/>
                                      <p:to x="200000" y="450000"/>
                                    </p:animScale>
                                    <p:animScale>
                                      <p:cBhvr>
                                        <p:cTn id="9" dur="1230" accel="100000" fill="hold">
                                          <p:stCondLst>
                                            <p:cond delay="770"/>
                                          </p:stCondLst>
                                        </p:cTn>
                                        <p:tgtEl>
                                          <p:spTgt spid="838671"/>
                                        </p:tgtEl>
                                      </p:cBhvr>
                                      <p:from x="200000" y="450000"/>
                                      <p:to x="100000" y="100000"/>
                                    </p:animScale>
                                    <p:set>
                                      <p:cBhvr>
                                        <p:cTn id="10" dur="770" fill="hold"/>
                                        <p:tgtEl>
                                          <p:spTgt spid="838671"/>
                                        </p:tgtEl>
                                        <p:attrNameLst>
                                          <p:attrName>ppt_x</p:attrName>
                                        </p:attrNameLst>
                                      </p:cBhvr>
                                      <p:to>
                                        <p:strVal val="(0.5)"/>
                                      </p:to>
                                    </p:set>
                                    <p:anim from="(0.5)" to="(#ppt_x)" calcmode="lin" valueType="num">
                                      <p:cBhvr>
                                        <p:cTn id="11" dur="1230" accel="100000" fill="hold">
                                          <p:stCondLst>
                                            <p:cond delay="770"/>
                                          </p:stCondLst>
                                        </p:cTn>
                                        <p:tgtEl>
                                          <p:spTgt spid="838671"/>
                                        </p:tgtEl>
                                        <p:attrNameLst>
                                          <p:attrName>ppt_x</p:attrName>
                                        </p:attrNameLst>
                                      </p:cBhvr>
                                    </p:anim>
                                    <p:set>
                                      <p:cBhvr>
                                        <p:cTn id="12" dur="770" fill="hold"/>
                                        <p:tgtEl>
                                          <p:spTgt spid="838671"/>
                                        </p:tgtEl>
                                        <p:attrNameLst>
                                          <p:attrName>ppt_y</p:attrName>
                                        </p:attrNameLst>
                                      </p:cBhvr>
                                      <p:to>
                                        <p:strVal val="(#ppt_y+0.4)"/>
                                      </p:to>
                                    </p:set>
                                    <p:anim from="(#ppt_y+0.4)" to="(#ppt_y)" calcmode="lin" valueType="num">
                                      <p:cBhvr>
                                        <p:cTn id="13" dur="1230" accel="100000" fill="hold">
                                          <p:stCondLst>
                                            <p:cond delay="770"/>
                                          </p:stCondLst>
                                        </p:cTn>
                                        <p:tgtEl>
                                          <p:spTgt spid="83867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838673"/>
                                        </p:tgtEl>
                                        <p:attrNameLst>
                                          <p:attrName>style.visibility</p:attrName>
                                        </p:attrNameLst>
                                      </p:cBhvr>
                                      <p:to>
                                        <p:strVal val="visible"/>
                                      </p:to>
                                    </p:set>
                                    <p:animEffect transition="in" filter="fade">
                                      <p:cBhvr>
                                        <p:cTn id="18" dur="770" decel="100000"/>
                                        <p:tgtEl>
                                          <p:spTgt spid="838673"/>
                                        </p:tgtEl>
                                      </p:cBhvr>
                                    </p:animEffect>
                                    <p:animScale>
                                      <p:cBhvr>
                                        <p:cTn id="19" dur="770" decel="100000"/>
                                        <p:tgtEl>
                                          <p:spTgt spid="838673"/>
                                        </p:tgtEl>
                                      </p:cBhvr>
                                      <p:from x="10000" y="10000"/>
                                      <p:to x="200000" y="450000"/>
                                    </p:animScale>
                                    <p:animScale>
                                      <p:cBhvr>
                                        <p:cTn id="20" dur="1230" accel="100000" fill="hold">
                                          <p:stCondLst>
                                            <p:cond delay="770"/>
                                          </p:stCondLst>
                                        </p:cTn>
                                        <p:tgtEl>
                                          <p:spTgt spid="838673"/>
                                        </p:tgtEl>
                                      </p:cBhvr>
                                      <p:from x="200000" y="450000"/>
                                      <p:to x="100000" y="100000"/>
                                    </p:animScale>
                                    <p:set>
                                      <p:cBhvr>
                                        <p:cTn id="21" dur="770" fill="hold"/>
                                        <p:tgtEl>
                                          <p:spTgt spid="838673"/>
                                        </p:tgtEl>
                                        <p:attrNameLst>
                                          <p:attrName>ppt_x</p:attrName>
                                        </p:attrNameLst>
                                      </p:cBhvr>
                                      <p:to>
                                        <p:strVal val="(0.5)"/>
                                      </p:to>
                                    </p:set>
                                    <p:anim from="(0.5)" to="(#ppt_x)" calcmode="lin" valueType="num">
                                      <p:cBhvr>
                                        <p:cTn id="22" dur="1230" accel="100000" fill="hold">
                                          <p:stCondLst>
                                            <p:cond delay="770"/>
                                          </p:stCondLst>
                                        </p:cTn>
                                        <p:tgtEl>
                                          <p:spTgt spid="838673"/>
                                        </p:tgtEl>
                                        <p:attrNameLst>
                                          <p:attrName>ppt_x</p:attrName>
                                        </p:attrNameLst>
                                      </p:cBhvr>
                                    </p:anim>
                                    <p:set>
                                      <p:cBhvr>
                                        <p:cTn id="23" dur="770" fill="hold"/>
                                        <p:tgtEl>
                                          <p:spTgt spid="838673"/>
                                        </p:tgtEl>
                                        <p:attrNameLst>
                                          <p:attrName>ppt_y</p:attrName>
                                        </p:attrNameLst>
                                      </p:cBhvr>
                                      <p:to>
                                        <p:strVal val="(#ppt_y+0.4)"/>
                                      </p:to>
                                    </p:set>
                                    <p:anim from="(#ppt_y+0.4)" to="(#ppt_y)" calcmode="lin" valueType="num">
                                      <p:cBhvr>
                                        <p:cTn id="24" dur="1230" accel="100000" fill="hold">
                                          <p:stCondLst>
                                            <p:cond delay="770"/>
                                          </p:stCondLst>
                                        </p:cTn>
                                        <p:tgtEl>
                                          <p:spTgt spid="83867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671" grpId="0" animBg="1"/>
      <p:bldP spid="83867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numero diapositiva 2">
            <a:extLst>
              <a:ext uri="{FF2B5EF4-FFF2-40B4-BE49-F238E27FC236}">
                <a16:creationId xmlns:a16="http://schemas.microsoft.com/office/drawing/2014/main" id="{EA2612FA-171B-41A1-9572-C8CD296368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04CFCAB-8105-4B59-B062-DD3EB4EDD2B6}" type="slidenum">
              <a:rPr lang="de-DE" altLang="it-IT" sz="1000">
                <a:solidFill>
                  <a:schemeClr val="tx1"/>
                </a:solidFill>
              </a:rPr>
              <a:pPr>
                <a:spcBef>
                  <a:spcPct val="0"/>
                </a:spcBef>
                <a:buFontTx/>
                <a:buNone/>
              </a:pPr>
              <a:t>26</a:t>
            </a:fld>
            <a:endParaRPr lang="de-DE" altLang="it-IT" sz="1000">
              <a:solidFill>
                <a:schemeClr val="tx1"/>
              </a:solidFill>
            </a:endParaRPr>
          </a:p>
        </p:txBody>
      </p:sp>
      <p:sp>
        <p:nvSpPr>
          <p:cNvPr id="22531" name="Rectangle 2">
            <a:extLst>
              <a:ext uri="{FF2B5EF4-FFF2-40B4-BE49-F238E27FC236}">
                <a16:creationId xmlns:a16="http://schemas.microsoft.com/office/drawing/2014/main" id="{71EB65C4-A358-4AF9-A624-6CD6AF93002F}"/>
              </a:ext>
            </a:extLst>
          </p:cNvPr>
          <p:cNvSpPr>
            <a:spLocks noGrp="1" noChangeArrowheads="1"/>
          </p:cNvSpPr>
          <p:nvPr>
            <p:ph type="title" idx="4294967295"/>
          </p:nvPr>
        </p:nvSpPr>
        <p:spPr>
          <a:xfrm>
            <a:off x="3575720" y="129473"/>
            <a:ext cx="4124325" cy="690562"/>
          </a:xfrm>
          <a:noFill/>
        </p:spPr>
        <p:txBody>
          <a:bodyPr/>
          <a:lstStyle/>
          <a:p>
            <a:pPr algn="ctr" eaLnBrk="1" hangingPunct="1"/>
            <a:r>
              <a:rPr lang="en-GB" altLang="it-IT" sz="2000" dirty="0" err="1"/>
              <a:t>Meccanica</a:t>
            </a:r>
            <a:r>
              <a:rPr lang="en-GB" altLang="it-IT" sz="2000" dirty="0"/>
              <a:t> </a:t>
            </a:r>
            <a:r>
              <a:rPr lang="en-GB" altLang="it-IT" sz="2000" dirty="0" err="1"/>
              <a:t>delle</a:t>
            </a:r>
            <a:r>
              <a:rPr lang="en-GB" altLang="it-IT" sz="2000" dirty="0"/>
              <a:t> </a:t>
            </a:r>
            <a:r>
              <a:rPr lang="en-GB" altLang="it-IT" sz="2000" dirty="0" err="1"/>
              <a:t>vibrazioni</a:t>
            </a:r>
            <a:endParaRPr lang="en-GB" altLang="it-IT" sz="2000" dirty="0"/>
          </a:p>
        </p:txBody>
      </p:sp>
      <p:sp>
        <p:nvSpPr>
          <p:cNvPr id="22533" name="Text Box 8">
            <a:extLst>
              <a:ext uri="{FF2B5EF4-FFF2-40B4-BE49-F238E27FC236}">
                <a16:creationId xmlns:a16="http://schemas.microsoft.com/office/drawing/2014/main" id="{08196AC6-DD7D-44CC-A848-8385504641BF}"/>
              </a:ext>
            </a:extLst>
          </p:cNvPr>
          <p:cNvSpPr txBox="1">
            <a:spLocks noChangeArrowheads="1"/>
          </p:cNvSpPr>
          <p:nvPr/>
        </p:nvSpPr>
        <p:spPr bwMode="auto">
          <a:xfrm>
            <a:off x="4079776" y="1141766"/>
            <a:ext cx="5943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600" dirty="0">
                <a:solidFill>
                  <a:schemeClr val="tx1"/>
                </a:solidFill>
              </a:rPr>
              <a:t>Nella pratica, un sistema massa-molla, in assenza forze esterne, tende a smorzarsi</a:t>
            </a:r>
          </a:p>
        </p:txBody>
      </p:sp>
      <p:sp>
        <p:nvSpPr>
          <p:cNvPr id="13" name="Text Box 5">
            <a:extLst>
              <a:ext uri="{FF2B5EF4-FFF2-40B4-BE49-F238E27FC236}">
                <a16:creationId xmlns:a16="http://schemas.microsoft.com/office/drawing/2014/main" id="{2BBA1E96-9C85-40C3-B40A-8A2A58D5B533}"/>
              </a:ext>
            </a:extLst>
          </p:cNvPr>
          <p:cNvSpPr txBox="1">
            <a:spLocks noChangeArrowheads="1"/>
          </p:cNvSpPr>
          <p:nvPr/>
        </p:nvSpPr>
        <p:spPr bwMode="auto">
          <a:xfrm>
            <a:off x="155340" y="4125712"/>
            <a:ext cx="118813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600" dirty="0">
                <a:solidFill>
                  <a:schemeClr val="tx1"/>
                </a:solidFill>
              </a:rPr>
              <a:t>Se sul sistema agisce un forza esterna f(t), allora la vibrazione finale sarà il risultato di un transitorio iniziale che tende a smorzarsi e di un moto a regime che dipende dalla forza di eccitazione.</a:t>
            </a:r>
          </a:p>
        </p:txBody>
      </p:sp>
      <p:pic>
        <p:nvPicPr>
          <p:cNvPr id="14" name="Picture 4">
            <a:extLst>
              <a:ext uri="{FF2B5EF4-FFF2-40B4-BE49-F238E27FC236}">
                <a16:creationId xmlns:a16="http://schemas.microsoft.com/office/drawing/2014/main" id="{02C1AC4B-7499-4ECA-84B7-A804F15D1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4773993"/>
            <a:ext cx="84836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Object 3">
            <a:extLst>
              <a:ext uri="{FF2B5EF4-FFF2-40B4-BE49-F238E27FC236}">
                <a16:creationId xmlns:a16="http://schemas.microsoft.com/office/drawing/2014/main" id="{920CD642-D01A-480B-8D1C-B9649D9D1380}"/>
              </a:ext>
            </a:extLst>
          </p:cNvPr>
          <p:cNvGraphicFramePr>
            <a:graphicFrameLocks noChangeAspect="1"/>
          </p:cNvGraphicFramePr>
          <p:nvPr>
            <p:extLst>
              <p:ext uri="{D42A27DB-BD31-4B8C-83A1-F6EECF244321}">
                <p14:modId xmlns:p14="http://schemas.microsoft.com/office/powerpoint/2010/main" val="1598783882"/>
              </p:ext>
            </p:extLst>
          </p:nvPr>
        </p:nvGraphicFramePr>
        <p:xfrm>
          <a:off x="4367808" y="1912143"/>
          <a:ext cx="1068240" cy="1708817"/>
        </p:xfrm>
        <a:graphic>
          <a:graphicData uri="http://schemas.openxmlformats.org/presentationml/2006/ole">
            <mc:AlternateContent xmlns:mc="http://schemas.openxmlformats.org/markup-compatibility/2006">
              <mc:Choice xmlns:v="urn:schemas-microsoft-com:vml" Requires="v">
                <p:oleObj name="Photo Editor Photo" r:id="rId4" imgW="1209524" imgH="1933333" progId="MSPhotoEd.3">
                  <p:embed/>
                </p:oleObj>
              </mc:Choice>
              <mc:Fallback>
                <p:oleObj name="Photo Editor Photo" r:id="rId4" imgW="1209524" imgH="1933333" progId="MSPhotoEd.3">
                  <p:embed/>
                  <p:pic>
                    <p:nvPicPr>
                      <p:cNvPr id="15" name="Object 3">
                        <a:extLst>
                          <a:ext uri="{FF2B5EF4-FFF2-40B4-BE49-F238E27FC236}">
                            <a16:creationId xmlns:a16="http://schemas.microsoft.com/office/drawing/2014/main" id="{920CD642-D01A-480B-8D1C-B9649D9D13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808" y="1912143"/>
                        <a:ext cx="1068240" cy="1708817"/>
                      </a:xfrm>
                      <a:prstGeom prst="rect">
                        <a:avLst/>
                      </a:prstGeom>
                      <a:noFill/>
                      <a:ln>
                        <a:noFill/>
                      </a:ln>
                      <a:effectLst>
                        <a:outerShdw dist="107763" dir="2700000" algn="ctr" rotWithShape="0">
                          <a:schemeClr val="bg2"/>
                        </a:outerShdw>
                      </a:effectLst>
                    </p:spPr>
                  </p:pic>
                </p:oleObj>
              </mc:Fallback>
            </mc:AlternateContent>
          </a:graphicData>
        </a:graphic>
      </p:graphicFrame>
      <p:pic>
        <p:nvPicPr>
          <p:cNvPr id="16" name="67B85601-1721-4D38-BB6D-E99DCDD53030">
            <a:extLst>
              <a:ext uri="{FF2B5EF4-FFF2-40B4-BE49-F238E27FC236}">
                <a16:creationId xmlns:a16="http://schemas.microsoft.com/office/drawing/2014/main" id="{9282282C-14A0-423E-9E56-26F2B2B3BB1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58574" y="620688"/>
            <a:ext cx="3276364" cy="3042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numero diapositiva 2">
            <a:extLst>
              <a:ext uri="{FF2B5EF4-FFF2-40B4-BE49-F238E27FC236}">
                <a16:creationId xmlns:a16="http://schemas.microsoft.com/office/drawing/2014/main" id="{13699D3E-1DD3-4B18-B1EC-7F5C6A336C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5A5F676-C6C9-4945-A9BE-2BCCCCACEB20}" type="slidenum">
              <a:rPr lang="de-DE" altLang="it-IT" sz="1000">
                <a:solidFill>
                  <a:schemeClr val="tx1"/>
                </a:solidFill>
              </a:rPr>
              <a:pPr>
                <a:spcBef>
                  <a:spcPct val="0"/>
                </a:spcBef>
                <a:buFontTx/>
                <a:buNone/>
              </a:pPr>
              <a:t>27</a:t>
            </a:fld>
            <a:endParaRPr lang="de-DE" altLang="it-IT" sz="1000">
              <a:solidFill>
                <a:schemeClr val="tx1"/>
              </a:solidFill>
            </a:endParaRPr>
          </a:p>
        </p:txBody>
      </p:sp>
      <p:sp>
        <p:nvSpPr>
          <p:cNvPr id="26627" name="Rectangle 2">
            <a:extLst>
              <a:ext uri="{FF2B5EF4-FFF2-40B4-BE49-F238E27FC236}">
                <a16:creationId xmlns:a16="http://schemas.microsoft.com/office/drawing/2014/main" id="{B1910161-AFF8-438C-A9B6-391DB675A301}"/>
              </a:ext>
            </a:extLst>
          </p:cNvPr>
          <p:cNvSpPr>
            <a:spLocks noGrp="1" noChangeArrowheads="1"/>
          </p:cNvSpPr>
          <p:nvPr>
            <p:ph type="title" idx="4294967295"/>
          </p:nvPr>
        </p:nvSpPr>
        <p:spPr>
          <a:xfrm>
            <a:off x="0" y="260350"/>
            <a:ext cx="3962400" cy="457200"/>
          </a:xfrm>
          <a:noFill/>
        </p:spPr>
        <p:txBody>
          <a:bodyPr vert="horz" lIns="92075" tIns="46038" rIns="92075" bIns="46038" rtlCol="0" anchor="b" anchorCtr="0">
            <a:noAutofit/>
          </a:bodyPr>
          <a:lstStyle/>
          <a:p>
            <a:pPr algn="ctr" eaLnBrk="1" hangingPunct="1"/>
            <a:r>
              <a:rPr lang="it-IT" altLang="it-IT" sz="2000" dirty="0"/>
              <a:t>Frequenza</a:t>
            </a:r>
          </a:p>
        </p:txBody>
      </p:sp>
      <p:grpSp>
        <p:nvGrpSpPr>
          <p:cNvPr id="26628" name="Group 3">
            <a:extLst>
              <a:ext uri="{FF2B5EF4-FFF2-40B4-BE49-F238E27FC236}">
                <a16:creationId xmlns:a16="http://schemas.microsoft.com/office/drawing/2014/main" id="{A2347E01-E63D-4A32-B6A1-1E8E4F1CE28D}"/>
              </a:ext>
            </a:extLst>
          </p:cNvPr>
          <p:cNvGrpSpPr>
            <a:grpSpLocks/>
          </p:cNvGrpSpPr>
          <p:nvPr/>
        </p:nvGrpSpPr>
        <p:grpSpPr bwMode="auto">
          <a:xfrm>
            <a:off x="1981200" y="2362200"/>
            <a:ext cx="5373688" cy="2471738"/>
            <a:chOff x="585" y="1909"/>
            <a:chExt cx="4186" cy="1878"/>
          </a:xfrm>
        </p:grpSpPr>
        <p:sp>
          <p:nvSpPr>
            <p:cNvPr id="26637" name="Freeform 4">
              <a:extLst>
                <a:ext uri="{FF2B5EF4-FFF2-40B4-BE49-F238E27FC236}">
                  <a16:creationId xmlns:a16="http://schemas.microsoft.com/office/drawing/2014/main" id="{419A5EE0-C726-4276-8CDA-B6B5DED75304}"/>
                </a:ext>
              </a:extLst>
            </p:cNvPr>
            <p:cNvSpPr>
              <a:spLocks/>
            </p:cNvSpPr>
            <p:nvPr/>
          </p:nvSpPr>
          <p:spPr bwMode="auto">
            <a:xfrm>
              <a:off x="585" y="2856"/>
              <a:ext cx="4186" cy="1"/>
            </a:xfrm>
            <a:custGeom>
              <a:avLst/>
              <a:gdLst>
                <a:gd name="T0" fmla="*/ 0 w 4186"/>
                <a:gd name="T1" fmla="*/ 0 h 1"/>
                <a:gd name="T2" fmla="*/ 4185 w 4186"/>
                <a:gd name="T3" fmla="*/ 0 h 1"/>
                <a:gd name="T4" fmla="*/ 0 w 4186"/>
                <a:gd name="T5" fmla="*/ 0 h 1"/>
                <a:gd name="T6" fmla="*/ 4185 w 4186"/>
                <a:gd name="T7" fmla="*/ 0 h 1"/>
                <a:gd name="T8" fmla="*/ 0 60000 65536"/>
                <a:gd name="T9" fmla="*/ 0 60000 65536"/>
                <a:gd name="T10" fmla="*/ 0 60000 65536"/>
                <a:gd name="T11" fmla="*/ 0 60000 65536"/>
                <a:gd name="T12" fmla="*/ 0 w 4186"/>
                <a:gd name="T13" fmla="*/ 0 h 1"/>
                <a:gd name="T14" fmla="*/ 4186 w 4186"/>
                <a:gd name="T15" fmla="*/ 1 h 1"/>
              </a:gdLst>
              <a:ahLst/>
              <a:cxnLst>
                <a:cxn ang="T8">
                  <a:pos x="T0" y="T1"/>
                </a:cxn>
                <a:cxn ang="T9">
                  <a:pos x="T2" y="T3"/>
                </a:cxn>
                <a:cxn ang="T10">
                  <a:pos x="T4" y="T5"/>
                </a:cxn>
                <a:cxn ang="T11">
                  <a:pos x="T6" y="T7"/>
                </a:cxn>
              </a:cxnLst>
              <a:rect l="T12" t="T13" r="T14" b="T15"/>
              <a:pathLst>
                <a:path w="4186" h="1">
                  <a:moveTo>
                    <a:pt x="0" y="0"/>
                  </a:moveTo>
                  <a:lnTo>
                    <a:pt x="4185" y="0"/>
                  </a:lnTo>
                  <a:lnTo>
                    <a:pt x="0" y="0"/>
                  </a:lnTo>
                  <a:lnTo>
                    <a:pt x="4185" y="0"/>
                  </a:lnTo>
                </a:path>
              </a:pathLst>
            </a:custGeom>
            <a:noFill/>
            <a:ln w="254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638" name="Freeform 5">
              <a:extLst>
                <a:ext uri="{FF2B5EF4-FFF2-40B4-BE49-F238E27FC236}">
                  <a16:creationId xmlns:a16="http://schemas.microsoft.com/office/drawing/2014/main" id="{370F0A8C-A7A5-4DED-8CEF-E4CBF7ECF978}"/>
                </a:ext>
              </a:extLst>
            </p:cNvPr>
            <p:cNvSpPr>
              <a:spLocks/>
            </p:cNvSpPr>
            <p:nvPr/>
          </p:nvSpPr>
          <p:spPr bwMode="auto">
            <a:xfrm>
              <a:off x="956" y="2157"/>
              <a:ext cx="375" cy="694"/>
            </a:xfrm>
            <a:custGeom>
              <a:avLst/>
              <a:gdLst>
                <a:gd name="T0" fmla="*/ 0 w 375"/>
                <a:gd name="T1" fmla="*/ 693 h 694"/>
                <a:gd name="T2" fmla="*/ 4 w 375"/>
                <a:gd name="T3" fmla="*/ 681 h 694"/>
                <a:gd name="T4" fmla="*/ 11 w 375"/>
                <a:gd name="T5" fmla="*/ 666 h 694"/>
                <a:gd name="T6" fmla="*/ 18 w 375"/>
                <a:gd name="T7" fmla="*/ 648 h 694"/>
                <a:gd name="T8" fmla="*/ 27 w 375"/>
                <a:gd name="T9" fmla="*/ 628 h 694"/>
                <a:gd name="T10" fmla="*/ 37 w 375"/>
                <a:gd name="T11" fmla="*/ 607 h 694"/>
                <a:gd name="T12" fmla="*/ 49 w 375"/>
                <a:gd name="T13" fmla="*/ 582 h 694"/>
                <a:gd name="T14" fmla="*/ 74 w 375"/>
                <a:gd name="T15" fmla="*/ 534 h 694"/>
                <a:gd name="T16" fmla="*/ 101 w 375"/>
                <a:gd name="T17" fmla="*/ 480 h 694"/>
                <a:gd name="T18" fmla="*/ 129 w 375"/>
                <a:gd name="T19" fmla="*/ 428 h 694"/>
                <a:gd name="T20" fmla="*/ 156 w 375"/>
                <a:gd name="T21" fmla="*/ 378 h 694"/>
                <a:gd name="T22" fmla="*/ 170 w 375"/>
                <a:gd name="T23" fmla="*/ 353 h 694"/>
                <a:gd name="T24" fmla="*/ 181 w 375"/>
                <a:gd name="T25" fmla="*/ 330 h 694"/>
                <a:gd name="T26" fmla="*/ 205 w 375"/>
                <a:gd name="T27" fmla="*/ 286 h 694"/>
                <a:gd name="T28" fmla="*/ 231 w 375"/>
                <a:gd name="T29" fmla="*/ 239 h 694"/>
                <a:gd name="T30" fmla="*/ 257 w 375"/>
                <a:gd name="T31" fmla="*/ 193 h 694"/>
                <a:gd name="T32" fmla="*/ 284 w 375"/>
                <a:gd name="T33" fmla="*/ 148 h 694"/>
                <a:gd name="T34" fmla="*/ 309 w 375"/>
                <a:gd name="T35" fmla="*/ 104 h 694"/>
                <a:gd name="T36" fmla="*/ 333 w 375"/>
                <a:gd name="T37" fmla="*/ 63 h 694"/>
                <a:gd name="T38" fmla="*/ 355 w 375"/>
                <a:gd name="T39" fmla="*/ 29 h 694"/>
                <a:gd name="T40" fmla="*/ 365 w 375"/>
                <a:gd name="T41" fmla="*/ 12 h 694"/>
                <a:gd name="T42" fmla="*/ 374 w 375"/>
                <a:gd name="T43" fmla="*/ 0 h 6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5"/>
                <a:gd name="T67" fmla="*/ 0 h 694"/>
                <a:gd name="T68" fmla="*/ 375 w 375"/>
                <a:gd name="T69" fmla="*/ 694 h 69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5" h="694">
                  <a:moveTo>
                    <a:pt x="0" y="693"/>
                  </a:moveTo>
                  <a:lnTo>
                    <a:pt x="4" y="681"/>
                  </a:lnTo>
                  <a:lnTo>
                    <a:pt x="11" y="666"/>
                  </a:lnTo>
                  <a:lnTo>
                    <a:pt x="18" y="648"/>
                  </a:lnTo>
                  <a:lnTo>
                    <a:pt x="27" y="628"/>
                  </a:lnTo>
                  <a:lnTo>
                    <a:pt x="37" y="607"/>
                  </a:lnTo>
                  <a:lnTo>
                    <a:pt x="49" y="582"/>
                  </a:lnTo>
                  <a:lnTo>
                    <a:pt x="74" y="534"/>
                  </a:lnTo>
                  <a:lnTo>
                    <a:pt x="101" y="480"/>
                  </a:lnTo>
                  <a:lnTo>
                    <a:pt x="129" y="428"/>
                  </a:lnTo>
                  <a:lnTo>
                    <a:pt x="156" y="378"/>
                  </a:lnTo>
                  <a:lnTo>
                    <a:pt x="170" y="353"/>
                  </a:lnTo>
                  <a:lnTo>
                    <a:pt x="181" y="330"/>
                  </a:lnTo>
                  <a:lnTo>
                    <a:pt x="205" y="286"/>
                  </a:lnTo>
                  <a:lnTo>
                    <a:pt x="231" y="239"/>
                  </a:lnTo>
                  <a:lnTo>
                    <a:pt x="257" y="193"/>
                  </a:lnTo>
                  <a:lnTo>
                    <a:pt x="284" y="148"/>
                  </a:lnTo>
                  <a:lnTo>
                    <a:pt x="309" y="104"/>
                  </a:lnTo>
                  <a:lnTo>
                    <a:pt x="333" y="63"/>
                  </a:lnTo>
                  <a:lnTo>
                    <a:pt x="355" y="29"/>
                  </a:lnTo>
                  <a:lnTo>
                    <a:pt x="365" y="12"/>
                  </a:lnTo>
                  <a:lnTo>
                    <a:pt x="374" y="0"/>
                  </a:lnTo>
                </a:path>
              </a:pathLst>
            </a:custGeom>
            <a:noFill/>
            <a:ln w="50800" cap="rnd" cmpd="sng">
              <a:solidFill>
                <a:srgbClr val="0099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639" name="Freeform 6">
              <a:extLst>
                <a:ext uri="{FF2B5EF4-FFF2-40B4-BE49-F238E27FC236}">
                  <a16:creationId xmlns:a16="http://schemas.microsoft.com/office/drawing/2014/main" id="{DE54264E-A270-40F4-A192-A0227BC18095}"/>
                </a:ext>
              </a:extLst>
            </p:cNvPr>
            <p:cNvSpPr>
              <a:spLocks/>
            </p:cNvSpPr>
            <p:nvPr/>
          </p:nvSpPr>
          <p:spPr bwMode="auto">
            <a:xfrm>
              <a:off x="1424" y="1921"/>
              <a:ext cx="2763" cy="1866"/>
            </a:xfrm>
            <a:custGeom>
              <a:avLst/>
              <a:gdLst>
                <a:gd name="T0" fmla="*/ 18 w 2763"/>
                <a:gd name="T1" fmla="*/ 117 h 1866"/>
                <a:gd name="T2" fmla="*/ 59 w 2763"/>
                <a:gd name="T3" fmla="*/ 76 h 1866"/>
                <a:gd name="T4" fmla="*/ 117 w 2763"/>
                <a:gd name="T5" fmla="*/ 31 h 1866"/>
                <a:gd name="T6" fmla="*/ 193 w 2763"/>
                <a:gd name="T7" fmla="*/ 4 h 1866"/>
                <a:gd name="T8" fmla="*/ 263 w 2763"/>
                <a:gd name="T9" fmla="*/ 4 h 1866"/>
                <a:gd name="T10" fmla="*/ 316 w 2763"/>
                <a:gd name="T11" fmla="*/ 16 h 1866"/>
                <a:gd name="T12" fmla="*/ 397 w 2763"/>
                <a:gd name="T13" fmla="*/ 57 h 1866"/>
                <a:gd name="T14" fmla="*/ 503 w 2763"/>
                <a:gd name="T15" fmla="*/ 148 h 1866"/>
                <a:gd name="T16" fmla="*/ 596 w 2763"/>
                <a:gd name="T17" fmla="*/ 271 h 1866"/>
                <a:gd name="T18" fmla="*/ 684 w 2763"/>
                <a:gd name="T19" fmla="*/ 412 h 1866"/>
                <a:gd name="T20" fmla="*/ 806 w 2763"/>
                <a:gd name="T21" fmla="*/ 648 h 1866"/>
                <a:gd name="T22" fmla="*/ 882 w 2763"/>
                <a:gd name="T23" fmla="*/ 802 h 1866"/>
                <a:gd name="T24" fmla="*/ 952 w 2763"/>
                <a:gd name="T25" fmla="*/ 944 h 1866"/>
                <a:gd name="T26" fmla="*/ 1022 w 2763"/>
                <a:gd name="T27" fmla="*/ 1088 h 1866"/>
                <a:gd name="T28" fmla="*/ 1168 w 2763"/>
                <a:gd name="T29" fmla="*/ 1388 h 1866"/>
                <a:gd name="T30" fmla="*/ 1250 w 2763"/>
                <a:gd name="T31" fmla="*/ 1529 h 1866"/>
                <a:gd name="T32" fmla="*/ 1343 w 2763"/>
                <a:gd name="T33" fmla="*/ 1655 h 1866"/>
                <a:gd name="T34" fmla="*/ 1437 w 2763"/>
                <a:gd name="T35" fmla="*/ 1759 h 1866"/>
                <a:gd name="T36" fmla="*/ 1542 w 2763"/>
                <a:gd name="T37" fmla="*/ 1831 h 1866"/>
                <a:gd name="T38" fmla="*/ 1653 w 2763"/>
                <a:gd name="T39" fmla="*/ 1865 h 1866"/>
                <a:gd name="T40" fmla="*/ 1705 w 2763"/>
                <a:gd name="T41" fmla="*/ 1859 h 1866"/>
                <a:gd name="T42" fmla="*/ 1758 w 2763"/>
                <a:gd name="T43" fmla="*/ 1841 h 1866"/>
                <a:gd name="T44" fmla="*/ 1810 w 2763"/>
                <a:gd name="T45" fmla="*/ 1809 h 1866"/>
                <a:gd name="T46" fmla="*/ 1915 w 2763"/>
                <a:gd name="T47" fmla="*/ 1715 h 1866"/>
                <a:gd name="T48" fmla="*/ 2009 w 2763"/>
                <a:gd name="T49" fmla="*/ 1586 h 1866"/>
                <a:gd name="T50" fmla="*/ 2102 w 2763"/>
                <a:gd name="T51" fmla="*/ 1438 h 1866"/>
                <a:gd name="T52" fmla="*/ 2225 w 2763"/>
                <a:gd name="T53" fmla="*/ 1202 h 1866"/>
                <a:gd name="T54" fmla="*/ 2295 w 2763"/>
                <a:gd name="T55" fmla="*/ 1054 h 1866"/>
                <a:gd name="T56" fmla="*/ 2359 w 2763"/>
                <a:gd name="T57" fmla="*/ 925 h 1866"/>
                <a:gd name="T58" fmla="*/ 2470 w 2763"/>
                <a:gd name="T59" fmla="*/ 702 h 1866"/>
                <a:gd name="T60" fmla="*/ 2581 w 2763"/>
                <a:gd name="T61" fmla="*/ 491 h 1866"/>
                <a:gd name="T62" fmla="*/ 2657 w 2763"/>
                <a:gd name="T63" fmla="*/ 358 h 1866"/>
                <a:gd name="T64" fmla="*/ 2704 w 2763"/>
                <a:gd name="T65" fmla="*/ 283 h 1866"/>
                <a:gd name="T66" fmla="*/ 2745 w 2763"/>
                <a:gd name="T67" fmla="*/ 230 h 18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63"/>
                <a:gd name="T103" fmla="*/ 0 h 1866"/>
                <a:gd name="T104" fmla="*/ 2763 w 2763"/>
                <a:gd name="T105" fmla="*/ 1866 h 18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63" h="1866">
                  <a:moveTo>
                    <a:pt x="0" y="129"/>
                  </a:moveTo>
                  <a:lnTo>
                    <a:pt x="18" y="117"/>
                  </a:lnTo>
                  <a:lnTo>
                    <a:pt x="36" y="97"/>
                  </a:lnTo>
                  <a:lnTo>
                    <a:pt x="59" y="76"/>
                  </a:lnTo>
                  <a:lnTo>
                    <a:pt x="88" y="54"/>
                  </a:lnTo>
                  <a:lnTo>
                    <a:pt x="117" y="31"/>
                  </a:lnTo>
                  <a:lnTo>
                    <a:pt x="153" y="16"/>
                  </a:lnTo>
                  <a:lnTo>
                    <a:pt x="193" y="4"/>
                  </a:lnTo>
                  <a:lnTo>
                    <a:pt x="234" y="0"/>
                  </a:lnTo>
                  <a:lnTo>
                    <a:pt x="263" y="4"/>
                  </a:lnTo>
                  <a:lnTo>
                    <a:pt x="292" y="7"/>
                  </a:lnTo>
                  <a:lnTo>
                    <a:pt x="316" y="16"/>
                  </a:lnTo>
                  <a:lnTo>
                    <a:pt x="345" y="25"/>
                  </a:lnTo>
                  <a:lnTo>
                    <a:pt x="397" y="57"/>
                  </a:lnTo>
                  <a:lnTo>
                    <a:pt x="450" y="97"/>
                  </a:lnTo>
                  <a:lnTo>
                    <a:pt x="503" y="148"/>
                  </a:lnTo>
                  <a:lnTo>
                    <a:pt x="549" y="205"/>
                  </a:lnTo>
                  <a:lnTo>
                    <a:pt x="596" y="271"/>
                  </a:lnTo>
                  <a:lnTo>
                    <a:pt x="642" y="340"/>
                  </a:lnTo>
                  <a:lnTo>
                    <a:pt x="684" y="412"/>
                  </a:lnTo>
                  <a:lnTo>
                    <a:pt x="730" y="491"/>
                  </a:lnTo>
                  <a:lnTo>
                    <a:pt x="806" y="648"/>
                  </a:lnTo>
                  <a:lnTo>
                    <a:pt x="847" y="727"/>
                  </a:lnTo>
                  <a:lnTo>
                    <a:pt x="882" y="802"/>
                  </a:lnTo>
                  <a:lnTo>
                    <a:pt x="917" y="874"/>
                  </a:lnTo>
                  <a:lnTo>
                    <a:pt x="952" y="944"/>
                  </a:lnTo>
                  <a:lnTo>
                    <a:pt x="987" y="1013"/>
                  </a:lnTo>
                  <a:lnTo>
                    <a:pt x="1022" y="1088"/>
                  </a:lnTo>
                  <a:lnTo>
                    <a:pt x="1092" y="1240"/>
                  </a:lnTo>
                  <a:lnTo>
                    <a:pt x="1168" y="1388"/>
                  </a:lnTo>
                  <a:lnTo>
                    <a:pt x="1209" y="1460"/>
                  </a:lnTo>
                  <a:lnTo>
                    <a:pt x="1250" y="1529"/>
                  </a:lnTo>
                  <a:lnTo>
                    <a:pt x="1296" y="1595"/>
                  </a:lnTo>
                  <a:lnTo>
                    <a:pt x="1343" y="1655"/>
                  </a:lnTo>
                  <a:lnTo>
                    <a:pt x="1390" y="1712"/>
                  </a:lnTo>
                  <a:lnTo>
                    <a:pt x="1437" y="1759"/>
                  </a:lnTo>
                  <a:lnTo>
                    <a:pt x="1489" y="1799"/>
                  </a:lnTo>
                  <a:lnTo>
                    <a:pt x="1542" y="1831"/>
                  </a:lnTo>
                  <a:lnTo>
                    <a:pt x="1594" y="1853"/>
                  </a:lnTo>
                  <a:lnTo>
                    <a:pt x="1653" y="1865"/>
                  </a:lnTo>
                  <a:lnTo>
                    <a:pt x="1682" y="1865"/>
                  </a:lnTo>
                  <a:lnTo>
                    <a:pt x="1705" y="1859"/>
                  </a:lnTo>
                  <a:lnTo>
                    <a:pt x="1735" y="1853"/>
                  </a:lnTo>
                  <a:lnTo>
                    <a:pt x="1758" y="1841"/>
                  </a:lnTo>
                  <a:lnTo>
                    <a:pt x="1787" y="1828"/>
                  </a:lnTo>
                  <a:lnTo>
                    <a:pt x="1810" y="1809"/>
                  </a:lnTo>
                  <a:lnTo>
                    <a:pt x="1863" y="1768"/>
                  </a:lnTo>
                  <a:lnTo>
                    <a:pt x="1915" y="1715"/>
                  </a:lnTo>
                  <a:lnTo>
                    <a:pt x="1963" y="1652"/>
                  </a:lnTo>
                  <a:lnTo>
                    <a:pt x="2009" y="1586"/>
                  </a:lnTo>
                  <a:lnTo>
                    <a:pt x="2056" y="1514"/>
                  </a:lnTo>
                  <a:lnTo>
                    <a:pt x="2102" y="1438"/>
                  </a:lnTo>
                  <a:lnTo>
                    <a:pt x="2143" y="1359"/>
                  </a:lnTo>
                  <a:lnTo>
                    <a:pt x="2225" y="1202"/>
                  </a:lnTo>
                  <a:lnTo>
                    <a:pt x="2260" y="1127"/>
                  </a:lnTo>
                  <a:lnTo>
                    <a:pt x="2295" y="1054"/>
                  </a:lnTo>
                  <a:lnTo>
                    <a:pt x="2330" y="985"/>
                  </a:lnTo>
                  <a:lnTo>
                    <a:pt x="2359" y="925"/>
                  </a:lnTo>
                  <a:lnTo>
                    <a:pt x="2418" y="811"/>
                  </a:lnTo>
                  <a:lnTo>
                    <a:pt x="2470" y="702"/>
                  </a:lnTo>
                  <a:lnTo>
                    <a:pt x="2529" y="592"/>
                  </a:lnTo>
                  <a:lnTo>
                    <a:pt x="2581" y="491"/>
                  </a:lnTo>
                  <a:lnTo>
                    <a:pt x="2634" y="400"/>
                  </a:lnTo>
                  <a:lnTo>
                    <a:pt x="2657" y="358"/>
                  </a:lnTo>
                  <a:lnTo>
                    <a:pt x="2680" y="318"/>
                  </a:lnTo>
                  <a:lnTo>
                    <a:pt x="2704" y="283"/>
                  </a:lnTo>
                  <a:lnTo>
                    <a:pt x="2727" y="255"/>
                  </a:lnTo>
                  <a:lnTo>
                    <a:pt x="2745" y="230"/>
                  </a:lnTo>
                  <a:lnTo>
                    <a:pt x="2762" y="208"/>
                  </a:lnTo>
                </a:path>
              </a:pathLst>
            </a:custGeom>
            <a:noFill/>
            <a:ln w="50800" cap="rnd" cmpd="sng">
              <a:solidFill>
                <a:srgbClr val="0099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640" name="Freeform 7">
              <a:extLst>
                <a:ext uri="{FF2B5EF4-FFF2-40B4-BE49-F238E27FC236}">
                  <a16:creationId xmlns:a16="http://schemas.microsoft.com/office/drawing/2014/main" id="{56F9705F-C3BD-4867-8D62-509587A6BD8A}"/>
                </a:ext>
              </a:extLst>
            </p:cNvPr>
            <p:cNvSpPr>
              <a:spLocks/>
            </p:cNvSpPr>
            <p:nvPr/>
          </p:nvSpPr>
          <p:spPr bwMode="auto">
            <a:xfrm>
              <a:off x="4284" y="1909"/>
              <a:ext cx="215" cy="109"/>
            </a:xfrm>
            <a:custGeom>
              <a:avLst/>
              <a:gdLst>
                <a:gd name="T0" fmla="*/ 0 w 215"/>
                <a:gd name="T1" fmla="*/ 108 h 109"/>
                <a:gd name="T2" fmla="*/ 5 w 215"/>
                <a:gd name="T3" fmla="*/ 96 h 109"/>
                <a:gd name="T4" fmla="*/ 18 w 215"/>
                <a:gd name="T5" fmla="*/ 87 h 109"/>
                <a:gd name="T6" fmla="*/ 25 w 215"/>
                <a:gd name="T7" fmla="*/ 76 h 109"/>
                <a:gd name="T8" fmla="*/ 37 w 215"/>
                <a:gd name="T9" fmla="*/ 67 h 109"/>
                <a:gd name="T10" fmla="*/ 49 w 215"/>
                <a:gd name="T11" fmla="*/ 58 h 109"/>
                <a:gd name="T12" fmla="*/ 62 w 215"/>
                <a:gd name="T13" fmla="*/ 50 h 109"/>
                <a:gd name="T14" fmla="*/ 75 w 215"/>
                <a:gd name="T15" fmla="*/ 42 h 109"/>
                <a:gd name="T16" fmla="*/ 88 w 215"/>
                <a:gd name="T17" fmla="*/ 35 h 109"/>
                <a:gd name="T18" fmla="*/ 100 w 215"/>
                <a:gd name="T19" fmla="*/ 28 h 109"/>
                <a:gd name="T20" fmla="*/ 119 w 215"/>
                <a:gd name="T21" fmla="*/ 21 h 109"/>
                <a:gd name="T22" fmla="*/ 132 w 215"/>
                <a:gd name="T23" fmla="*/ 16 h 109"/>
                <a:gd name="T24" fmla="*/ 151 w 215"/>
                <a:gd name="T25" fmla="*/ 12 h 109"/>
                <a:gd name="T26" fmla="*/ 163 w 215"/>
                <a:gd name="T27" fmla="*/ 8 h 109"/>
                <a:gd name="T28" fmla="*/ 183 w 215"/>
                <a:gd name="T29" fmla="*/ 4 h 109"/>
                <a:gd name="T30" fmla="*/ 196 w 215"/>
                <a:gd name="T31" fmla="*/ 2 h 109"/>
                <a:gd name="T32" fmla="*/ 214 w 215"/>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09"/>
                <a:gd name="T53" fmla="*/ 215 w 215"/>
                <a:gd name="T54" fmla="*/ 109 h 1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09">
                  <a:moveTo>
                    <a:pt x="0" y="108"/>
                  </a:moveTo>
                  <a:lnTo>
                    <a:pt x="5" y="96"/>
                  </a:lnTo>
                  <a:lnTo>
                    <a:pt x="18" y="87"/>
                  </a:lnTo>
                  <a:lnTo>
                    <a:pt x="25" y="76"/>
                  </a:lnTo>
                  <a:lnTo>
                    <a:pt x="37" y="67"/>
                  </a:lnTo>
                  <a:lnTo>
                    <a:pt x="49" y="58"/>
                  </a:lnTo>
                  <a:lnTo>
                    <a:pt x="62" y="50"/>
                  </a:lnTo>
                  <a:lnTo>
                    <a:pt x="75" y="42"/>
                  </a:lnTo>
                  <a:lnTo>
                    <a:pt x="88" y="35"/>
                  </a:lnTo>
                  <a:lnTo>
                    <a:pt x="100" y="28"/>
                  </a:lnTo>
                  <a:lnTo>
                    <a:pt x="119" y="21"/>
                  </a:lnTo>
                  <a:lnTo>
                    <a:pt x="132" y="16"/>
                  </a:lnTo>
                  <a:lnTo>
                    <a:pt x="151" y="12"/>
                  </a:lnTo>
                  <a:lnTo>
                    <a:pt x="163" y="8"/>
                  </a:lnTo>
                  <a:lnTo>
                    <a:pt x="183" y="4"/>
                  </a:lnTo>
                  <a:lnTo>
                    <a:pt x="196" y="2"/>
                  </a:lnTo>
                  <a:lnTo>
                    <a:pt x="214" y="0"/>
                  </a:lnTo>
                </a:path>
              </a:pathLst>
            </a:custGeom>
            <a:noFill/>
            <a:ln w="50800" cap="rnd" cmpd="sng">
              <a:solidFill>
                <a:srgbClr val="0099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641" name="Oval 8">
              <a:extLst>
                <a:ext uri="{FF2B5EF4-FFF2-40B4-BE49-F238E27FC236}">
                  <a16:creationId xmlns:a16="http://schemas.microsoft.com/office/drawing/2014/main" id="{BECCEDEB-3DA9-46C8-96A5-B5A53D56585B}"/>
                </a:ext>
              </a:extLst>
            </p:cNvPr>
            <p:cNvSpPr>
              <a:spLocks noChangeArrowheads="1"/>
            </p:cNvSpPr>
            <p:nvPr/>
          </p:nvSpPr>
          <p:spPr bwMode="auto">
            <a:xfrm rot="2520000">
              <a:off x="1397" y="2001"/>
              <a:ext cx="64" cy="94"/>
            </a:xfrm>
            <a:prstGeom prst="ellipse">
              <a:avLst/>
            </a:prstGeom>
            <a:solidFill>
              <a:srgbClr val="FFFF00"/>
            </a:solidFill>
            <a:ln w="12700">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26642" name="Oval 9">
              <a:extLst>
                <a:ext uri="{FF2B5EF4-FFF2-40B4-BE49-F238E27FC236}">
                  <a16:creationId xmlns:a16="http://schemas.microsoft.com/office/drawing/2014/main" id="{05C23044-732D-4762-B396-34F5F5D9C9CB}"/>
                </a:ext>
              </a:extLst>
            </p:cNvPr>
            <p:cNvSpPr>
              <a:spLocks noChangeArrowheads="1"/>
            </p:cNvSpPr>
            <p:nvPr/>
          </p:nvSpPr>
          <p:spPr bwMode="auto">
            <a:xfrm rot="2520000">
              <a:off x="4236" y="1989"/>
              <a:ext cx="64" cy="94"/>
            </a:xfrm>
            <a:prstGeom prst="ellipse">
              <a:avLst/>
            </a:prstGeom>
            <a:solidFill>
              <a:srgbClr val="FFFF00"/>
            </a:solidFill>
            <a:ln w="12700">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sp>
        <p:nvSpPr>
          <p:cNvPr id="26629" name="Line 10">
            <a:extLst>
              <a:ext uri="{FF2B5EF4-FFF2-40B4-BE49-F238E27FC236}">
                <a16:creationId xmlns:a16="http://schemas.microsoft.com/office/drawing/2014/main" id="{BD69DDD9-DC1F-4593-8A56-5BD57A8902A5}"/>
              </a:ext>
            </a:extLst>
          </p:cNvPr>
          <p:cNvSpPr>
            <a:spLocks noChangeShapeType="1"/>
          </p:cNvSpPr>
          <p:nvPr/>
        </p:nvSpPr>
        <p:spPr bwMode="auto">
          <a:xfrm>
            <a:off x="2971800" y="1447800"/>
            <a:ext cx="0" cy="11811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26630" name="Line 11">
            <a:extLst>
              <a:ext uri="{FF2B5EF4-FFF2-40B4-BE49-F238E27FC236}">
                <a16:creationId xmlns:a16="http://schemas.microsoft.com/office/drawing/2014/main" id="{022E49C1-6102-4763-8B34-339BE85997BB}"/>
              </a:ext>
            </a:extLst>
          </p:cNvPr>
          <p:cNvSpPr>
            <a:spLocks noChangeShapeType="1"/>
          </p:cNvSpPr>
          <p:nvPr/>
        </p:nvSpPr>
        <p:spPr bwMode="auto">
          <a:xfrm>
            <a:off x="6553200" y="1447800"/>
            <a:ext cx="0" cy="11811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26631" name="Line 12">
            <a:extLst>
              <a:ext uri="{FF2B5EF4-FFF2-40B4-BE49-F238E27FC236}">
                <a16:creationId xmlns:a16="http://schemas.microsoft.com/office/drawing/2014/main" id="{064BB566-279F-4C6F-8DBB-F9D372721F5A}"/>
              </a:ext>
            </a:extLst>
          </p:cNvPr>
          <p:cNvSpPr>
            <a:spLocks noChangeShapeType="1"/>
          </p:cNvSpPr>
          <p:nvPr/>
        </p:nvSpPr>
        <p:spPr bwMode="auto">
          <a:xfrm>
            <a:off x="3136588" y="1471670"/>
            <a:ext cx="3324225" cy="0"/>
          </a:xfrm>
          <a:prstGeom prst="line">
            <a:avLst/>
          </a:prstGeom>
          <a:noFill/>
          <a:ln w="12700">
            <a:solidFill>
              <a:srgbClr val="CC0066"/>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6632" name="Rectangle 13">
            <a:extLst>
              <a:ext uri="{FF2B5EF4-FFF2-40B4-BE49-F238E27FC236}">
                <a16:creationId xmlns:a16="http://schemas.microsoft.com/office/drawing/2014/main" id="{D828AAAD-2515-4ECA-AF22-A3F60C28DAEE}"/>
              </a:ext>
            </a:extLst>
          </p:cNvPr>
          <p:cNvSpPr>
            <a:spLocks noChangeArrowheads="1"/>
          </p:cNvSpPr>
          <p:nvPr/>
        </p:nvSpPr>
        <p:spPr bwMode="auto">
          <a:xfrm>
            <a:off x="3949548" y="909669"/>
            <a:ext cx="1952459"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dirty="0">
                <a:solidFill>
                  <a:srgbClr val="006600"/>
                </a:solidFill>
              </a:rPr>
              <a:t>TEMPO/CICLO</a:t>
            </a:r>
          </a:p>
        </p:txBody>
      </p:sp>
      <p:sp>
        <p:nvSpPr>
          <p:cNvPr id="26633" name="Rectangle 14">
            <a:extLst>
              <a:ext uri="{FF2B5EF4-FFF2-40B4-BE49-F238E27FC236}">
                <a16:creationId xmlns:a16="http://schemas.microsoft.com/office/drawing/2014/main" id="{BCEBC72F-80B5-424B-9F93-B2F26BE5B118}"/>
              </a:ext>
            </a:extLst>
          </p:cNvPr>
          <p:cNvSpPr>
            <a:spLocks noChangeArrowheads="1"/>
          </p:cNvSpPr>
          <p:nvPr/>
        </p:nvSpPr>
        <p:spPr bwMode="auto">
          <a:xfrm>
            <a:off x="7618521" y="1905000"/>
            <a:ext cx="2768387" cy="70852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b="1">
                <a:solidFill>
                  <a:srgbClr val="006600"/>
                </a:solidFill>
              </a:rPr>
              <a:t>Hertz</a:t>
            </a:r>
          </a:p>
          <a:p>
            <a:pPr algn="ctr">
              <a:spcBef>
                <a:spcPct val="0"/>
              </a:spcBef>
              <a:buFontTx/>
              <a:buNone/>
            </a:pPr>
            <a:r>
              <a:rPr lang="it-IT" altLang="it-IT" b="1">
                <a:solidFill>
                  <a:srgbClr val="006600"/>
                </a:solidFill>
              </a:rPr>
              <a:t>1 Hz. = 1ciclo per sec</a:t>
            </a:r>
          </a:p>
        </p:txBody>
      </p:sp>
      <p:sp>
        <p:nvSpPr>
          <p:cNvPr id="26634" name="Rectangle 15">
            <a:extLst>
              <a:ext uri="{FF2B5EF4-FFF2-40B4-BE49-F238E27FC236}">
                <a16:creationId xmlns:a16="http://schemas.microsoft.com/office/drawing/2014/main" id="{32E27039-8E63-42C4-BE15-1E2CC0E6FB62}"/>
              </a:ext>
            </a:extLst>
          </p:cNvPr>
          <p:cNvSpPr>
            <a:spLocks noChangeArrowheads="1"/>
          </p:cNvSpPr>
          <p:nvPr/>
        </p:nvSpPr>
        <p:spPr bwMode="auto">
          <a:xfrm>
            <a:off x="7519518" y="2895600"/>
            <a:ext cx="3052118" cy="70852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b="1" dirty="0">
                <a:solidFill>
                  <a:srgbClr val="006600"/>
                </a:solidFill>
              </a:rPr>
              <a:t>Cpm</a:t>
            </a:r>
          </a:p>
          <a:p>
            <a:pPr algn="ctr">
              <a:spcBef>
                <a:spcPct val="0"/>
              </a:spcBef>
              <a:buFontTx/>
              <a:buNone/>
            </a:pPr>
            <a:r>
              <a:rPr lang="it-IT" altLang="it-IT" b="1" dirty="0">
                <a:solidFill>
                  <a:srgbClr val="006600"/>
                </a:solidFill>
              </a:rPr>
              <a:t>1 Cpm = </a:t>
            </a:r>
            <a:r>
              <a:rPr lang="it-IT" altLang="it-IT" b="1">
                <a:solidFill>
                  <a:srgbClr val="006600"/>
                </a:solidFill>
              </a:rPr>
              <a:t>1 ciclo per min</a:t>
            </a:r>
          </a:p>
        </p:txBody>
      </p:sp>
      <p:sp>
        <p:nvSpPr>
          <p:cNvPr id="26635" name="Text Box 16">
            <a:extLst>
              <a:ext uri="{FF2B5EF4-FFF2-40B4-BE49-F238E27FC236}">
                <a16:creationId xmlns:a16="http://schemas.microsoft.com/office/drawing/2014/main" id="{EAB5C319-C335-414E-BB03-8685110EB9D0}"/>
              </a:ext>
            </a:extLst>
          </p:cNvPr>
          <p:cNvSpPr txBox="1">
            <a:spLocks noChangeArrowheads="1"/>
          </p:cNvSpPr>
          <p:nvPr/>
        </p:nvSpPr>
        <p:spPr bwMode="auto">
          <a:xfrm>
            <a:off x="754976" y="5155497"/>
            <a:ext cx="116180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2400" dirty="0">
                <a:solidFill>
                  <a:schemeClr val="tx1"/>
                </a:solidFill>
                <a:latin typeface="Times New Roman" panose="02020603050405020304" pitchFamily="18" charset="0"/>
              </a:rPr>
              <a:t>Il tempo impiegato per completare un ciclo rappresenta il periodo della vibrazione.</a:t>
            </a:r>
          </a:p>
        </p:txBody>
      </p:sp>
      <p:sp>
        <p:nvSpPr>
          <p:cNvPr id="26636" name="Text Box 17">
            <a:extLst>
              <a:ext uri="{FF2B5EF4-FFF2-40B4-BE49-F238E27FC236}">
                <a16:creationId xmlns:a16="http://schemas.microsoft.com/office/drawing/2014/main" id="{C2AB5FD4-AA98-4CF4-AE4C-69C225FC5D91}"/>
              </a:ext>
            </a:extLst>
          </p:cNvPr>
          <p:cNvSpPr txBox="1">
            <a:spLocks noChangeArrowheads="1"/>
          </p:cNvSpPr>
          <p:nvPr/>
        </p:nvSpPr>
        <p:spPr bwMode="auto">
          <a:xfrm>
            <a:off x="1475002" y="5662817"/>
            <a:ext cx="9671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2400" dirty="0">
                <a:solidFill>
                  <a:schemeClr val="tx1"/>
                </a:solidFill>
                <a:latin typeface="Times New Roman" panose="02020603050405020304" pitchFamily="18" charset="0"/>
              </a:rPr>
              <a:t>La misura del numero di periodi nel tempo rappresenta la frequenza.</a:t>
            </a:r>
          </a:p>
        </p:txBody>
      </p:sp>
      <p:pic>
        <p:nvPicPr>
          <p:cNvPr id="19" name="4192A90B-A54A-4B7C-AACD-51A59EB8A6FA" descr="4192A90B-A54A-4B7C-AACD-51A59EB8A6FA">
            <a:extLst>
              <a:ext uri="{FF2B5EF4-FFF2-40B4-BE49-F238E27FC236}">
                <a16:creationId xmlns:a16="http://schemas.microsoft.com/office/drawing/2014/main" id="{360D2EFC-CD81-4E83-9652-8D813F033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054" y="1549115"/>
            <a:ext cx="2860944" cy="86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numero diapositiva 3">
            <a:extLst>
              <a:ext uri="{FF2B5EF4-FFF2-40B4-BE49-F238E27FC236}">
                <a16:creationId xmlns:a16="http://schemas.microsoft.com/office/drawing/2014/main" id="{0401FA2F-3073-45CA-99A9-23D77EE0FF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0D5EE4D-8EA8-4192-B79F-E5E2F73AE45D}" type="slidenum">
              <a:rPr lang="de-DE" altLang="it-IT" sz="1000">
                <a:solidFill>
                  <a:schemeClr val="tx1"/>
                </a:solidFill>
              </a:rPr>
              <a:pPr>
                <a:spcBef>
                  <a:spcPct val="0"/>
                </a:spcBef>
                <a:buFontTx/>
                <a:buNone/>
              </a:pPr>
              <a:t>28</a:t>
            </a:fld>
            <a:endParaRPr lang="de-DE" altLang="it-IT" sz="1000">
              <a:solidFill>
                <a:schemeClr val="tx1"/>
              </a:solidFill>
            </a:endParaRPr>
          </a:p>
        </p:txBody>
      </p:sp>
      <p:sp>
        <p:nvSpPr>
          <p:cNvPr id="28675" name="Rectangle 2">
            <a:extLst>
              <a:ext uri="{FF2B5EF4-FFF2-40B4-BE49-F238E27FC236}">
                <a16:creationId xmlns:a16="http://schemas.microsoft.com/office/drawing/2014/main" id="{D71777F7-ED5F-4CCB-979F-F234FC9077E6}"/>
              </a:ext>
            </a:extLst>
          </p:cNvPr>
          <p:cNvSpPr>
            <a:spLocks noGrp="1" noChangeArrowheads="1"/>
          </p:cNvSpPr>
          <p:nvPr>
            <p:ph type="title" idx="4294967295"/>
          </p:nvPr>
        </p:nvSpPr>
        <p:spPr>
          <a:xfrm>
            <a:off x="0" y="368300"/>
            <a:ext cx="7772400" cy="393700"/>
          </a:xfrm>
          <a:noFill/>
        </p:spPr>
        <p:txBody>
          <a:bodyPr/>
          <a:lstStyle/>
          <a:p>
            <a:pPr algn="ctr" eaLnBrk="1" hangingPunct="1"/>
            <a:r>
              <a:rPr lang="de-DE" altLang="it-IT" dirty="0"/>
              <a:t>Come si </a:t>
            </a:r>
            <a:r>
              <a:rPr lang="de-DE" altLang="it-IT" dirty="0" err="1"/>
              <a:t>calcola</a:t>
            </a:r>
            <a:r>
              <a:rPr lang="de-DE" altLang="it-IT" dirty="0"/>
              <a:t> la </a:t>
            </a:r>
            <a:r>
              <a:rPr lang="de-DE" altLang="it-IT" dirty="0" err="1"/>
              <a:t>frequenza</a:t>
            </a:r>
            <a:r>
              <a:rPr lang="de-DE" altLang="it-IT" dirty="0"/>
              <a:t>?</a:t>
            </a:r>
          </a:p>
        </p:txBody>
      </p:sp>
      <p:sp>
        <p:nvSpPr>
          <p:cNvPr id="28676" name="Rectangle 4">
            <a:extLst>
              <a:ext uri="{FF2B5EF4-FFF2-40B4-BE49-F238E27FC236}">
                <a16:creationId xmlns:a16="http://schemas.microsoft.com/office/drawing/2014/main" id="{1D883CFC-9435-43A3-9D28-6F42590F017E}"/>
              </a:ext>
            </a:extLst>
          </p:cNvPr>
          <p:cNvSpPr>
            <a:spLocks noChangeArrowheads="1"/>
          </p:cNvSpPr>
          <p:nvPr/>
        </p:nvSpPr>
        <p:spPr bwMode="auto">
          <a:xfrm>
            <a:off x="1819275" y="942976"/>
            <a:ext cx="8477250"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600">
                <a:solidFill>
                  <a:schemeClr val="tx1"/>
                </a:solidFill>
              </a:rPr>
              <a:t>La forma d’onda sinusoidale può essere considerata l’effetto della vibrazione più semplice, ottenuta dall’oscillazione nel tempo di una massa intorno al suo punto d’equilibrio. </a:t>
            </a:r>
          </a:p>
          <a:p>
            <a:pPr>
              <a:spcBef>
                <a:spcPct val="0"/>
              </a:spcBef>
              <a:buFontTx/>
              <a:buNone/>
            </a:pPr>
            <a:r>
              <a:rPr lang="it-IT" altLang="it-IT" sz="1600">
                <a:solidFill>
                  <a:schemeClr val="tx1"/>
                </a:solidFill>
              </a:rPr>
              <a:t>Questa forma d’onda ha come caratteristica quella di essere periodica e cioè di ripetersi uguale a se stessa ad intervalli di tempo costanti.</a:t>
            </a:r>
          </a:p>
          <a:p>
            <a:pPr>
              <a:spcBef>
                <a:spcPct val="0"/>
              </a:spcBef>
              <a:buFontTx/>
              <a:buNone/>
            </a:pPr>
            <a:endParaRPr lang="it-IT" altLang="it-IT" sz="800">
              <a:solidFill>
                <a:schemeClr val="tx1"/>
              </a:solidFill>
            </a:endParaRPr>
          </a:p>
          <a:p>
            <a:pPr>
              <a:spcBef>
                <a:spcPct val="0"/>
              </a:spcBef>
              <a:buFontTx/>
              <a:buNone/>
            </a:pPr>
            <a:r>
              <a:rPr lang="it-IT" altLang="it-IT" sz="1600" b="1">
                <a:solidFill>
                  <a:srgbClr val="FF0000"/>
                </a:solidFill>
              </a:rPr>
              <a:t>La frequenza, espressa in Hz cioè in “cicli / secondo”</a:t>
            </a:r>
          </a:p>
          <a:p>
            <a:pPr>
              <a:spcBef>
                <a:spcPct val="0"/>
              </a:spcBef>
              <a:buFontTx/>
              <a:buNone/>
            </a:pPr>
            <a:endParaRPr lang="it-IT" altLang="it-IT" sz="800" b="1">
              <a:solidFill>
                <a:srgbClr val="FF0000"/>
              </a:solidFill>
            </a:endParaRPr>
          </a:p>
          <a:p>
            <a:pPr>
              <a:spcBef>
                <a:spcPct val="0"/>
              </a:spcBef>
              <a:buFontTx/>
              <a:buNone/>
            </a:pPr>
            <a:r>
              <a:rPr lang="it-IT" altLang="it-IT" sz="1600">
                <a:solidFill>
                  <a:schemeClr val="tx1"/>
                </a:solidFill>
              </a:rPr>
              <a:t>oppure in </a:t>
            </a:r>
          </a:p>
          <a:p>
            <a:pPr>
              <a:spcBef>
                <a:spcPct val="0"/>
              </a:spcBef>
              <a:buFontTx/>
              <a:buNone/>
            </a:pPr>
            <a:endParaRPr lang="it-IT" altLang="it-IT" sz="800">
              <a:solidFill>
                <a:schemeClr val="tx1"/>
              </a:solidFill>
            </a:endParaRPr>
          </a:p>
          <a:p>
            <a:pPr>
              <a:spcBef>
                <a:spcPct val="0"/>
              </a:spcBef>
              <a:buFontTx/>
              <a:buNone/>
            </a:pPr>
            <a:r>
              <a:rPr lang="it-IT" altLang="it-IT" sz="1600" b="1">
                <a:solidFill>
                  <a:srgbClr val="FF0000"/>
                </a:solidFill>
              </a:rPr>
              <a:t>CPM o RPM </a:t>
            </a:r>
            <a:r>
              <a:rPr lang="it-IT" altLang="it-IT" sz="1600">
                <a:solidFill>
                  <a:srgbClr val="FF0000"/>
                </a:solidFill>
              </a:rPr>
              <a:t>cioè “cicli / minuto”,</a:t>
            </a:r>
            <a:r>
              <a:rPr lang="it-IT" altLang="it-IT" sz="1600">
                <a:solidFill>
                  <a:schemeClr val="tx1"/>
                </a:solidFill>
              </a:rPr>
              <a:t> </a:t>
            </a:r>
          </a:p>
          <a:p>
            <a:pPr>
              <a:spcBef>
                <a:spcPct val="0"/>
              </a:spcBef>
              <a:buFontTx/>
              <a:buNone/>
            </a:pPr>
            <a:endParaRPr lang="it-IT" altLang="it-IT" sz="800">
              <a:solidFill>
                <a:schemeClr val="tx1"/>
              </a:solidFill>
            </a:endParaRPr>
          </a:p>
          <a:p>
            <a:pPr>
              <a:spcBef>
                <a:spcPct val="0"/>
              </a:spcBef>
              <a:buFontTx/>
              <a:buNone/>
            </a:pPr>
            <a:r>
              <a:rPr lang="it-IT" altLang="it-IT" sz="1600">
                <a:solidFill>
                  <a:schemeClr val="tx1"/>
                </a:solidFill>
              </a:rPr>
              <a:t>è esattamente la funzione inversa o reciproca del periodo “T” e cioè : </a:t>
            </a:r>
          </a:p>
          <a:p>
            <a:pPr>
              <a:spcBef>
                <a:spcPct val="0"/>
              </a:spcBef>
              <a:buFontTx/>
              <a:buNone/>
            </a:pPr>
            <a:endParaRPr lang="it-IT" altLang="it-IT" sz="1600">
              <a:solidFill>
                <a:schemeClr val="tx1"/>
              </a:solidFill>
            </a:endParaRPr>
          </a:p>
          <a:p>
            <a:pPr>
              <a:spcBef>
                <a:spcPct val="0"/>
              </a:spcBef>
              <a:buFontTx/>
              <a:buNone/>
            </a:pPr>
            <a:r>
              <a:rPr lang="it-IT" altLang="it-IT" sz="1800">
                <a:solidFill>
                  <a:schemeClr val="tx1"/>
                </a:solidFill>
              </a:rPr>
              <a:t>		                  </a:t>
            </a:r>
            <a:r>
              <a:rPr lang="it-IT" altLang="it-IT" sz="1800" b="1">
                <a:solidFill>
                  <a:srgbClr val="FF0000"/>
                </a:solidFill>
              </a:rPr>
              <a:t>f = 1/T.</a:t>
            </a:r>
          </a:p>
          <a:p>
            <a:pPr>
              <a:spcBef>
                <a:spcPct val="0"/>
              </a:spcBef>
              <a:buFontTx/>
              <a:buNone/>
            </a:pPr>
            <a:endParaRPr lang="it-IT" altLang="it-IT" sz="1800" b="1">
              <a:solidFill>
                <a:srgbClr val="FF0000"/>
              </a:solidFill>
            </a:endParaRPr>
          </a:p>
          <a:p>
            <a:pPr>
              <a:spcBef>
                <a:spcPct val="0"/>
              </a:spcBef>
              <a:buFontTx/>
              <a:buNone/>
            </a:pPr>
            <a:r>
              <a:rPr lang="it-IT" altLang="it-IT" sz="1600">
                <a:solidFill>
                  <a:schemeClr val="tx1"/>
                </a:solidFill>
              </a:rPr>
              <a:t>L’analisi della frequenza delle singole componenti sinusoidali che costituiscono la vibrazione più complessa è un potente mezzo per l’identificazione delle cause di problemi sul macchinario rotante.</a:t>
            </a:r>
          </a:p>
          <a:p>
            <a:pPr>
              <a:spcBef>
                <a:spcPct val="0"/>
              </a:spcBef>
              <a:buFontTx/>
              <a:buNone/>
            </a:pPr>
            <a:r>
              <a:rPr lang="it-IT" altLang="it-IT" sz="1600">
                <a:solidFill>
                  <a:schemeClr val="tx1"/>
                </a:solidFill>
              </a:rPr>
              <a:t>L’equivalenza tra Hz e CPM è : </a:t>
            </a:r>
          </a:p>
          <a:p>
            <a:pPr>
              <a:spcBef>
                <a:spcPct val="0"/>
              </a:spcBef>
              <a:buFontTx/>
              <a:buNone/>
            </a:pPr>
            <a:endParaRPr lang="it-IT" altLang="it-IT" sz="800">
              <a:solidFill>
                <a:schemeClr val="tx1"/>
              </a:solidFill>
            </a:endParaRPr>
          </a:p>
          <a:p>
            <a:pPr>
              <a:spcBef>
                <a:spcPct val="0"/>
              </a:spcBef>
              <a:buFontTx/>
              <a:buNone/>
            </a:pPr>
            <a:r>
              <a:rPr lang="it-IT" altLang="it-IT" sz="1600">
                <a:solidFill>
                  <a:schemeClr val="tx1"/>
                </a:solidFill>
              </a:rPr>
              <a:t>		  </a:t>
            </a:r>
            <a:r>
              <a:rPr lang="it-IT" altLang="it-IT" sz="1600" b="1">
                <a:solidFill>
                  <a:schemeClr val="tx1"/>
                </a:solidFill>
              </a:rPr>
              <a:t>1 Hz = 60 CPM o RPM</a:t>
            </a:r>
          </a:p>
          <a:p>
            <a:pPr>
              <a:spcBef>
                <a:spcPct val="0"/>
              </a:spcBef>
              <a:buFontTx/>
              <a:buNone/>
            </a:pPr>
            <a:endParaRPr lang="it-IT" altLang="it-IT" sz="1600" b="1">
              <a:solidFill>
                <a:schemeClr val="tx1"/>
              </a:solidFill>
            </a:endParaRPr>
          </a:p>
          <a:p>
            <a:pPr>
              <a:spcBef>
                <a:spcPct val="0"/>
              </a:spcBef>
              <a:buFontTx/>
              <a:buNone/>
            </a:pPr>
            <a:r>
              <a:rPr lang="it-IT" altLang="it-IT" sz="1600" b="1">
                <a:solidFill>
                  <a:schemeClr val="tx1"/>
                </a:solidFill>
              </a:rPr>
              <a:t>		24,75 Hz = 1485 CPM o RPM   </a:t>
            </a:r>
            <a:r>
              <a:rPr lang="it-IT" altLang="it-IT" sz="1600" b="1">
                <a:solidFill>
                  <a:srgbClr val="FF0000"/>
                </a:solidFill>
              </a:rPr>
              <a:t>(Hz x 60)</a:t>
            </a:r>
          </a:p>
          <a:p>
            <a:pPr>
              <a:spcBef>
                <a:spcPct val="0"/>
              </a:spcBef>
              <a:buFontTx/>
              <a:buNone/>
            </a:pPr>
            <a:endParaRPr lang="it-IT" altLang="it-IT" sz="1600" b="1">
              <a:solidFill>
                <a:schemeClr val="tx1"/>
              </a:solidFill>
            </a:endParaRPr>
          </a:p>
          <a:p>
            <a:pPr>
              <a:spcBef>
                <a:spcPct val="0"/>
              </a:spcBef>
              <a:buFontTx/>
              <a:buNone/>
            </a:pPr>
            <a:r>
              <a:rPr lang="it-IT" altLang="it-IT" sz="1600" b="1">
                <a:solidFill>
                  <a:schemeClr val="tx1"/>
                </a:solidFill>
              </a:rPr>
              <a:t>		2985 CPM o RPM = </a:t>
            </a:r>
            <a:r>
              <a:rPr lang="it-IT" altLang="it-IT" sz="1600">
                <a:solidFill>
                  <a:schemeClr val="tx1"/>
                </a:solidFill>
              </a:rPr>
              <a:t> </a:t>
            </a:r>
            <a:r>
              <a:rPr lang="it-IT" altLang="it-IT" sz="1600" b="1">
                <a:solidFill>
                  <a:schemeClr val="tx1"/>
                </a:solidFill>
              </a:rPr>
              <a:t>49,75 Hz  </a:t>
            </a:r>
            <a:r>
              <a:rPr lang="it-IT" altLang="it-IT" sz="1600" b="1">
                <a:solidFill>
                  <a:srgbClr val="FF0000"/>
                </a:solidFill>
              </a:rPr>
              <a:t>(RPM / 60)</a:t>
            </a:r>
            <a:endParaRPr lang="it-IT" altLang="it-IT" sz="1600">
              <a:solidFill>
                <a:srgbClr val="FF0000"/>
              </a:solidFill>
            </a:endParaRPr>
          </a:p>
          <a:p>
            <a:pPr>
              <a:spcBef>
                <a:spcPct val="0"/>
              </a:spcBef>
              <a:buFontTx/>
              <a:buNone/>
            </a:pPr>
            <a:endParaRPr lang="it-IT" altLang="it-IT" sz="1600">
              <a:solidFill>
                <a:srgbClr val="FF0000"/>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numero diapositiva 1">
            <a:extLst>
              <a:ext uri="{FF2B5EF4-FFF2-40B4-BE49-F238E27FC236}">
                <a16:creationId xmlns:a16="http://schemas.microsoft.com/office/drawing/2014/main" id="{FB7535B8-810B-4F5F-84B4-64A7EF5A84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4EF39C4-17D0-45A2-BAA7-E8BA7BADCA11}" type="slidenum">
              <a:rPr lang="de-DE" altLang="it-IT" sz="1000">
                <a:solidFill>
                  <a:schemeClr val="tx1"/>
                </a:solidFill>
              </a:rPr>
              <a:pPr>
                <a:spcBef>
                  <a:spcPct val="0"/>
                </a:spcBef>
                <a:buFontTx/>
                <a:buNone/>
              </a:pPr>
              <a:t>29</a:t>
            </a:fld>
            <a:endParaRPr lang="de-DE" altLang="it-IT" sz="1000">
              <a:solidFill>
                <a:schemeClr val="tx1"/>
              </a:solidFill>
            </a:endParaRPr>
          </a:p>
        </p:txBody>
      </p:sp>
      <p:sp>
        <p:nvSpPr>
          <p:cNvPr id="30726" name="Rectangle 7">
            <a:extLst>
              <a:ext uri="{FF2B5EF4-FFF2-40B4-BE49-F238E27FC236}">
                <a16:creationId xmlns:a16="http://schemas.microsoft.com/office/drawing/2014/main" id="{D48CF272-4FAE-4932-BEAC-495B2782647C}"/>
              </a:ext>
            </a:extLst>
          </p:cNvPr>
          <p:cNvSpPr>
            <a:spLocks noGrp="1" noChangeArrowheads="1"/>
          </p:cNvSpPr>
          <p:nvPr>
            <p:ph type="title" idx="4294967295"/>
          </p:nvPr>
        </p:nvSpPr>
        <p:spPr>
          <a:xfrm>
            <a:off x="0" y="311150"/>
            <a:ext cx="3709988" cy="501650"/>
          </a:xfrm>
          <a:noFill/>
        </p:spPr>
        <p:txBody>
          <a:bodyPr/>
          <a:lstStyle/>
          <a:p>
            <a:pPr algn="ctr" eaLnBrk="1" hangingPunct="1"/>
            <a:r>
              <a:rPr lang="de-DE" altLang="it-IT" sz="2000" dirty="0"/>
              <a:t>Tipi di </a:t>
            </a:r>
            <a:r>
              <a:rPr lang="de-DE" altLang="it-IT" sz="2000" dirty="0" err="1"/>
              <a:t>movimento</a:t>
            </a:r>
            <a:endParaRPr lang="en-GB" altLang="it-IT" sz="2000" dirty="0"/>
          </a:p>
        </p:txBody>
      </p:sp>
      <p:sp>
        <p:nvSpPr>
          <p:cNvPr id="30723" name="Line 2">
            <a:extLst>
              <a:ext uri="{FF2B5EF4-FFF2-40B4-BE49-F238E27FC236}">
                <a16:creationId xmlns:a16="http://schemas.microsoft.com/office/drawing/2014/main" id="{486BC8A7-47A7-4140-8A2D-9C5F39788119}"/>
              </a:ext>
            </a:extLst>
          </p:cNvPr>
          <p:cNvSpPr>
            <a:spLocks noChangeShapeType="1"/>
          </p:cNvSpPr>
          <p:nvPr/>
        </p:nvSpPr>
        <p:spPr bwMode="auto">
          <a:xfrm>
            <a:off x="2473325" y="600075"/>
            <a:ext cx="635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0724" name="Line 3">
            <a:extLst>
              <a:ext uri="{FF2B5EF4-FFF2-40B4-BE49-F238E27FC236}">
                <a16:creationId xmlns:a16="http://schemas.microsoft.com/office/drawing/2014/main" id="{B22F6208-D25B-49FE-91E1-85899F2F4CEF}"/>
              </a:ext>
            </a:extLst>
          </p:cNvPr>
          <p:cNvSpPr>
            <a:spLocks noChangeShapeType="1"/>
          </p:cNvSpPr>
          <p:nvPr/>
        </p:nvSpPr>
        <p:spPr bwMode="auto">
          <a:xfrm>
            <a:off x="2473325" y="576264"/>
            <a:ext cx="6350" cy="15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30725" name="Group 4">
            <a:extLst>
              <a:ext uri="{FF2B5EF4-FFF2-40B4-BE49-F238E27FC236}">
                <a16:creationId xmlns:a16="http://schemas.microsoft.com/office/drawing/2014/main" id="{CEDF23F0-B45F-4B7B-9F2B-191BCC3E361D}"/>
              </a:ext>
            </a:extLst>
          </p:cNvPr>
          <p:cNvGrpSpPr>
            <a:grpSpLocks/>
          </p:cNvGrpSpPr>
          <p:nvPr/>
        </p:nvGrpSpPr>
        <p:grpSpPr bwMode="auto">
          <a:xfrm>
            <a:off x="1841500" y="1071564"/>
            <a:ext cx="7518400" cy="4471987"/>
            <a:chOff x="178" y="720"/>
            <a:chExt cx="4574" cy="2817"/>
          </a:xfrm>
        </p:grpSpPr>
        <p:sp>
          <p:nvSpPr>
            <p:cNvPr id="30727" name="Text Box 5">
              <a:extLst>
                <a:ext uri="{FF2B5EF4-FFF2-40B4-BE49-F238E27FC236}">
                  <a16:creationId xmlns:a16="http://schemas.microsoft.com/office/drawing/2014/main" id="{C9CCD849-28EE-47DD-BE56-05BF35B64F47}"/>
                </a:ext>
              </a:extLst>
            </p:cNvPr>
            <p:cNvSpPr txBox="1">
              <a:spLocks noChangeArrowheads="1"/>
            </p:cNvSpPr>
            <p:nvPr/>
          </p:nvSpPr>
          <p:spPr bwMode="auto">
            <a:xfrm>
              <a:off x="178" y="720"/>
              <a:ext cx="436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endParaRPr lang="en-GB" altLang="it-IT" b="1">
                <a:solidFill>
                  <a:schemeClr val="tx2"/>
                </a:solidFill>
              </a:endParaRPr>
            </a:p>
          </p:txBody>
        </p:sp>
        <p:sp>
          <p:nvSpPr>
            <p:cNvPr id="30728" name="Text Box 6">
              <a:extLst>
                <a:ext uri="{FF2B5EF4-FFF2-40B4-BE49-F238E27FC236}">
                  <a16:creationId xmlns:a16="http://schemas.microsoft.com/office/drawing/2014/main" id="{FA032BF0-96D6-4679-950C-B55014CF8E03}"/>
                </a:ext>
              </a:extLst>
            </p:cNvPr>
            <p:cNvSpPr txBox="1">
              <a:spLocks noChangeArrowheads="1"/>
            </p:cNvSpPr>
            <p:nvPr/>
          </p:nvSpPr>
          <p:spPr bwMode="auto">
            <a:xfrm>
              <a:off x="750" y="1138"/>
              <a:ext cx="4002" cy="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nSpc>
                  <a:spcPct val="150000"/>
                </a:lnSpc>
                <a:spcBef>
                  <a:spcPct val="50000"/>
                </a:spcBef>
                <a:buFontTx/>
                <a:buChar char="•"/>
              </a:pPr>
              <a:r>
                <a:rPr lang="de-DE" altLang="it-IT" sz="1800" b="1">
                  <a:solidFill>
                    <a:schemeClr val="tx2"/>
                  </a:solidFill>
                </a:rPr>
                <a:t>armonico</a:t>
              </a:r>
            </a:p>
            <a:p>
              <a:pPr>
                <a:lnSpc>
                  <a:spcPct val="150000"/>
                </a:lnSpc>
                <a:spcBef>
                  <a:spcPct val="50000"/>
                </a:spcBef>
                <a:buFontTx/>
                <a:buChar char="•"/>
              </a:pPr>
              <a:r>
                <a:rPr lang="de-DE" altLang="it-IT" sz="1800" b="1">
                  <a:solidFill>
                    <a:schemeClr val="tx2"/>
                  </a:solidFill>
                </a:rPr>
                <a:t>periodico</a:t>
              </a:r>
            </a:p>
            <a:p>
              <a:pPr>
                <a:lnSpc>
                  <a:spcPct val="150000"/>
                </a:lnSpc>
                <a:spcBef>
                  <a:spcPct val="50000"/>
                </a:spcBef>
                <a:buFontTx/>
                <a:buChar char="•"/>
              </a:pPr>
              <a:r>
                <a:rPr lang="de-DE" altLang="it-IT" sz="1800" b="1">
                  <a:solidFill>
                    <a:schemeClr val="tx2"/>
                  </a:solidFill>
                </a:rPr>
                <a:t>casuale (random)</a:t>
              </a:r>
            </a:p>
            <a:p>
              <a:pPr>
                <a:lnSpc>
                  <a:spcPct val="150000"/>
                </a:lnSpc>
                <a:spcBef>
                  <a:spcPct val="50000"/>
                </a:spcBef>
                <a:buFontTx/>
                <a:buChar char="•"/>
              </a:pPr>
              <a:endParaRPr lang="de-DE" altLang="it-IT" sz="1800" b="1">
                <a:solidFill>
                  <a:schemeClr val="tx2"/>
                </a:solidFill>
              </a:endParaRPr>
            </a:p>
            <a:p>
              <a:pPr>
                <a:lnSpc>
                  <a:spcPct val="150000"/>
                </a:lnSpc>
                <a:spcBef>
                  <a:spcPct val="0"/>
                </a:spcBef>
                <a:buFontTx/>
                <a:buNone/>
              </a:pPr>
              <a:r>
                <a:rPr lang="de-DE" altLang="it-IT" sz="1800" b="1">
                  <a:solidFill>
                    <a:schemeClr val="tx2"/>
                  </a:solidFill>
                </a:rPr>
                <a:t>esempi: </a:t>
              </a:r>
              <a:br>
                <a:rPr lang="de-DE" altLang="it-IT" sz="1800" b="1">
                  <a:solidFill>
                    <a:schemeClr val="tx2"/>
                  </a:solidFill>
                </a:rPr>
              </a:br>
              <a:r>
                <a:rPr lang="de-DE" altLang="it-IT" sz="1800" b="1">
                  <a:solidFill>
                    <a:schemeClr val="tx2"/>
                  </a:solidFill>
                </a:rPr>
                <a:t> evento singolo		</a:t>
              </a:r>
              <a:r>
                <a:rPr lang="de-DE" altLang="it-IT" sz="1800" b="1">
                  <a:solidFill>
                    <a:schemeClr val="tx2"/>
                  </a:solidFill>
                  <a:sym typeface="Symbol" panose="05050102010706020507" pitchFamily="18" charset="2"/>
                </a:rPr>
                <a:t></a:t>
              </a:r>
              <a:r>
                <a:rPr lang="de-DE" altLang="it-IT" sz="1800" b="1">
                  <a:solidFill>
                    <a:schemeClr val="tx2"/>
                  </a:solidFill>
                </a:rPr>
                <a:t> random, </a:t>
              </a:r>
              <a:br>
                <a:rPr lang="de-DE" altLang="it-IT" sz="1800" b="1">
                  <a:solidFill>
                    <a:schemeClr val="tx2"/>
                  </a:solidFill>
                </a:rPr>
              </a:br>
              <a:r>
                <a:rPr lang="de-DE" altLang="it-IT" sz="1800" b="1">
                  <a:solidFill>
                    <a:schemeClr val="tx2"/>
                  </a:solidFill>
                  <a:sym typeface="Symbol" panose="05050102010706020507" pitchFamily="18" charset="2"/>
                </a:rPr>
                <a:t> movimento sinusoidale</a:t>
              </a:r>
              <a:r>
                <a:rPr lang="de-DE" altLang="it-IT" sz="1800" b="1">
                  <a:solidFill>
                    <a:schemeClr val="tx2"/>
                  </a:solidFill>
                </a:rPr>
                <a:t>	</a:t>
              </a:r>
              <a:r>
                <a:rPr lang="de-DE" altLang="it-IT" sz="1800" b="1">
                  <a:solidFill>
                    <a:schemeClr val="tx2"/>
                  </a:solidFill>
                  <a:sym typeface="Symbol" panose="05050102010706020507" pitchFamily="18" charset="2"/>
                </a:rPr>
                <a:t></a:t>
              </a:r>
              <a:r>
                <a:rPr lang="de-DE" altLang="it-IT" sz="1800" b="1">
                  <a:solidFill>
                    <a:schemeClr val="tx2"/>
                  </a:solidFill>
                </a:rPr>
                <a:t> armonico</a:t>
              </a:r>
            </a:p>
            <a:p>
              <a:pPr>
                <a:lnSpc>
                  <a:spcPct val="150000"/>
                </a:lnSpc>
                <a:spcBef>
                  <a:spcPct val="0"/>
                </a:spcBef>
                <a:buFontTx/>
                <a:buNone/>
              </a:pPr>
              <a:r>
                <a:rPr lang="de-DE" altLang="it-IT" sz="1800" b="1">
                  <a:solidFill>
                    <a:schemeClr val="tx2"/>
                  </a:solidFill>
                </a:rPr>
                <a:t>	 eventi a intervalli regolari 	</a:t>
              </a:r>
              <a:r>
                <a:rPr lang="de-DE" altLang="it-IT" sz="1800" b="1">
                  <a:solidFill>
                    <a:schemeClr val="tx2"/>
                  </a:solidFill>
                  <a:sym typeface="Symbol" panose="05050102010706020507" pitchFamily="18" charset="2"/>
                </a:rPr>
                <a:t> periodico</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3</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endParaRPr lang="en-US" dirty="0"/>
          </a:p>
        </p:txBody>
      </p:sp>
      <p:sp>
        <p:nvSpPr>
          <p:cNvPr id="12" name="CasellaDiTesto 11">
            <a:extLst>
              <a:ext uri="{FF2B5EF4-FFF2-40B4-BE49-F238E27FC236}">
                <a16:creationId xmlns:a16="http://schemas.microsoft.com/office/drawing/2014/main" id="{078557D8-A95F-4AEF-A66E-21F521B0248B}"/>
              </a:ext>
            </a:extLst>
          </p:cNvPr>
          <p:cNvSpPr txBox="1"/>
          <p:nvPr/>
        </p:nvSpPr>
        <p:spPr bwMode="gray">
          <a:xfrm>
            <a:off x="1055440" y="1700808"/>
            <a:ext cx="4464496" cy="3877985"/>
          </a:xfrm>
          <a:prstGeom prst="rect">
            <a:avLst/>
          </a:prstGeom>
          <a:noFill/>
        </p:spPr>
        <p:txBody>
          <a:bodyPr vert="horz" wrap="square" lIns="0" tIns="0" rIns="0" bIns="0" rtlCol="0">
            <a:spAutoFit/>
          </a:bodyPr>
          <a:lstStyle/>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dirty="0">
                <a:solidFill>
                  <a:srgbClr val="000000"/>
                </a:solidFill>
                <a:latin typeface="Calibri" panose="020F0502020204030204" pitchFamily="34" charset="0"/>
              </a:rPr>
              <a:t>Analisi vibrazionale</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b="0" i="0" u="none" baseline="0" dirty="0">
                <a:solidFill>
                  <a:srgbClr val="000000"/>
                </a:solidFill>
                <a:latin typeface="Calibri" panose="020F0502020204030204" pitchFamily="34" charset="0"/>
              </a:rPr>
              <a:t>Analisi di lubrificanti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dirty="0">
                <a:solidFill>
                  <a:srgbClr val="000000"/>
                </a:solidFill>
                <a:latin typeface="Calibri" panose="020F0502020204030204" pitchFamily="34" charset="0"/>
              </a:rPr>
              <a:t>Analisi delle particelle</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b="0" i="0" u="none" baseline="0" dirty="0">
                <a:solidFill>
                  <a:srgbClr val="000000"/>
                </a:solidFill>
                <a:latin typeface="Calibri" panose="020F0502020204030204" pitchFamily="34" charset="0"/>
              </a:rPr>
              <a:t>Ultrasuoni ed emissioni acustic</a:t>
            </a:r>
            <a:r>
              <a:rPr lang="it-IT" sz="3600" dirty="0">
                <a:solidFill>
                  <a:srgbClr val="000000"/>
                </a:solidFill>
                <a:latin typeface="Calibri" panose="020F0502020204030204" pitchFamily="34" charset="0"/>
              </a:rPr>
              <a:t>he</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b="0" i="0" u="none" baseline="0" dirty="0">
                <a:solidFill>
                  <a:srgbClr val="000000"/>
                </a:solidFill>
                <a:latin typeface="Calibri" panose="020F0502020204030204" pitchFamily="34" charset="0"/>
              </a:rPr>
              <a:t>Termografia/infrarossi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dirty="0">
                <a:solidFill>
                  <a:srgbClr val="000000"/>
                </a:solidFill>
                <a:latin typeface="Calibri" panose="020F0502020204030204" pitchFamily="34" charset="0"/>
              </a:rPr>
              <a:t>Circuiti motore </a:t>
            </a:r>
            <a:endParaRPr lang="it-IT" sz="36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301728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numero diapositiva 1">
            <a:extLst>
              <a:ext uri="{FF2B5EF4-FFF2-40B4-BE49-F238E27FC236}">
                <a16:creationId xmlns:a16="http://schemas.microsoft.com/office/drawing/2014/main" id="{1ED59319-E62A-4503-A4CC-4877B65BDF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9F85564A-8BA8-4216-ACEC-13E46571EDAE}" type="slidenum">
              <a:rPr lang="de-DE" altLang="it-IT" sz="1000">
                <a:solidFill>
                  <a:schemeClr val="tx1"/>
                </a:solidFill>
              </a:rPr>
              <a:pPr>
                <a:spcBef>
                  <a:spcPct val="0"/>
                </a:spcBef>
                <a:buFontTx/>
                <a:buNone/>
              </a:pPr>
              <a:t>30</a:t>
            </a:fld>
            <a:endParaRPr lang="de-DE" altLang="it-IT" sz="1000">
              <a:solidFill>
                <a:schemeClr val="tx1"/>
              </a:solidFill>
            </a:endParaRPr>
          </a:p>
        </p:txBody>
      </p:sp>
      <p:sp>
        <p:nvSpPr>
          <p:cNvPr id="32773" name="Rectangle 4">
            <a:extLst>
              <a:ext uri="{FF2B5EF4-FFF2-40B4-BE49-F238E27FC236}">
                <a16:creationId xmlns:a16="http://schemas.microsoft.com/office/drawing/2014/main" id="{79316D93-5734-4B6A-8D82-997D9E35E156}"/>
              </a:ext>
            </a:extLst>
          </p:cNvPr>
          <p:cNvSpPr>
            <a:spLocks noGrp="1" noChangeArrowheads="1"/>
          </p:cNvSpPr>
          <p:nvPr>
            <p:ph type="title" idx="4294967295"/>
          </p:nvPr>
        </p:nvSpPr>
        <p:spPr>
          <a:xfrm>
            <a:off x="0" y="361950"/>
            <a:ext cx="7021513" cy="501650"/>
          </a:xfrm>
          <a:noFill/>
        </p:spPr>
        <p:txBody>
          <a:bodyPr/>
          <a:lstStyle/>
          <a:p>
            <a:pPr algn="ctr" eaLnBrk="1" hangingPunct="1"/>
            <a:r>
              <a:rPr lang="en-GB" altLang="it-IT" sz="2000" dirty="0"/>
              <a:t>Come </a:t>
            </a:r>
            <a:r>
              <a:rPr lang="en-GB" altLang="it-IT" sz="2000" dirty="0" err="1"/>
              <a:t>può</a:t>
            </a:r>
            <a:r>
              <a:rPr lang="en-GB" altLang="it-IT" sz="2000" dirty="0"/>
              <a:t> </a:t>
            </a:r>
            <a:r>
              <a:rPr lang="en-GB" altLang="it-IT" sz="2000" dirty="0" err="1"/>
              <a:t>essere</a:t>
            </a:r>
            <a:r>
              <a:rPr lang="en-GB" altLang="it-IT" sz="2000" dirty="0"/>
              <a:t> </a:t>
            </a:r>
            <a:r>
              <a:rPr lang="en-GB" altLang="it-IT" sz="2000" dirty="0" err="1"/>
              <a:t>misurata</a:t>
            </a:r>
            <a:r>
              <a:rPr lang="en-GB" altLang="it-IT" sz="2000" dirty="0"/>
              <a:t> una </a:t>
            </a:r>
            <a:r>
              <a:rPr lang="en-GB" altLang="it-IT" sz="2000" dirty="0" err="1"/>
              <a:t>vibrazione</a:t>
            </a:r>
            <a:r>
              <a:rPr lang="en-GB" altLang="it-IT" sz="2000" dirty="0"/>
              <a:t>?</a:t>
            </a:r>
          </a:p>
        </p:txBody>
      </p:sp>
      <p:sp>
        <p:nvSpPr>
          <p:cNvPr id="32771" name="Text Box 2">
            <a:extLst>
              <a:ext uri="{FF2B5EF4-FFF2-40B4-BE49-F238E27FC236}">
                <a16:creationId xmlns:a16="http://schemas.microsoft.com/office/drawing/2014/main" id="{9B2FB415-5705-4A9E-ADB5-E073079C2F9D}"/>
              </a:ext>
            </a:extLst>
          </p:cNvPr>
          <p:cNvSpPr txBox="1">
            <a:spLocks noChangeArrowheads="1"/>
          </p:cNvSpPr>
          <p:nvPr/>
        </p:nvSpPr>
        <p:spPr bwMode="auto">
          <a:xfrm>
            <a:off x="191344" y="1581150"/>
            <a:ext cx="11377264"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nSpc>
                <a:spcPct val="150000"/>
              </a:lnSpc>
              <a:spcBef>
                <a:spcPct val="50000"/>
              </a:spcBef>
              <a:buFontTx/>
              <a:buNone/>
            </a:pPr>
            <a:r>
              <a:rPr lang="de-DE" altLang="it-IT" sz="1800" b="1" dirty="0" err="1">
                <a:solidFill>
                  <a:schemeClr val="tx1"/>
                </a:solidFill>
                <a:cs typeface="Times New Roman" panose="02020603050405020304" pitchFamily="18" charset="0"/>
              </a:rPr>
              <a:t>Un</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trasduttore</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recepisce</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una</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vibrazione</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meccanica</a:t>
            </a:r>
            <a:r>
              <a:rPr lang="de-DE" altLang="it-IT" sz="1800" b="1" dirty="0">
                <a:solidFill>
                  <a:schemeClr val="tx1"/>
                </a:solidFill>
                <a:cs typeface="Times New Roman" panose="02020603050405020304" pitchFamily="18" charset="0"/>
              </a:rPr>
              <a:t> e la </a:t>
            </a:r>
            <a:r>
              <a:rPr lang="de-DE" altLang="it-IT" sz="1800" b="1" dirty="0" err="1">
                <a:solidFill>
                  <a:schemeClr val="tx1"/>
                </a:solidFill>
                <a:cs typeface="Times New Roman" panose="02020603050405020304" pitchFamily="18" charset="0"/>
              </a:rPr>
              <a:t>converte</a:t>
            </a:r>
            <a:r>
              <a:rPr lang="de-DE" altLang="it-IT" sz="1800" b="1" dirty="0">
                <a:solidFill>
                  <a:schemeClr val="tx1"/>
                </a:solidFill>
                <a:cs typeface="Times New Roman" panose="02020603050405020304" pitchFamily="18" charset="0"/>
              </a:rPr>
              <a:t> in </a:t>
            </a:r>
            <a:r>
              <a:rPr lang="de-DE" altLang="it-IT" sz="1800" b="1" dirty="0" err="1">
                <a:solidFill>
                  <a:schemeClr val="tx1"/>
                </a:solidFill>
                <a:cs typeface="Times New Roman" panose="02020603050405020304" pitchFamily="18" charset="0"/>
              </a:rPr>
              <a:t>un</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segnale</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elettrico</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proporzionale</a:t>
            </a:r>
            <a:r>
              <a:rPr lang="de-DE" altLang="it-IT" sz="1800" b="1" dirty="0">
                <a:solidFill>
                  <a:schemeClr val="tx1"/>
                </a:solidFill>
                <a:cs typeface="Times New Roman" panose="02020603050405020304" pitchFamily="18" charset="0"/>
              </a:rPr>
              <a:t>. </a:t>
            </a:r>
            <a:endParaRPr lang="en-GB" altLang="it-IT" sz="1800" b="1" dirty="0">
              <a:solidFill>
                <a:schemeClr val="tx1"/>
              </a:solidFill>
            </a:endParaRPr>
          </a:p>
        </p:txBody>
      </p:sp>
      <p:sp>
        <p:nvSpPr>
          <p:cNvPr id="32772" name="Text Box 3">
            <a:extLst>
              <a:ext uri="{FF2B5EF4-FFF2-40B4-BE49-F238E27FC236}">
                <a16:creationId xmlns:a16="http://schemas.microsoft.com/office/drawing/2014/main" id="{BA46B8E2-AC16-434B-B088-1ABE0C2615D0}"/>
              </a:ext>
            </a:extLst>
          </p:cNvPr>
          <p:cNvSpPr txBox="1">
            <a:spLocks noChangeArrowheads="1"/>
          </p:cNvSpPr>
          <p:nvPr/>
        </p:nvSpPr>
        <p:spPr bwMode="auto">
          <a:xfrm>
            <a:off x="1415480" y="2564904"/>
            <a:ext cx="8712968" cy="211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nSpc>
                <a:spcPct val="150000"/>
              </a:lnSpc>
              <a:spcBef>
                <a:spcPct val="50000"/>
              </a:spcBef>
              <a:buFontTx/>
              <a:buNone/>
            </a:pPr>
            <a:r>
              <a:rPr lang="de-DE" altLang="it-IT" sz="1800" b="1" dirty="0">
                <a:solidFill>
                  <a:schemeClr val="tx1"/>
                </a:solidFill>
              </a:rPr>
              <a:t>Il </a:t>
            </a:r>
            <a:r>
              <a:rPr lang="de-DE" altLang="it-IT" sz="1800" b="1" dirty="0" err="1">
                <a:solidFill>
                  <a:schemeClr val="tx1"/>
                </a:solidFill>
              </a:rPr>
              <a:t>segnale</a:t>
            </a:r>
            <a:r>
              <a:rPr lang="de-DE" altLang="it-IT" sz="1800" b="1" dirty="0">
                <a:solidFill>
                  <a:schemeClr val="tx1"/>
                </a:solidFill>
              </a:rPr>
              <a:t> in </a:t>
            </a:r>
            <a:r>
              <a:rPr lang="de-DE" altLang="it-IT" sz="1800" b="1" dirty="0" err="1">
                <a:solidFill>
                  <a:schemeClr val="tx1"/>
                </a:solidFill>
              </a:rPr>
              <a:t>uscita</a:t>
            </a:r>
            <a:r>
              <a:rPr lang="de-DE" altLang="it-IT" sz="1800" b="1" dirty="0">
                <a:solidFill>
                  <a:schemeClr val="tx1"/>
                </a:solidFill>
              </a:rPr>
              <a:t> </a:t>
            </a:r>
            <a:r>
              <a:rPr lang="de-DE" altLang="it-IT" sz="1800" b="1" dirty="0" err="1">
                <a:solidFill>
                  <a:schemeClr val="tx1"/>
                </a:solidFill>
              </a:rPr>
              <a:t>dal</a:t>
            </a:r>
            <a:r>
              <a:rPr lang="de-DE" altLang="it-IT" sz="1800" b="1" dirty="0">
                <a:solidFill>
                  <a:schemeClr val="tx1"/>
                </a:solidFill>
              </a:rPr>
              <a:t> </a:t>
            </a:r>
            <a:r>
              <a:rPr lang="de-DE" altLang="it-IT" sz="1800" b="1" dirty="0" err="1">
                <a:solidFill>
                  <a:schemeClr val="tx1"/>
                </a:solidFill>
              </a:rPr>
              <a:t>trasduttore</a:t>
            </a:r>
            <a:r>
              <a:rPr lang="de-DE" altLang="it-IT" sz="1800" b="1" dirty="0">
                <a:solidFill>
                  <a:schemeClr val="tx1"/>
                </a:solidFill>
              </a:rPr>
              <a:t> è </a:t>
            </a:r>
            <a:r>
              <a:rPr lang="de-DE" altLang="it-IT" sz="1800" b="1" dirty="0" err="1">
                <a:solidFill>
                  <a:schemeClr val="tx1"/>
                </a:solidFill>
              </a:rPr>
              <a:t>proporzionale</a:t>
            </a:r>
            <a:r>
              <a:rPr lang="de-DE" altLang="it-IT" sz="1800" b="1" dirty="0">
                <a:solidFill>
                  <a:schemeClr val="tx1"/>
                </a:solidFill>
              </a:rPr>
              <a:t> a :</a:t>
            </a:r>
            <a:endParaRPr lang="en-GB" altLang="it-IT" sz="1800" b="1" dirty="0">
              <a:solidFill>
                <a:schemeClr val="tx1"/>
              </a:solidFill>
            </a:endParaRPr>
          </a:p>
          <a:p>
            <a:pPr lvl="1">
              <a:lnSpc>
                <a:spcPct val="150000"/>
              </a:lnSpc>
              <a:spcBef>
                <a:spcPct val="50000"/>
              </a:spcBef>
              <a:buFontTx/>
              <a:buChar char="•"/>
            </a:pPr>
            <a:r>
              <a:rPr lang="en-GB" altLang="it-IT" sz="1800" b="1" dirty="0">
                <a:solidFill>
                  <a:schemeClr val="tx1"/>
                </a:solidFill>
              </a:rPr>
              <a:t> </a:t>
            </a:r>
            <a:r>
              <a:rPr lang="en-GB" altLang="it-IT" sz="1800" b="1" dirty="0" err="1">
                <a:solidFill>
                  <a:srgbClr val="FF0000"/>
                </a:solidFill>
              </a:rPr>
              <a:t>quanto</a:t>
            </a:r>
            <a:r>
              <a:rPr lang="en-GB" altLang="it-IT" sz="1800" b="1" dirty="0">
                <a:solidFill>
                  <a:schemeClr val="tx1"/>
                </a:solidFill>
              </a:rPr>
              <a:t> (</a:t>
            </a:r>
            <a:r>
              <a:rPr lang="en-GB" altLang="it-IT" sz="1800" b="1" dirty="0" err="1">
                <a:solidFill>
                  <a:schemeClr val="tx1"/>
                </a:solidFill>
              </a:rPr>
              <a:t>ampiezza</a:t>
            </a:r>
            <a:r>
              <a:rPr lang="en-GB" altLang="it-IT" sz="1800" b="1" dirty="0">
                <a:solidFill>
                  <a:schemeClr val="tx1"/>
                </a:solidFill>
              </a:rPr>
              <a:t>) </a:t>
            </a:r>
          </a:p>
          <a:p>
            <a:pPr lvl="1">
              <a:lnSpc>
                <a:spcPct val="150000"/>
              </a:lnSpc>
              <a:spcBef>
                <a:spcPct val="50000"/>
              </a:spcBef>
              <a:buFontTx/>
              <a:buChar char="•"/>
            </a:pPr>
            <a:r>
              <a:rPr lang="en-GB" altLang="it-IT" sz="1800" b="1" dirty="0" err="1">
                <a:solidFill>
                  <a:srgbClr val="FF0000"/>
                </a:solidFill>
              </a:rPr>
              <a:t>quanto</a:t>
            </a:r>
            <a:r>
              <a:rPr lang="en-GB" altLang="it-IT" sz="1800" b="1" dirty="0">
                <a:solidFill>
                  <a:srgbClr val="FF0000"/>
                </a:solidFill>
              </a:rPr>
              <a:t> </a:t>
            </a:r>
            <a:r>
              <a:rPr lang="en-GB" altLang="it-IT" sz="1800" b="1" dirty="0" err="1">
                <a:solidFill>
                  <a:srgbClr val="FF0000"/>
                </a:solidFill>
              </a:rPr>
              <a:t>velocemente</a:t>
            </a:r>
            <a:r>
              <a:rPr lang="en-GB" altLang="it-IT" sz="1800" b="1" dirty="0">
                <a:solidFill>
                  <a:schemeClr val="tx1"/>
                </a:solidFill>
              </a:rPr>
              <a:t> (</a:t>
            </a:r>
            <a:r>
              <a:rPr lang="en-GB" altLang="it-IT" sz="1800" b="1" dirty="0" err="1">
                <a:solidFill>
                  <a:schemeClr val="tx1"/>
                </a:solidFill>
              </a:rPr>
              <a:t>frequenza</a:t>
            </a:r>
            <a:r>
              <a:rPr lang="en-GB" altLang="it-IT" sz="1800" b="1" dirty="0">
                <a:solidFill>
                  <a:schemeClr val="tx1"/>
                </a:solidFill>
              </a:rPr>
              <a:t>) </a:t>
            </a:r>
          </a:p>
          <a:p>
            <a:pPr lvl="1">
              <a:lnSpc>
                <a:spcPct val="150000"/>
              </a:lnSpc>
              <a:spcBef>
                <a:spcPct val="50000"/>
              </a:spcBef>
              <a:buFontTx/>
              <a:buNone/>
            </a:pPr>
            <a:r>
              <a:rPr lang="en-GB" altLang="it-IT" sz="1800" b="1" dirty="0">
                <a:solidFill>
                  <a:schemeClr val="tx1"/>
                </a:solidFill>
              </a:rPr>
              <a:t>una </a:t>
            </a:r>
            <a:r>
              <a:rPr lang="en-GB" altLang="it-IT" sz="1800" b="1" dirty="0" err="1">
                <a:solidFill>
                  <a:schemeClr val="tx1"/>
                </a:solidFill>
              </a:rPr>
              <a:t>macchina</a:t>
            </a:r>
            <a:r>
              <a:rPr lang="en-GB" altLang="it-IT" sz="1800" b="1" dirty="0">
                <a:solidFill>
                  <a:schemeClr val="tx1"/>
                </a:solidFill>
              </a:rPr>
              <a:t> </a:t>
            </a:r>
            <a:r>
              <a:rPr lang="en-GB" altLang="it-IT" sz="1800" b="1" dirty="0" err="1">
                <a:solidFill>
                  <a:schemeClr val="tx1"/>
                </a:solidFill>
              </a:rPr>
              <a:t>sta</a:t>
            </a:r>
            <a:r>
              <a:rPr lang="en-GB" altLang="it-IT" sz="1800" b="1" dirty="0">
                <a:solidFill>
                  <a:schemeClr val="tx1"/>
                </a:solidFill>
              </a:rPr>
              <a:t> </a:t>
            </a:r>
            <a:r>
              <a:rPr lang="en-GB" altLang="it-IT" sz="1800" b="1" dirty="0" err="1">
                <a:solidFill>
                  <a:schemeClr val="tx1"/>
                </a:solidFill>
              </a:rPr>
              <a:t>vibrando</a:t>
            </a:r>
            <a:endParaRPr lang="de-DE" altLang="it-IT" sz="1800" b="1" dirty="0">
              <a:solidFill>
                <a:schemeClr val="tx1"/>
              </a:solidFill>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numero diapositiva 3">
            <a:extLst>
              <a:ext uri="{FF2B5EF4-FFF2-40B4-BE49-F238E27FC236}">
                <a16:creationId xmlns:a16="http://schemas.microsoft.com/office/drawing/2014/main" id="{8785DFC7-23FF-486A-B92D-66A6ACA0809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513775F2-6B68-4C22-A6CE-84995930935A}" type="slidenum">
              <a:rPr lang="de-DE" altLang="it-IT" sz="1000">
                <a:solidFill>
                  <a:schemeClr val="tx1"/>
                </a:solidFill>
              </a:rPr>
              <a:pPr>
                <a:spcBef>
                  <a:spcPct val="0"/>
                </a:spcBef>
                <a:buFontTx/>
                <a:buNone/>
              </a:pPr>
              <a:t>31</a:t>
            </a:fld>
            <a:endParaRPr lang="de-DE" altLang="it-IT" sz="1000">
              <a:solidFill>
                <a:schemeClr val="tx1"/>
              </a:solidFill>
            </a:endParaRPr>
          </a:p>
        </p:txBody>
      </p:sp>
      <p:sp>
        <p:nvSpPr>
          <p:cNvPr id="34819" name="Rectangle 2">
            <a:extLst>
              <a:ext uri="{FF2B5EF4-FFF2-40B4-BE49-F238E27FC236}">
                <a16:creationId xmlns:a16="http://schemas.microsoft.com/office/drawing/2014/main" id="{FAA3E675-D8E9-4B2E-85D2-D9E2C5E084CF}"/>
              </a:ext>
            </a:extLst>
          </p:cNvPr>
          <p:cNvSpPr>
            <a:spLocks noGrp="1" noChangeArrowheads="1"/>
          </p:cNvSpPr>
          <p:nvPr>
            <p:ph type="title" idx="4294967295"/>
          </p:nvPr>
        </p:nvSpPr>
        <p:spPr>
          <a:xfrm>
            <a:off x="0" y="376238"/>
            <a:ext cx="4875213" cy="473075"/>
          </a:xfrm>
          <a:noFill/>
        </p:spPr>
        <p:txBody>
          <a:bodyPr/>
          <a:lstStyle/>
          <a:p>
            <a:pPr algn="ctr" eaLnBrk="1" hangingPunct="1"/>
            <a:r>
              <a:rPr lang="en-GB" altLang="it-IT" sz="2000" dirty="0" err="1"/>
              <a:t>Rappresentazione</a:t>
            </a:r>
            <a:r>
              <a:rPr lang="en-GB" altLang="it-IT" sz="2000" dirty="0"/>
              <a:t> di una </a:t>
            </a:r>
            <a:r>
              <a:rPr lang="en-GB" altLang="it-IT" sz="2000" dirty="0" err="1"/>
              <a:t>vibrazione</a:t>
            </a:r>
            <a:endParaRPr lang="en-GB" altLang="it-IT" sz="2000" dirty="0"/>
          </a:p>
        </p:txBody>
      </p:sp>
      <p:sp>
        <p:nvSpPr>
          <p:cNvPr id="34820" name="Text Box 3">
            <a:extLst>
              <a:ext uri="{FF2B5EF4-FFF2-40B4-BE49-F238E27FC236}">
                <a16:creationId xmlns:a16="http://schemas.microsoft.com/office/drawing/2014/main" id="{7BE94620-AF0A-46BE-A39D-FBF1E07A9CFF}"/>
              </a:ext>
            </a:extLst>
          </p:cNvPr>
          <p:cNvSpPr txBox="1">
            <a:spLocks noChangeArrowheads="1"/>
          </p:cNvSpPr>
          <p:nvPr/>
        </p:nvSpPr>
        <p:spPr bwMode="auto">
          <a:xfrm>
            <a:off x="2493963" y="1284289"/>
            <a:ext cx="426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b="1">
                <a:solidFill>
                  <a:schemeClr val="tx1"/>
                </a:solidFill>
              </a:rPr>
              <a:t>La vibrazione viene rappresentata mediante due tipologie di diagrammi:</a:t>
            </a:r>
          </a:p>
        </p:txBody>
      </p:sp>
      <p:sp>
        <p:nvSpPr>
          <p:cNvPr id="34821" name="Text Box 4">
            <a:extLst>
              <a:ext uri="{FF2B5EF4-FFF2-40B4-BE49-F238E27FC236}">
                <a16:creationId xmlns:a16="http://schemas.microsoft.com/office/drawing/2014/main" id="{807BB902-BC24-4C10-8C7C-5253E2AE065E}"/>
              </a:ext>
            </a:extLst>
          </p:cNvPr>
          <p:cNvSpPr txBox="1">
            <a:spLocks noChangeArrowheads="1"/>
          </p:cNvSpPr>
          <p:nvPr/>
        </p:nvSpPr>
        <p:spPr bwMode="auto">
          <a:xfrm>
            <a:off x="2540000" y="2095501"/>
            <a:ext cx="752475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905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9pPr>
          </a:lstStyle>
          <a:p>
            <a:pPr>
              <a:spcBef>
                <a:spcPct val="50000"/>
              </a:spcBef>
              <a:buFontTx/>
              <a:buChar char="•"/>
            </a:pPr>
            <a:r>
              <a:rPr lang="en-GB" altLang="it-IT" sz="1600" b="1">
                <a:solidFill>
                  <a:schemeClr val="tx1"/>
                </a:solidFill>
              </a:rPr>
              <a:t> in funzione del tempo (time domain – time waveform)</a:t>
            </a:r>
          </a:p>
          <a:p>
            <a:pPr>
              <a:spcBef>
                <a:spcPct val="50000"/>
              </a:spcBef>
              <a:buFontTx/>
              <a:buNone/>
            </a:pPr>
            <a:r>
              <a:rPr lang="en-GB" altLang="it-IT" sz="1600" b="1">
                <a:solidFill>
                  <a:schemeClr val="tx1"/>
                </a:solidFill>
              </a:rPr>
              <a:t>	</a:t>
            </a:r>
            <a:r>
              <a:rPr lang="en-GB" altLang="it-IT" sz="1600">
                <a:solidFill>
                  <a:schemeClr val="tx1"/>
                </a:solidFill>
              </a:rPr>
              <a:t>l'ampiezza della vibrazione viene rappresentata secondo la sua 			evoluzione nel tempo. Il diagramma risultante può essere anche molto 			complesso</a:t>
            </a:r>
          </a:p>
          <a:p>
            <a:pPr>
              <a:spcBef>
                <a:spcPct val="50000"/>
              </a:spcBef>
              <a:buFontTx/>
              <a:buNone/>
            </a:pPr>
            <a:endParaRPr lang="en-GB" altLang="it-IT" sz="1600">
              <a:solidFill>
                <a:schemeClr val="tx1"/>
              </a:solidFill>
            </a:endParaRPr>
          </a:p>
          <a:p>
            <a:pPr>
              <a:spcBef>
                <a:spcPct val="50000"/>
              </a:spcBef>
              <a:buFontTx/>
              <a:buChar char="•"/>
            </a:pPr>
            <a:r>
              <a:rPr lang="en-GB" altLang="it-IT" sz="1600" b="1">
                <a:solidFill>
                  <a:schemeClr val="tx1"/>
                </a:solidFill>
              </a:rPr>
              <a:t> in funzione della frequenza (frequency domain – spectrum)</a:t>
            </a:r>
          </a:p>
          <a:p>
            <a:pPr eaLnBrk="1" hangingPunct="1">
              <a:spcBef>
                <a:spcPct val="30000"/>
              </a:spcBef>
              <a:buFontTx/>
              <a:buNone/>
            </a:pPr>
            <a:r>
              <a:rPr lang="en-GB" altLang="it-IT" sz="1600" b="1">
                <a:solidFill>
                  <a:schemeClr val="tx1"/>
                </a:solidFill>
              </a:rPr>
              <a:t>	</a:t>
            </a:r>
            <a:r>
              <a:rPr lang="en-GB" altLang="it-IT" sz="1600">
                <a:solidFill>
                  <a:schemeClr val="tx1"/>
                </a:solidFill>
              </a:rPr>
              <a:t>Sull'asse delle y viene rappresentata l'ampiezza della vibrazione, 			sull'asse delle x viene rappresentata la frequenza</a:t>
            </a:r>
          </a:p>
          <a:p>
            <a:pPr eaLnBrk="1" hangingPunct="1">
              <a:spcBef>
                <a:spcPct val="30000"/>
              </a:spcBef>
              <a:buFontTx/>
              <a:buNone/>
            </a:pPr>
            <a:endParaRPr lang="en-GB" altLang="it-IT" sz="1600">
              <a:solidFill>
                <a:schemeClr val="tx1"/>
              </a:solidFill>
            </a:endParaRPr>
          </a:p>
          <a:p>
            <a:pPr eaLnBrk="1" hangingPunct="1">
              <a:spcBef>
                <a:spcPct val="30000"/>
              </a:spcBef>
              <a:buFontTx/>
              <a:buNone/>
            </a:pPr>
            <a:r>
              <a:rPr lang="en-GB" altLang="it-IT" sz="1600">
                <a:solidFill>
                  <a:schemeClr val="tx1"/>
                </a:solidFill>
              </a:rPr>
              <a:t> </a:t>
            </a:r>
            <a:r>
              <a:rPr lang="en-GB" altLang="it-IT" sz="1600" b="1">
                <a:solidFill>
                  <a:srgbClr val="FF0000"/>
                </a:solidFill>
              </a:rPr>
              <a:t>“Frequenza“</a:t>
            </a:r>
            <a:r>
              <a:rPr lang="en-GB" altLang="it-IT" sz="1600" b="1">
                <a:solidFill>
                  <a:schemeClr val="tx1"/>
                </a:solidFill>
              </a:rPr>
              <a:t>  </a:t>
            </a:r>
          </a:p>
          <a:p>
            <a:pPr eaLnBrk="1" hangingPunct="1">
              <a:spcBef>
                <a:spcPct val="30000"/>
              </a:spcBef>
              <a:buFontTx/>
              <a:buNone/>
            </a:pPr>
            <a:r>
              <a:rPr lang="en-GB" altLang="it-IT" sz="1600" b="1">
                <a:solidFill>
                  <a:schemeClr val="tx1"/>
                </a:solidFill>
              </a:rPr>
              <a:t>	</a:t>
            </a:r>
            <a:r>
              <a:rPr lang="en-GB" altLang="it-IT" sz="1600">
                <a:solidFill>
                  <a:schemeClr val="tx1"/>
                </a:solidFill>
              </a:rPr>
              <a:t>- ci da indicazioni sulle cause della vibrazione</a:t>
            </a:r>
            <a:r>
              <a:rPr lang="de-DE" altLang="it-IT" sz="1600">
                <a:solidFill>
                  <a:schemeClr val="tx1"/>
                </a:solidFill>
              </a:rPr>
              <a:t>.</a:t>
            </a:r>
            <a:r>
              <a:rPr lang="en-GB" altLang="it-IT" sz="1600" b="1">
                <a:solidFill>
                  <a:schemeClr val="tx1"/>
                </a:solidFill>
              </a:rPr>
              <a:t>     </a:t>
            </a:r>
          </a:p>
          <a:p>
            <a:pPr eaLnBrk="1" hangingPunct="1">
              <a:spcBef>
                <a:spcPct val="30000"/>
              </a:spcBef>
              <a:buFontTx/>
              <a:buNone/>
            </a:pPr>
            <a:r>
              <a:rPr lang="en-GB" altLang="it-IT" sz="1600" b="1">
                <a:solidFill>
                  <a:srgbClr val="FF0000"/>
                </a:solidFill>
              </a:rPr>
              <a:t>“Ampiezza“</a:t>
            </a:r>
            <a:r>
              <a:rPr lang="en-GB" altLang="it-IT" sz="1600" b="1">
                <a:solidFill>
                  <a:schemeClr val="tx1"/>
                </a:solidFill>
              </a:rPr>
              <a:t> </a:t>
            </a:r>
          </a:p>
          <a:p>
            <a:pPr eaLnBrk="1" hangingPunct="1">
              <a:spcBef>
                <a:spcPct val="30000"/>
              </a:spcBef>
              <a:buFontTx/>
              <a:buNone/>
            </a:pPr>
            <a:r>
              <a:rPr lang="en-GB" altLang="it-IT" sz="1600" b="1">
                <a:solidFill>
                  <a:schemeClr val="tx1"/>
                </a:solidFill>
              </a:rPr>
              <a:t>	</a:t>
            </a:r>
            <a:r>
              <a:rPr lang="en-GB" altLang="it-IT" sz="1600">
                <a:solidFill>
                  <a:schemeClr val="tx1"/>
                </a:solidFill>
              </a:rPr>
              <a:t>- ci  da indicazioni sulla severità del problema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numero diapositiva 1">
            <a:extLst>
              <a:ext uri="{FF2B5EF4-FFF2-40B4-BE49-F238E27FC236}">
                <a16:creationId xmlns:a16="http://schemas.microsoft.com/office/drawing/2014/main" id="{1E0FD5E1-CBA0-4D3A-BBB5-77EFED051E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FF9B287-2954-4272-AF48-6858CE6F540E}" type="slidenum">
              <a:rPr lang="de-DE" altLang="it-IT" sz="1000">
                <a:solidFill>
                  <a:schemeClr val="tx1"/>
                </a:solidFill>
              </a:rPr>
              <a:pPr>
                <a:spcBef>
                  <a:spcPct val="0"/>
                </a:spcBef>
                <a:buFontTx/>
                <a:buNone/>
              </a:pPr>
              <a:t>32</a:t>
            </a:fld>
            <a:endParaRPr lang="de-DE" altLang="it-IT" sz="1000">
              <a:solidFill>
                <a:schemeClr val="tx1"/>
              </a:solidFill>
            </a:endParaRPr>
          </a:p>
        </p:txBody>
      </p:sp>
      <p:sp>
        <p:nvSpPr>
          <p:cNvPr id="38915" name="Rectangle 2">
            <a:extLst>
              <a:ext uri="{FF2B5EF4-FFF2-40B4-BE49-F238E27FC236}">
                <a16:creationId xmlns:a16="http://schemas.microsoft.com/office/drawing/2014/main" id="{9DA91EA9-29A6-472A-93A9-4A74E205B946}"/>
              </a:ext>
            </a:extLst>
          </p:cNvPr>
          <p:cNvSpPr>
            <a:spLocks noChangeArrowheads="1"/>
          </p:cNvSpPr>
          <p:nvPr/>
        </p:nvSpPr>
        <p:spPr bwMode="auto">
          <a:xfrm>
            <a:off x="1727200" y="2420939"/>
            <a:ext cx="855980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914400" indent="-45720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lvl="1">
              <a:lnSpc>
                <a:spcPct val="150000"/>
              </a:lnSpc>
              <a:buClr>
                <a:srgbClr val="FF0033"/>
              </a:buClr>
              <a:buSzPct val="80000"/>
              <a:buFont typeface="Wingdings" panose="05000000000000000000" pitchFamily="2" charset="2"/>
              <a:buChar char="l"/>
            </a:pPr>
            <a:r>
              <a:rPr lang="it-IT" altLang="it-IT" sz="3200">
                <a:solidFill>
                  <a:schemeClr val="tx2"/>
                </a:solidFill>
                <a:latin typeface="Times New Roman" panose="02020603050405020304" pitchFamily="18" charset="0"/>
              </a:rPr>
              <a:t>Spostamento di vibrazione</a:t>
            </a:r>
          </a:p>
          <a:p>
            <a:pPr lvl="1">
              <a:lnSpc>
                <a:spcPct val="150000"/>
              </a:lnSpc>
              <a:buClr>
                <a:srgbClr val="FF0033"/>
              </a:buClr>
              <a:buSzPct val="80000"/>
              <a:buFont typeface="Wingdings" panose="05000000000000000000" pitchFamily="2" charset="2"/>
              <a:buChar char="l"/>
            </a:pPr>
            <a:r>
              <a:rPr lang="it-IT" altLang="it-IT" sz="3200">
                <a:solidFill>
                  <a:schemeClr val="tx2"/>
                </a:solidFill>
                <a:latin typeface="Times New Roman" panose="02020603050405020304" pitchFamily="18" charset="0"/>
              </a:rPr>
              <a:t>Velocità di vibrazione</a:t>
            </a:r>
          </a:p>
          <a:p>
            <a:pPr lvl="1">
              <a:lnSpc>
                <a:spcPct val="150000"/>
              </a:lnSpc>
              <a:buClr>
                <a:srgbClr val="FF0033"/>
              </a:buClr>
              <a:buSzPct val="80000"/>
              <a:buFont typeface="Wingdings" panose="05000000000000000000" pitchFamily="2" charset="2"/>
              <a:buChar char="l"/>
            </a:pPr>
            <a:r>
              <a:rPr lang="it-IT" altLang="it-IT" sz="3200">
                <a:solidFill>
                  <a:schemeClr val="tx2"/>
                </a:solidFill>
                <a:latin typeface="Times New Roman" panose="02020603050405020304" pitchFamily="18" charset="0"/>
              </a:rPr>
              <a:t>Accelerazione di vibrazione</a:t>
            </a:r>
            <a:endParaRPr lang="it-IT" altLang="it-IT" sz="3200" b="1">
              <a:solidFill>
                <a:schemeClr val="bg1"/>
              </a:solidFill>
              <a:latin typeface="Times New Roman" panose="02020603050405020304" pitchFamily="18" charset="0"/>
            </a:endParaRPr>
          </a:p>
        </p:txBody>
      </p:sp>
      <p:sp>
        <p:nvSpPr>
          <p:cNvPr id="38916" name="Rectangle 3">
            <a:extLst>
              <a:ext uri="{FF2B5EF4-FFF2-40B4-BE49-F238E27FC236}">
                <a16:creationId xmlns:a16="http://schemas.microsoft.com/office/drawing/2014/main" id="{28B2BEAC-7B88-464C-8CAC-4327AABBDA7E}"/>
              </a:ext>
            </a:extLst>
          </p:cNvPr>
          <p:cNvSpPr>
            <a:spLocks noChangeArrowheads="1"/>
          </p:cNvSpPr>
          <p:nvPr/>
        </p:nvSpPr>
        <p:spPr bwMode="auto">
          <a:xfrm>
            <a:off x="1752601" y="1752601"/>
            <a:ext cx="8579849"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2400">
                <a:solidFill>
                  <a:schemeClr val="tx2"/>
                </a:solidFill>
                <a:latin typeface="Times New Roman" panose="02020603050405020304" pitchFamily="18" charset="0"/>
              </a:rPr>
              <a:t>L’ampiezza della vibrazione può essere misurata in tre modi diversi:</a:t>
            </a:r>
            <a:endParaRPr lang="it-IT" altLang="it-IT" sz="2400" b="1">
              <a:solidFill>
                <a:schemeClr val="tx2"/>
              </a:solidFill>
              <a:latin typeface="Times New Roman" panose="02020603050405020304" pitchFamily="18" charset="0"/>
            </a:endParaRPr>
          </a:p>
        </p:txBody>
      </p:sp>
      <p:sp>
        <p:nvSpPr>
          <p:cNvPr id="38917" name="Text Box 4">
            <a:extLst>
              <a:ext uri="{FF2B5EF4-FFF2-40B4-BE49-F238E27FC236}">
                <a16:creationId xmlns:a16="http://schemas.microsoft.com/office/drawing/2014/main" id="{58673F23-5502-4D9F-8C81-62DAD2874D9B}"/>
              </a:ext>
            </a:extLst>
          </p:cNvPr>
          <p:cNvSpPr txBox="1">
            <a:spLocks noChangeArrowheads="1"/>
          </p:cNvSpPr>
          <p:nvPr/>
        </p:nvSpPr>
        <p:spPr bwMode="auto">
          <a:xfrm>
            <a:off x="3498851" y="5267326"/>
            <a:ext cx="4786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a:solidFill>
                  <a:schemeClr val="tx1"/>
                </a:solidFill>
              </a:rPr>
              <a:t>Perché servono 3 unità di misura ?</a:t>
            </a:r>
          </a:p>
        </p:txBody>
      </p:sp>
      <p:sp>
        <p:nvSpPr>
          <p:cNvPr id="38918" name="Rectangle 7">
            <a:extLst>
              <a:ext uri="{FF2B5EF4-FFF2-40B4-BE49-F238E27FC236}">
                <a16:creationId xmlns:a16="http://schemas.microsoft.com/office/drawing/2014/main" id="{BA2DC74E-AE7E-40D9-8F34-5BE449D52BD8}"/>
              </a:ext>
            </a:extLst>
          </p:cNvPr>
          <p:cNvSpPr>
            <a:spLocks noChangeArrowheads="1"/>
          </p:cNvSpPr>
          <p:nvPr/>
        </p:nvSpPr>
        <p:spPr bwMode="auto">
          <a:xfrm>
            <a:off x="1857376" y="474663"/>
            <a:ext cx="61198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FontTx/>
              <a:buNone/>
            </a:pPr>
            <a:r>
              <a:rPr lang="en-GB" altLang="it-IT" sz="1600" b="1" dirty="0">
                <a:solidFill>
                  <a:schemeClr val="tx1"/>
                </a:solidFill>
              </a:rPr>
              <a:t>AMPIEZZA</a:t>
            </a:r>
            <a:br>
              <a:rPr lang="en-GB" altLang="it-IT" sz="1600" b="1" dirty="0"/>
            </a:br>
            <a:endParaRPr lang="en-GB" altLang="it-IT" sz="1600" b="1"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numero diapositiva 1">
            <a:extLst>
              <a:ext uri="{FF2B5EF4-FFF2-40B4-BE49-F238E27FC236}">
                <a16:creationId xmlns:a16="http://schemas.microsoft.com/office/drawing/2014/main" id="{AE924B4B-86FC-4DE1-9628-39FF981904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20224AE-2FBF-4F85-AF34-EE75DC683DB6}" type="slidenum">
              <a:rPr lang="de-DE" altLang="it-IT" sz="1000">
                <a:solidFill>
                  <a:schemeClr val="tx1"/>
                </a:solidFill>
              </a:rPr>
              <a:pPr>
                <a:spcBef>
                  <a:spcPct val="0"/>
                </a:spcBef>
                <a:buFontTx/>
                <a:buNone/>
              </a:pPr>
              <a:t>33</a:t>
            </a:fld>
            <a:endParaRPr lang="de-DE" altLang="it-IT" sz="1000">
              <a:solidFill>
                <a:schemeClr val="tx1"/>
              </a:solidFill>
            </a:endParaRPr>
          </a:p>
        </p:txBody>
      </p:sp>
      <p:sp>
        <p:nvSpPr>
          <p:cNvPr id="40963" name="Rectangle 2">
            <a:extLst>
              <a:ext uri="{FF2B5EF4-FFF2-40B4-BE49-F238E27FC236}">
                <a16:creationId xmlns:a16="http://schemas.microsoft.com/office/drawing/2014/main" id="{3F8F9267-1209-4237-9F46-A6D4951C7E76}"/>
              </a:ext>
            </a:extLst>
          </p:cNvPr>
          <p:cNvSpPr>
            <a:spLocks noChangeArrowheads="1"/>
          </p:cNvSpPr>
          <p:nvPr/>
        </p:nvSpPr>
        <p:spPr bwMode="auto">
          <a:xfrm>
            <a:off x="1905000" y="1196975"/>
            <a:ext cx="87630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2800" b="1">
                <a:solidFill>
                  <a:schemeClr val="tx2"/>
                </a:solidFill>
                <a:latin typeface="Times New Roman" panose="02020603050405020304" pitchFamily="18" charset="0"/>
              </a:rPr>
              <a:t>SPOSTAMENTO (s)</a:t>
            </a: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Campo consigliato da 2 a 200 Hz.</a:t>
            </a: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 Unità di misura micron o mils (millesimo di pollice) </a:t>
            </a:r>
          </a:p>
        </p:txBody>
      </p:sp>
      <p:sp>
        <p:nvSpPr>
          <p:cNvPr id="40964" name="Rectangle 3">
            <a:extLst>
              <a:ext uri="{FF2B5EF4-FFF2-40B4-BE49-F238E27FC236}">
                <a16:creationId xmlns:a16="http://schemas.microsoft.com/office/drawing/2014/main" id="{AFA5131D-C998-416B-9895-8F69E6E13623}"/>
              </a:ext>
            </a:extLst>
          </p:cNvPr>
          <p:cNvSpPr>
            <a:spLocks noChangeArrowheads="1"/>
          </p:cNvSpPr>
          <p:nvPr/>
        </p:nvSpPr>
        <p:spPr bwMode="auto">
          <a:xfrm>
            <a:off x="1919288" y="2924175"/>
            <a:ext cx="8507412"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2800" b="1">
                <a:solidFill>
                  <a:schemeClr val="tx2"/>
                </a:solidFill>
                <a:latin typeface="Times New Roman" panose="02020603050405020304" pitchFamily="18" charset="0"/>
              </a:rPr>
              <a:t>VELOCITA’(v)</a:t>
            </a: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Campo consigliato da 2-10 a 1000 Hz. (norme ISO)</a:t>
            </a: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Unità di misura mm/sec </a:t>
            </a:r>
            <a:endParaRPr lang="it-IT" altLang="it-IT" sz="3200">
              <a:solidFill>
                <a:schemeClr val="tx2"/>
              </a:solidFill>
              <a:latin typeface="Times New Roman" panose="02020603050405020304" pitchFamily="18" charset="0"/>
            </a:endParaRPr>
          </a:p>
        </p:txBody>
      </p:sp>
      <p:sp>
        <p:nvSpPr>
          <p:cNvPr id="40965" name="Rectangle 4">
            <a:extLst>
              <a:ext uri="{FF2B5EF4-FFF2-40B4-BE49-F238E27FC236}">
                <a16:creationId xmlns:a16="http://schemas.microsoft.com/office/drawing/2014/main" id="{60235590-8603-4D57-860D-9ADCF2B002FD}"/>
              </a:ext>
            </a:extLst>
          </p:cNvPr>
          <p:cNvSpPr>
            <a:spLocks noChangeArrowheads="1"/>
          </p:cNvSpPr>
          <p:nvPr/>
        </p:nvSpPr>
        <p:spPr bwMode="auto">
          <a:xfrm>
            <a:off x="2057400" y="4876800"/>
            <a:ext cx="73914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2800" b="1">
                <a:solidFill>
                  <a:schemeClr val="tx2"/>
                </a:solidFill>
                <a:latin typeface="Times New Roman" panose="02020603050405020304" pitchFamily="18" charset="0"/>
              </a:rPr>
              <a:t>ACCELERAZIONE (a)</a:t>
            </a: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Campo consigliato da 1000 a 20.000 Hz</a:t>
            </a:r>
            <a:endParaRPr lang="it-IT" altLang="it-IT" sz="1800">
              <a:solidFill>
                <a:schemeClr val="tx2"/>
              </a:solidFill>
              <a:latin typeface="Times New Roman" panose="02020603050405020304" pitchFamily="18" charset="0"/>
            </a:endParaRP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 Unità di misura g o m/sec</a:t>
            </a:r>
            <a:r>
              <a:rPr lang="it-IT" altLang="it-IT" sz="2800" baseline="30000">
                <a:solidFill>
                  <a:schemeClr val="tx2"/>
                </a:solidFill>
                <a:latin typeface="Times New Roman" panose="02020603050405020304" pitchFamily="18" charset="0"/>
              </a:rPr>
              <a:t>2</a:t>
            </a:r>
          </a:p>
        </p:txBody>
      </p:sp>
      <p:sp>
        <p:nvSpPr>
          <p:cNvPr id="40966" name="Rectangle 5">
            <a:extLst>
              <a:ext uri="{FF2B5EF4-FFF2-40B4-BE49-F238E27FC236}">
                <a16:creationId xmlns:a16="http://schemas.microsoft.com/office/drawing/2014/main" id="{719FF75D-4075-4F9C-8C86-6ADE6C96D21E}"/>
              </a:ext>
            </a:extLst>
          </p:cNvPr>
          <p:cNvSpPr>
            <a:spLocks noChangeArrowheads="1"/>
          </p:cNvSpPr>
          <p:nvPr/>
        </p:nvSpPr>
        <p:spPr bwMode="auto">
          <a:xfrm>
            <a:off x="1857376" y="474663"/>
            <a:ext cx="61198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FontTx/>
              <a:buNone/>
            </a:pPr>
            <a:r>
              <a:rPr lang="en-GB" altLang="it-IT" sz="1600" b="1" dirty="0">
                <a:solidFill>
                  <a:schemeClr val="tx1"/>
                </a:solidFill>
              </a:rPr>
              <a:t>AMPIEZZA</a:t>
            </a:r>
            <a:br>
              <a:rPr lang="en-GB" altLang="it-IT" sz="1600" b="1" dirty="0"/>
            </a:br>
            <a:endParaRPr lang="en-GB" altLang="it-IT" sz="1600" b="1" dirty="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numero diapositiva 2">
            <a:extLst>
              <a:ext uri="{FF2B5EF4-FFF2-40B4-BE49-F238E27FC236}">
                <a16:creationId xmlns:a16="http://schemas.microsoft.com/office/drawing/2014/main" id="{23390F83-FD2E-49E4-B17D-4837B39A56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E5D60FB5-86B2-48C9-98C2-069EDF916CC3}" type="slidenum">
              <a:rPr lang="de-DE" altLang="it-IT" sz="1000">
                <a:solidFill>
                  <a:schemeClr val="tx1"/>
                </a:solidFill>
              </a:rPr>
              <a:pPr>
                <a:spcBef>
                  <a:spcPct val="0"/>
                </a:spcBef>
                <a:buFontTx/>
                <a:buNone/>
              </a:pPr>
              <a:t>34</a:t>
            </a:fld>
            <a:endParaRPr lang="de-DE" altLang="it-IT" sz="1000">
              <a:solidFill>
                <a:schemeClr val="tx1"/>
              </a:solidFill>
            </a:endParaRPr>
          </a:p>
        </p:txBody>
      </p:sp>
      <p:sp>
        <p:nvSpPr>
          <p:cNvPr id="47107" name="Text Box 2">
            <a:extLst>
              <a:ext uri="{FF2B5EF4-FFF2-40B4-BE49-F238E27FC236}">
                <a16:creationId xmlns:a16="http://schemas.microsoft.com/office/drawing/2014/main" id="{BFE2A5EF-EAF2-417F-A923-38A81A5345E0}"/>
              </a:ext>
            </a:extLst>
          </p:cNvPr>
          <p:cNvSpPr txBox="1">
            <a:spLocks noChangeArrowheads="1"/>
          </p:cNvSpPr>
          <p:nvPr/>
        </p:nvSpPr>
        <p:spPr bwMode="auto">
          <a:xfrm>
            <a:off x="1895475" y="1285876"/>
            <a:ext cx="830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b="1">
                <a:solidFill>
                  <a:schemeClr val="tx1"/>
                </a:solidFill>
                <a:latin typeface="Times New Roman" panose="02020603050405020304" pitchFamily="18" charset="0"/>
              </a:rPr>
              <a:t>Pk-Pk. :</a:t>
            </a:r>
            <a:r>
              <a:rPr lang="it-IT" altLang="it-IT">
                <a:solidFill>
                  <a:schemeClr val="tx1"/>
                </a:solidFill>
                <a:latin typeface="Times New Roman" panose="02020603050405020304" pitchFamily="18" charset="0"/>
              </a:rPr>
              <a:t> Preferibile quando si è interessati allo spostamento massimo ad esempio problemi legati a carico su componenti di macchina e prevalentemente su cuscinetti a strisciamento con sonde di prossimità</a:t>
            </a:r>
          </a:p>
        </p:txBody>
      </p:sp>
      <p:sp>
        <p:nvSpPr>
          <p:cNvPr id="47108" name="Text Box 3">
            <a:extLst>
              <a:ext uri="{FF2B5EF4-FFF2-40B4-BE49-F238E27FC236}">
                <a16:creationId xmlns:a16="http://schemas.microsoft.com/office/drawing/2014/main" id="{72C4E455-747B-429B-A92F-67C35A93A44D}"/>
              </a:ext>
            </a:extLst>
          </p:cNvPr>
          <p:cNvSpPr txBox="1">
            <a:spLocks noChangeArrowheads="1"/>
          </p:cNvSpPr>
          <p:nvPr/>
        </p:nvSpPr>
        <p:spPr bwMode="auto">
          <a:xfrm>
            <a:off x="1857375" y="3190876"/>
            <a:ext cx="830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b="1">
                <a:solidFill>
                  <a:schemeClr val="tx1"/>
                </a:solidFill>
                <a:latin typeface="Times New Roman" panose="02020603050405020304" pitchFamily="18" charset="0"/>
              </a:rPr>
              <a:t>0-Pk. :</a:t>
            </a:r>
            <a:r>
              <a:rPr lang="it-IT" altLang="it-IT">
                <a:solidFill>
                  <a:schemeClr val="tx1"/>
                </a:solidFill>
                <a:latin typeface="Times New Roman" panose="02020603050405020304" pitchFamily="18" charset="0"/>
              </a:rPr>
              <a:t> E’ prevalentemente utilizzato per fenomeni transitori</a:t>
            </a:r>
          </a:p>
        </p:txBody>
      </p:sp>
      <p:sp>
        <p:nvSpPr>
          <p:cNvPr id="47109" name="Text Box 4">
            <a:extLst>
              <a:ext uri="{FF2B5EF4-FFF2-40B4-BE49-F238E27FC236}">
                <a16:creationId xmlns:a16="http://schemas.microsoft.com/office/drawing/2014/main" id="{663F98FC-FF1A-45D9-9C80-BC2E6D1FFA9F}"/>
              </a:ext>
            </a:extLst>
          </p:cNvPr>
          <p:cNvSpPr txBox="1">
            <a:spLocks noChangeArrowheads="1"/>
          </p:cNvSpPr>
          <p:nvPr/>
        </p:nvSpPr>
        <p:spPr bwMode="auto">
          <a:xfrm>
            <a:off x="1809750" y="4343401"/>
            <a:ext cx="830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b="1" dirty="0">
                <a:solidFill>
                  <a:schemeClr val="tx1"/>
                </a:solidFill>
                <a:latin typeface="Times New Roman" panose="02020603050405020304" pitchFamily="18" charset="0"/>
              </a:rPr>
              <a:t>RMS : </a:t>
            </a:r>
            <a:r>
              <a:rPr lang="it-IT" altLang="it-IT" dirty="0">
                <a:solidFill>
                  <a:schemeClr val="tx1"/>
                </a:solidFill>
                <a:latin typeface="Times New Roman" panose="02020603050405020304" pitchFamily="18" charset="0"/>
              </a:rPr>
              <a:t>Il valore RMS o valore Efficace è la radice quadrata della media dei quadrati dei valori della forma d’onda acquisiti dallo strumento. Il valore efficace rappresenta l’energia associata alla vibrazione </a:t>
            </a:r>
          </a:p>
        </p:txBody>
      </p:sp>
      <p:sp>
        <p:nvSpPr>
          <p:cNvPr id="47110" name="Text Box 5">
            <a:extLst>
              <a:ext uri="{FF2B5EF4-FFF2-40B4-BE49-F238E27FC236}">
                <a16:creationId xmlns:a16="http://schemas.microsoft.com/office/drawing/2014/main" id="{E3A65086-7958-4A36-A738-61A7C7E0698C}"/>
              </a:ext>
            </a:extLst>
          </p:cNvPr>
          <p:cNvSpPr txBox="1">
            <a:spLocks noChangeArrowheads="1"/>
          </p:cNvSpPr>
          <p:nvPr/>
        </p:nvSpPr>
        <p:spPr bwMode="auto">
          <a:xfrm>
            <a:off x="2659063" y="342901"/>
            <a:ext cx="60499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2800" b="1">
                <a:solidFill>
                  <a:schemeClr val="tx1"/>
                </a:solidFill>
                <a:latin typeface="Times New Roman" panose="02020603050405020304" pitchFamily="18" charset="0"/>
              </a:rPr>
              <a:t>Confronto fra le unità</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numero diapositiva 4">
            <a:extLst>
              <a:ext uri="{FF2B5EF4-FFF2-40B4-BE49-F238E27FC236}">
                <a16:creationId xmlns:a16="http://schemas.microsoft.com/office/drawing/2014/main" id="{04F34DEE-B7F3-4009-ACAA-ED248B33C19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0335F13C-65B1-49A6-8562-F7B2793167BE}" type="slidenum">
              <a:rPr lang="de-DE" altLang="it-IT" sz="1000">
                <a:solidFill>
                  <a:schemeClr val="tx1"/>
                </a:solidFill>
              </a:rPr>
              <a:pPr>
                <a:spcBef>
                  <a:spcPct val="0"/>
                </a:spcBef>
                <a:buFontTx/>
                <a:buNone/>
              </a:pPr>
              <a:t>35</a:t>
            </a:fld>
            <a:endParaRPr lang="de-DE" altLang="it-IT" sz="1000">
              <a:solidFill>
                <a:schemeClr val="tx1"/>
              </a:solidFill>
            </a:endParaRPr>
          </a:p>
        </p:txBody>
      </p:sp>
      <p:pic>
        <p:nvPicPr>
          <p:cNvPr id="49157" name="Picture 4" descr="formaOnda">
            <a:extLst>
              <a:ext uri="{FF2B5EF4-FFF2-40B4-BE49-F238E27FC236}">
                <a16:creationId xmlns:a16="http://schemas.microsoft.com/office/drawing/2014/main" id="{6A2D884F-E213-41D1-B11B-2B41D6AC34CB}"/>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351213" y="122238"/>
            <a:ext cx="8840787" cy="5489575"/>
          </a:xfrm>
          <a:noFill/>
        </p:spPr>
      </p:pic>
      <p:sp>
        <p:nvSpPr>
          <p:cNvPr id="1506310" name="Line 6">
            <a:extLst>
              <a:ext uri="{FF2B5EF4-FFF2-40B4-BE49-F238E27FC236}">
                <a16:creationId xmlns:a16="http://schemas.microsoft.com/office/drawing/2014/main" id="{DA60838A-41FA-46B1-A92A-A18AA66787C0}"/>
              </a:ext>
            </a:extLst>
          </p:cNvPr>
          <p:cNvSpPr>
            <a:spLocks noChangeShapeType="1"/>
          </p:cNvSpPr>
          <p:nvPr/>
        </p:nvSpPr>
        <p:spPr bwMode="auto">
          <a:xfrm flipV="1">
            <a:off x="7431088" y="2149476"/>
            <a:ext cx="11112" cy="957263"/>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pic>
        <p:nvPicPr>
          <p:cNvPr id="1506311" name="Picture 7">
            <a:extLst>
              <a:ext uri="{FF2B5EF4-FFF2-40B4-BE49-F238E27FC236}">
                <a16:creationId xmlns:a16="http://schemas.microsoft.com/office/drawing/2014/main" id="{B5438980-ADA6-4DC7-A0A0-8B61C10FE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52" y="1032156"/>
            <a:ext cx="2994940" cy="157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9155" name="Rectangle 2">
            <a:extLst>
              <a:ext uri="{FF2B5EF4-FFF2-40B4-BE49-F238E27FC236}">
                <a16:creationId xmlns:a16="http://schemas.microsoft.com/office/drawing/2014/main" id="{CA065FE5-128E-45D3-BCFE-A47221440A52}"/>
              </a:ext>
            </a:extLst>
          </p:cNvPr>
          <p:cNvSpPr>
            <a:spLocks noGrp="1" noChangeArrowheads="1"/>
          </p:cNvSpPr>
          <p:nvPr>
            <p:ph type="title" idx="4294967295"/>
          </p:nvPr>
        </p:nvSpPr>
        <p:spPr>
          <a:xfrm>
            <a:off x="767408" y="354701"/>
            <a:ext cx="7772400" cy="431800"/>
          </a:xfrm>
          <a:noFill/>
        </p:spPr>
        <p:txBody>
          <a:bodyPr vert="horz" lIns="92075" tIns="46038" rIns="92075" bIns="46038" rtlCol="0" anchor="b" anchorCtr="0">
            <a:noAutofit/>
          </a:bodyPr>
          <a:lstStyle/>
          <a:p>
            <a:pPr algn="ctr" eaLnBrk="1" hangingPunct="1"/>
            <a:r>
              <a:rPr lang="it-IT" altLang="it-IT" sz="2000" dirty="0"/>
              <a:t>Segnale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506310"/>
                                        </p:tgtEl>
                                        <p:attrNameLst>
                                          <p:attrName>style.visibility</p:attrName>
                                        </p:attrNameLst>
                                      </p:cBhvr>
                                      <p:to>
                                        <p:strVal val="visible"/>
                                      </p:to>
                                    </p:set>
                                    <p:anim calcmode="lin" valueType="num">
                                      <p:cBhvr>
                                        <p:cTn id="7" dur="1000" fill="hold"/>
                                        <p:tgtEl>
                                          <p:spTgt spid="1506310"/>
                                        </p:tgtEl>
                                        <p:attrNameLst>
                                          <p:attrName>ppt_w</p:attrName>
                                        </p:attrNameLst>
                                      </p:cBhvr>
                                      <p:tavLst>
                                        <p:tav tm="0">
                                          <p:val>
                                            <p:strVal val="#ppt_w*0.70"/>
                                          </p:val>
                                        </p:tav>
                                        <p:tav tm="100000">
                                          <p:val>
                                            <p:strVal val="#ppt_w"/>
                                          </p:val>
                                        </p:tav>
                                      </p:tavLst>
                                    </p:anim>
                                    <p:anim calcmode="lin" valueType="num">
                                      <p:cBhvr>
                                        <p:cTn id="8" dur="1000" fill="hold"/>
                                        <p:tgtEl>
                                          <p:spTgt spid="1506310"/>
                                        </p:tgtEl>
                                        <p:attrNameLst>
                                          <p:attrName>ppt_h</p:attrName>
                                        </p:attrNameLst>
                                      </p:cBhvr>
                                      <p:tavLst>
                                        <p:tav tm="0">
                                          <p:val>
                                            <p:strVal val="#ppt_h"/>
                                          </p:val>
                                        </p:tav>
                                        <p:tav tm="100000">
                                          <p:val>
                                            <p:strVal val="#ppt_h"/>
                                          </p:val>
                                        </p:tav>
                                      </p:tavLst>
                                    </p:anim>
                                    <p:animEffect transition="in" filter="fade">
                                      <p:cBhvr>
                                        <p:cTn id="9" dur="1000"/>
                                        <p:tgtEl>
                                          <p:spTgt spid="15063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506311"/>
                                        </p:tgtEl>
                                        <p:attrNameLst>
                                          <p:attrName>style.visibility</p:attrName>
                                        </p:attrNameLst>
                                      </p:cBhvr>
                                      <p:to>
                                        <p:strVal val="visible"/>
                                      </p:to>
                                    </p:set>
                                    <p:anim calcmode="lin" valueType="num">
                                      <p:cBhvr>
                                        <p:cTn id="14" dur="1000" fill="hold"/>
                                        <p:tgtEl>
                                          <p:spTgt spid="1506311"/>
                                        </p:tgtEl>
                                        <p:attrNameLst>
                                          <p:attrName>ppt_w</p:attrName>
                                        </p:attrNameLst>
                                      </p:cBhvr>
                                      <p:tavLst>
                                        <p:tav tm="0">
                                          <p:val>
                                            <p:strVal val="#ppt_w*0.70"/>
                                          </p:val>
                                        </p:tav>
                                        <p:tav tm="100000">
                                          <p:val>
                                            <p:strVal val="#ppt_w"/>
                                          </p:val>
                                        </p:tav>
                                      </p:tavLst>
                                    </p:anim>
                                    <p:anim calcmode="lin" valueType="num">
                                      <p:cBhvr>
                                        <p:cTn id="15" dur="1000" fill="hold"/>
                                        <p:tgtEl>
                                          <p:spTgt spid="1506311"/>
                                        </p:tgtEl>
                                        <p:attrNameLst>
                                          <p:attrName>ppt_h</p:attrName>
                                        </p:attrNameLst>
                                      </p:cBhvr>
                                      <p:tavLst>
                                        <p:tav tm="0">
                                          <p:val>
                                            <p:strVal val="#ppt_h"/>
                                          </p:val>
                                        </p:tav>
                                        <p:tav tm="100000">
                                          <p:val>
                                            <p:strVal val="#ppt_h"/>
                                          </p:val>
                                        </p:tav>
                                      </p:tavLst>
                                    </p:anim>
                                    <p:animEffect transition="in" filter="fade">
                                      <p:cBhvr>
                                        <p:cTn id="16" dur="1000"/>
                                        <p:tgtEl>
                                          <p:spTgt spid="150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numero diapositiva 1">
            <a:extLst>
              <a:ext uri="{FF2B5EF4-FFF2-40B4-BE49-F238E27FC236}">
                <a16:creationId xmlns:a16="http://schemas.microsoft.com/office/drawing/2014/main" id="{967B6C4D-025A-42DC-A228-C31902FA78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821B851-8467-4D10-966E-42F7F71802AA}" type="slidenum">
              <a:rPr lang="de-DE" altLang="it-IT" sz="1000">
                <a:solidFill>
                  <a:schemeClr val="tx1"/>
                </a:solidFill>
              </a:rPr>
              <a:pPr>
                <a:spcBef>
                  <a:spcPct val="0"/>
                </a:spcBef>
                <a:buFontTx/>
                <a:buNone/>
              </a:pPr>
              <a:t>36</a:t>
            </a:fld>
            <a:endParaRPr lang="de-DE" altLang="it-IT" sz="1000">
              <a:solidFill>
                <a:schemeClr val="tx1"/>
              </a:solidFill>
            </a:endParaRPr>
          </a:p>
        </p:txBody>
      </p:sp>
      <p:sp>
        <p:nvSpPr>
          <p:cNvPr id="864258" name="Freeform 2">
            <a:extLst>
              <a:ext uri="{FF2B5EF4-FFF2-40B4-BE49-F238E27FC236}">
                <a16:creationId xmlns:a16="http://schemas.microsoft.com/office/drawing/2014/main" id="{BFFF1F74-2948-40AC-8012-D141ECB07D18}"/>
              </a:ext>
            </a:extLst>
          </p:cNvPr>
          <p:cNvSpPr>
            <a:spLocks/>
          </p:cNvSpPr>
          <p:nvPr/>
        </p:nvSpPr>
        <p:spPr bwMode="auto">
          <a:xfrm rot="21457245">
            <a:off x="2257425" y="3211514"/>
            <a:ext cx="2647950" cy="1296987"/>
          </a:xfrm>
          <a:custGeom>
            <a:avLst/>
            <a:gdLst>
              <a:gd name="T0" fmla="*/ 0 w 1668"/>
              <a:gd name="T1" fmla="*/ 2026204844 h 817"/>
              <a:gd name="T2" fmla="*/ 725805000 w 1668"/>
              <a:gd name="T3" fmla="*/ 2041325776 h 817"/>
              <a:gd name="T4" fmla="*/ 786288750 w 1668"/>
              <a:gd name="T5" fmla="*/ 2026204844 h 817"/>
              <a:gd name="T6" fmla="*/ 937498125 w 1668"/>
              <a:gd name="T7" fmla="*/ 2011083912 h 817"/>
              <a:gd name="T8" fmla="*/ 982860938 w 1668"/>
              <a:gd name="T9" fmla="*/ 1980842049 h 817"/>
              <a:gd name="T10" fmla="*/ 1118949375 w 1668"/>
              <a:gd name="T11" fmla="*/ 1965721117 h 817"/>
              <a:gd name="T12" fmla="*/ 1300400625 w 1668"/>
              <a:gd name="T13" fmla="*/ 1920358322 h 817"/>
              <a:gd name="T14" fmla="*/ 1345763438 w 1668"/>
              <a:gd name="T15" fmla="*/ 1905237391 h 817"/>
              <a:gd name="T16" fmla="*/ 1602819375 w 1668"/>
              <a:gd name="T17" fmla="*/ 1829632732 h 817"/>
              <a:gd name="T18" fmla="*/ 1784270625 w 1668"/>
              <a:gd name="T19" fmla="*/ 1723786210 h 817"/>
              <a:gd name="T20" fmla="*/ 2147483646 w 1668"/>
              <a:gd name="T21" fmla="*/ 1542335030 h 817"/>
              <a:gd name="T22" fmla="*/ 2147483646 w 1668"/>
              <a:gd name="T23" fmla="*/ 1466730372 h 817"/>
              <a:gd name="T24" fmla="*/ 2147483646 w 1668"/>
              <a:gd name="T25" fmla="*/ 1406246645 h 817"/>
              <a:gd name="T26" fmla="*/ 2147483646 w 1668"/>
              <a:gd name="T27" fmla="*/ 1345762919 h 817"/>
              <a:gd name="T28" fmla="*/ 2147483646 w 1668"/>
              <a:gd name="T29" fmla="*/ 1149190807 h 817"/>
              <a:gd name="T30" fmla="*/ 2147483646 w 1668"/>
              <a:gd name="T31" fmla="*/ 1103828012 h 817"/>
              <a:gd name="T32" fmla="*/ 2147483646 w 1668"/>
              <a:gd name="T33" fmla="*/ 1088707080 h 817"/>
              <a:gd name="T34" fmla="*/ 2147483646 w 1668"/>
              <a:gd name="T35" fmla="*/ 1043344285 h 817"/>
              <a:gd name="T36" fmla="*/ 2147483646 w 1668"/>
              <a:gd name="T37" fmla="*/ 967739627 h 817"/>
              <a:gd name="T38" fmla="*/ 2147483646 w 1668"/>
              <a:gd name="T39" fmla="*/ 786288447 h 817"/>
              <a:gd name="T40" fmla="*/ 2147483646 w 1668"/>
              <a:gd name="T41" fmla="*/ 725804720 h 817"/>
              <a:gd name="T42" fmla="*/ 2147483646 w 1668"/>
              <a:gd name="T43" fmla="*/ 635079130 h 817"/>
              <a:gd name="T44" fmla="*/ 2147483646 w 1668"/>
              <a:gd name="T45" fmla="*/ 574595403 h 817"/>
              <a:gd name="T46" fmla="*/ 2147483646 w 1668"/>
              <a:gd name="T47" fmla="*/ 453627950 h 817"/>
              <a:gd name="T48" fmla="*/ 2147483646 w 1668"/>
              <a:gd name="T49" fmla="*/ 302418633 h 817"/>
              <a:gd name="T50" fmla="*/ 2147483646 w 1668"/>
              <a:gd name="T51" fmla="*/ 181451180 h 817"/>
              <a:gd name="T52" fmla="*/ 2147483646 w 1668"/>
              <a:gd name="T53" fmla="*/ 75604658 h 817"/>
              <a:gd name="T54" fmla="*/ 2147483646 w 1668"/>
              <a:gd name="T55" fmla="*/ 0 h 8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68"/>
              <a:gd name="T85" fmla="*/ 0 h 817"/>
              <a:gd name="T86" fmla="*/ 1668 w 1668"/>
              <a:gd name="T87" fmla="*/ 817 h 8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68" h="817">
                <a:moveTo>
                  <a:pt x="0" y="804"/>
                </a:moveTo>
                <a:cubicBezTo>
                  <a:pt x="98" y="809"/>
                  <a:pt x="191" y="817"/>
                  <a:pt x="288" y="810"/>
                </a:cubicBezTo>
                <a:cubicBezTo>
                  <a:pt x="296" y="808"/>
                  <a:pt x="304" y="805"/>
                  <a:pt x="312" y="804"/>
                </a:cubicBezTo>
                <a:cubicBezTo>
                  <a:pt x="332" y="801"/>
                  <a:pt x="352" y="803"/>
                  <a:pt x="372" y="798"/>
                </a:cubicBezTo>
                <a:cubicBezTo>
                  <a:pt x="379" y="796"/>
                  <a:pt x="383" y="788"/>
                  <a:pt x="390" y="786"/>
                </a:cubicBezTo>
                <a:cubicBezTo>
                  <a:pt x="408" y="782"/>
                  <a:pt x="426" y="782"/>
                  <a:pt x="444" y="780"/>
                </a:cubicBezTo>
                <a:cubicBezTo>
                  <a:pt x="484" y="775"/>
                  <a:pt x="477" y="775"/>
                  <a:pt x="516" y="762"/>
                </a:cubicBezTo>
                <a:cubicBezTo>
                  <a:pt x="522" y="760"/>
                  <a:pt x="534" y="756"/>
                  <a:pt x="534" y="756"/>
                </a:cubicBezTo>
                <a:cubicBezTo>
                  <a:pt x="563" y="727"/>
                  <a:pt x="596" y="731"/>
                  <a:pt x="636" y="726"/>
                </a:cubicBezTo>
                <a:cubicBezTo>
                  <a:pt x="661" y="718"/>
                  <a:pt x="688" y="687"/>
                  <a:pt x="708" y="684"/>
                </a:cubicBezTo>
                <a:cubicBezTo>
                  <a:pt x="781" y="672"/>
                  <a:pt x="822" y="634"/>
                  <a:pt x="888" y="612"/>
                </a:cubicBezTo>
                <a:cubicBezTo>
                  <a:pt x="915" y="585"/>
                  <a:pt x="926" y="588"/>
                  <a:pt x="966" y="582"/>
                </a:cubicBezTo>
                <a:cubicBezTo>
                  <a:pt x="1000" y="571"/>
                  <a:pt x="968" y="584"/>
                  <a:pt x="1002" y="558"/>
                </a:cubicBezTo>
                <a:cubicBezTo>
                  <a:pt x="1013" y="549"/>
                  <a:pt x="1038" y="534"/>
                  <a:pt x="1038" y="534"/>
                </a:cubicBezTo>
                <a:cubicBezTo>
                  <a:pt x="1064" y="496"/>
                  <a:pt x="1097" y="481"/>
                  <a:pt x="1134" y="456"/>
                </a:cubicBezTo>
                <a:cubicBezTo>
                  <a:pt x="1138" y="450"/>
                  <a:pt x="1140" y="443"/>
                  <a:pt x="1146" y="438"/>
                </a:cubicBezTo>
                <a:cubicBezTo>
                  <a:pt x="1151" y="434"/>
                  <a:pt x="1160" y="436"/>
                  <a:pt x="1164" y="432"/>
                </a:cubicBezTo>
                <a:cubicBezTo>
                  <a:pt x="1168" y="428"/>
                  <a:pt x="1167" y="420"/>
                  <a:pt x="1170" y="414"/>
                </a:cubicBezTo>
                <a:cubicBezTo>
                  <a:pt x="1180" y="394"/>
                  <a:pt x="1182" y="396"/>
                  <a:pt x="1200" y="384"/>
                </a:cubicBezTo>
                <a:cubicBezTo>
                  <a:pt x="1213" y="364"/>
                  <a:pt x="1241" y="328"/>
                  <a:pt x="1260" y="312"/>
                </a:cubicBezTo>
                <a:cubicBezTo>
                  <a:pt x="1271" y="303"/>
                  <a:pt x="1296" y="288"/>
                  <a:pt x="1296" y="288"/>
                </a:cubicBezTo>
                <a:cubicBezTo>
                  <a:pt x="1307" y="272"/>
                  <a:pt x="1310" y="264"/>
                  <a:pt x="1326" y="252"/>
                </a:cubicBezTo>
                <a:cubicBezTo>
                  <a:pt x="1337" y="243"/>
                  <a:pt x="1362" y="228"/>
                  <a:pt x="1362" y="228"/>
                </a:cubicBezTo>
                <a:cubicBezTo>
                  <a:pt x="1376" y="207"/>
                  <a:pt x="1389" y="194"/>
                  <a:pt x="1410" y="180"/>
                </a:cubicBezTo>
                <a:cubicBezTo>
                  <a:pt x="1431" y="148"/>
                  <a:pt x="1465" y="132"/>
                  <a:pt x="1500" y="120"/>
                </a:cubicBezTo>
                <a:cubicBezTo>
                  <a:pt x="1526" y="100"/>
                  <a:pt x="1564" y="83"/>
                  <a:pt x="1596" y="72"/>
                </a:cubicBezTo>
                <a:cubicBezTo>
                  <a:pt x="1611" y="50"/>
                  <a:pt x="1625" y="38"/>
                  <a:pt x="1650" y="30"/>
                </a:cubicBezTo>
                <a:cubicBezTo>
                  <a:pt x="1664" y="8"/>
                  <a:pt x="1659" y="18"/>
                  <a:pt x="166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2" name="Group 3">
            <a:extLst>
              <a:ext uri="{FF2B5EF4-FFF2-40B4-BE49-F238E27FC236}">
                <a16:creationId xmlns:a16="http://schemas.microsoft.com/office/drawing/2014/main" id="{8CA69624-BF8B-4A6C-8F8B-1A256401BA87}"/>
              </a:ext>
            </a:extLst>
          </p:cNvPr>
          <p:cNvGrpSpPr>
            <a:grpSpLocks/>
          </p:cNvGrpSpPr>
          <p:nvPr/>
        </p:nvGrpSpPr>
        <p:grpSpPr bwMode="auto">
          <a:xfrm>
            <a:off x="5603875" y="1196975"/>
            <a:ext cx="2363788" cy="1136650"/>
            <a:chOff x="0" y="310"/>
            <a:chExt cx="20000" cy="19690"/>
          </a:xfrm>
        </p:grpSpPr>
        <p:sp>
          <p:nvSpPr>
            <p:cNvPr id="51246" name="Line 4">
              <a:extLst>
                <a:ext uri="{FF2B5EF4-FFF2-40B4-BE49-F238E27FC236}">
                  <a16:creationId xmlns:a16="http://schemas.microsoft.com/office/drawing/2014/main" id="{E2C6D5BE-5C78-4C04-BBCF-05543C97B922}"/>
                </a:ext>
              </a:extLst>
            </p:cNvPr>
            <p:cNvSpPr>
              <a:spLocks noChangeShapeType="1"/>
            </p:cNvSpPr>
            <p:nvPr/>
          </p:nvSpPr>
          <p:spPr bwMode="auto">
            <a:xfrm flipH="1">
              <a:off x="0" y="19989"/>
              <a:ext cx="20000" cy="11"/>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51247" name="Line 5">
              <a:extLst>
                <a:ext uri="{FF2B5EF4-FFF2-40B4-BE49-F238E27FC236}">
                  <a16:creationId xmlns:a16="http://schemas.microsoft.com/office/drawing/2014/main" id="{50591A1A-6167-4CAD-A6CE-E27AA30CFF8E}"/>
                </a:ext>
              </a:extLst>
            </p:cNvPr>
            <p:cNvSpPr>
              <a:spLocks noChangeShapeType="1"/>
            </p:cNvSpPr>
            <p:nvPr/>
          </p:nvSpPr>
          <p:spPr bwMode="auto">
            <a:xfrm>
              <a:off x="0" y="310"/>
              <a:ext cx="5" cy="1969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grpSp>
      <p:sp>
        <p:nvSpPr>
          <p:cNvPr id="864262" name="Freeform 6">
            <a:extLst>
              <a:ext uri="{FF2B5EF4-FFF2-40B4-BE49-F238E27FC236}">
                <a16:creationId xmlns:a16="http://schemas.microsoft.com/office/drawing/2014/main" id="{E59A1270-9C11-48B5-B7AB-4BF19540FF42}"/>
              </a:ext>
            </a:extLst>
          </p:cNvPr>
          <p:cNvSpPr>
            <a:spLocks/>
          </p:cNvSpPr>
          <p:nvPr/>
        </p:nvSpPr>
        <p:spPr bwMode="auto">
          <a:xfrm>
            <a:off x="5638800" y="2060576"/>
            <a:ext cx="2254250" cy="238125"/>
          </a:xfrm>
          <a:custGeom>
            <a:avLst/>
            <a:gdLst>
              <a:gd name="T0" fmla="*/ 4865686 w 20000"/>
              <a:gd name="T1" fmla="*/ 1983069 h 20000"/>
              <a:gd name="T2" fmla="*/ 7012634 w 20000"/>
              <a:gd name="T3" fmla="*/ 1809690 h 20000"/>
              <a:gd name="T4" fmla="*/ 10734964 w 20000"/>
              <a:gd name="T5" fmla="*/ 2035945 h 20000"/>
              <a:gd name="T6" fmla="*/ 16680548 w 20000"/>
              <a:gd name="T7" fmla="*/ 2035945 h 20000"/>
              <a:gd name="T8" fmla="*/ 22054342 w 20000"/>
              <a:gd name="T9" fmla="*/ 2827663 h 20000"/>
              <a:gd name="T10" fmla="*/ 27415512 w 20000"/>
              <a:gd name="T11" fmla="*/ 2035945 h 20000"/>
              <a:gd name="T12" fmla="*/ 34936254 w 20000"/>
              <a:gd name="T13" fmla="*/ 2035945 h 20000"/>
              <a:gd name="T14" fmla="*/ 39230262 w 20000"/>
              <a:gd name="T15" fmla="*/ 2488287 h 20000"/>
              <a:gd name="T16" fmla="*/ 46751116 w 20000"/>
              <a:gd name="T17" fmla="*/ 791718 h 20000"/>
              <a:gd name="T18" fmla="*/ 51045124 w 20000"/>
              <a:gd name="T19" fmla="*/ 2601420 h 20000"/>
              <a:gd name="T20" fmla="*/ 55339132 w 20000"/>
              <a:gd name="T21" fmla="*/ 2322433 h 20000"/>
              <a:gd name="T22" fmla="*/ 59633028 w 20000"/>
              <a:gd name="T23" fmla="*/ 2435554 h 20000"/>
              <a:gd name="T24" fmla="*/ 62859874 w 20000"/>
              <a:gd name="T25" fmla="*/ 1244215 h 20000"/>
              <a:gd name="T26" fmla="*/ 66582204 w 20000"/>
              <a:gd name="T27" fmla="*/ 2548676 h 20000"/>
              <a:gd name="T28" fmla="*/ 72527789 w 20000"/>
              <a:gd name="T29" fmla="*/ 1983069 h 20000"/>
              <a:gd name="T30" fmla="*/ 76250006 w 20000"/>
              <a:gd name="T31" fmla="*/ 2375166 h 20000"/>
              <a:gd name="T32" fmla="*/ 81611176 w 20000"/>
              <a:gd name="T33" fmla="*/ 1131094 h 20000"/>
              <a:gd name="T34" fmla="*/ 85905184 w 20000"/>
              <a:gd name="T35" fmla="*/ 2548676 h 20000"/>
              <a:gd name="T36" fmla="*/ 90211816 w 20000"/>
              <a:gd name="T37" fmla="*/ 1696569 h 20000"/>
              <a:gd name="T38" fmla="*/ 95572986 w 20000"/>
              <a:gd name="T39" fmla="*/ 2209312 h 20000"/>
              <a:gd name="T40" fmla="*/ 100946780 w 20000"/>
              <a:gd name="T41" fmla="*/ 2435554 h 20000"/>
              <a:gd name="T42" fmla="*/ 107959527 w 20000"/>
              <a:gd name="T43" fmla="*/ 1756958 h 20000"/>
              <a:gd name="T44" fmla="*/ 115975752 w 20000"/>
              <a:gd name="T45" fmla="*/ 2548676 h 20000"/>
              <a:gd name="T46" fmla="*/ 122429445 w 20000"/>
              <a:gd name="T47" fmla="*/ 1756958 h 20000"/>
              <a:gd name="T48" fmla="*/ 125643667 w 20000"/>
              <a:gd name="T49" fmla="*/ 2375166 h 20000"/>
              <a:gd name="T50" fmla="*/ 128362292 w 20000"/>
              <a:gd name="T51" fmla="*/ 2262045 h 20000"/>
              <a:gd name="T52" fmla="*/ 132656301 w 20000"/>
              <a:gd name="T53" fmla="*/ 2262045 h 20000"/>
              <a:gd name="T54" fmla="*/ 135883147 w 20000"/>
              <a:gd name="T55" fmla="*/ 1809690 h 20000"/>
              <a:gd name="T56" fmla="*/ 139605477 w 20000"/>
              <a:gd name="T57" fmla="*/ 1922812 h 20000"/>
              <a:gd name="T58" fmla="*/ 143899372 w 20000"/>
              <a:gd name="T59" fmla="*/ 1983069 h 20000"/>
              <a:gd name="T60" fmla="*/ 154138965 w 20000"/>
              <a:gd name="T61" fmla="*/ 1696569 h 20000"/>
              <a:gd name="T62" fmla="*/ 160008243 w 20000"/>
              <a:gd name="T63" fmla="*/ 2096191 h 20000"/>
              <a:gd name="T64" fmla="*/ 165382037 w 20000"/>
              <a:gd name="T65" fmla="*/ 1809690 h 20000"/>
              <a:gd name="T66" fmla="*/ 168596146 w 20000"/>
              <a:gd name="T67" fmla="*/ 1922812 h 20000"/>
              <a:gd name="T68" fmla="*/ 173474569 w 20000"/>
              <a:gd name="T69" fmla="*/ 1809690 h 20000"/>
              <a:gd name="T70" fmla="*/ 178264061 w 20000"/>
              <a:gd name="T71" fmla="*/ 399621 h 20000"/>
              <a:gd name="T72" fmla="*/ 185784803 w 20000"/>
              <a:gd name="T73" fmla="*/ 0 h 20000"/>
              <a:gd name="T74" fmla="*/ 187931863 w 20000"/>
              <a:gd name="T75" fmla="*/ 60389 h 20000"/>
              <a:gd name="T76" fmla="*/ 191145973 w 20000"/>
              <a:gd name="T77" fmla="*/ 1470327 h 20000"/>
              <a:gd name="T78" fmla="*/ 193877335 w 20000"/>
              <a:gd name="T79" fmla="*/ 965240 h 20000"/>
              <a:gd name="T80" fmla="*/ 196519767 w 20000"/>
              <a:gd name="T81" fmla="*/ 565475 h 20000"/>
              <a:gd name="T82" fmla="*/ 200813775 w 20000"/>
              <a:gd name="T83" fmla="*/ 2488287 h 20000"/>
              <a:gd name="T84" fmla="*/ 204612299 w 20000"/>
              <a:gd name="T85" fmla="*/ 1756958 h 20000"/>
              <a:gd name="T86" fmla="*/ 211053367 w 20000"/>
              <a:gd name="T87" fmla="*/ 1244215 h 20000"/>
              <a:gd name="T88" fmla="*/ 218002544 w 20000"/>
              <a:gd name="T89" fmla="*/ 2548676 h 20000"/>
              <a:gd name="T90" fmla="*/ 223948015 w 20000"/>
              <a:gd name="T91" fmla="*/ 2209312 h 20000"/>
              <a:gd name="T92" fmla="*/ 230884455 w 20000"/>
              <a:gd name="T93" fmla="*/ 1696569 h 20000"/>
              <a:gd name="T94" fmla="*/ 234682979 w 20000"/>
              <a:gd name="T95" fmla="*/ 2149066 h 20000"/>
              <a:gd name="T96" fmla="*/ 242699318 w 20000"/>
              <a:gd name="T97" fmla="*/ 2035945 h 20000"/>
              <a:gd name="T98" fmla="*/ 248073112 w 20000"/>
              <a:gd name="T99" fmla="*/ 2262045 h 20000"/>
              <a:gd name="T100" fmla="*/ 254005959 w 20000"/>
              <a:gd name="T101" fmla="*/ 2375166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0" y="19574"/>
                </a:moveTo>
                <a:lnTo>
                  <a:pt x="383" y="13989"/>
                </a:lnTo>
                <a:lnTo>
                  <a:pt x="338" y="17181"/>
                </a:lnTo>
                <a:lnTo>
                  <a:pt x="552" y="12766"/>
                </a:lnTo>
                <a:lnTo>
                  <a:pt x="721" y="19149"/>
                </a:lnTo>
                <a:lnTo>
                  <a:pt x="845" y="14362"/>
                </a:lnTo>
                <a:lnTo>
                  <a:pt x="1099" y="17181"/>
                </a:lnTo>
                <a:lnTo>
                  <a:pt x="1313" y="14362"/>
                </a:lnTo>
                <a:lnTo>
                  <a:pt x="1522" y="18777"/>
                </a:lnTo>
                <a:lnTo>
                  <a:pt x="1736" y="19947"/>
                </a:lnTo>
                <a:lnTo>
                  <a:pt x="1944" y="18777"/>
                </a:lnTo>
                <a:lnTo>
                  <a:pt x="2158" y="14362"/>
                </a:lnTo>
                <a:lnTo>
                  <a:pt x="2327" y="18351"/>
                </a:lnTo>
                <a:lnTo>
                  <a:pt x="2750" y="14362"/>
                </a:lnTo>
                <a:lnTo>
                  <a:pt x="2959" y="16755"/>
                </a:lnTo>
                <a:lnTo>
                  <a:pt x="3088" y="17553"/>
                </a:lnTo>
                <a:lnTo>
                  <a:pt x="3426" y="12766"/>
                </a:lnTo>
                <a:lnTo>
                  <a:pt x="3680" y="5585"/>
                </a:lnTo>
                <a:lnTo>
                  <a:pt x="3804" y="13191"/>
                </a:lnTo>
                <a:lnTo>
                  <a:pt x="4018" y="18351"/>
                </a:lnTo>
                <a:lnTo>
                  <a:pt x="4187" y="18777"/>
                </a:lnTo>
                <a:lnTo>
                  <a:pt x="4356" y="16383"/>
                </a:lnTo>
                <a:lnTo>
                  <a:pt x="4525" y="14362"/>
                </a:lnTo>
                <a:lnTo>
                  <a:pt x="4694" y="17181"/>
                </a:lnTo>
                <a:lnTo>
                  <a:pt x="4863" y="13191"/>
                </a:lnTo>
                <a:lnTo>
                  <a:pt x="4948" y="8777"/>
                </a:lnTo>
                <a:lnTo>
                  <a:pt x="5117" y="14362"/>
                </a:lnTo>
                <a:lnTo>
                  <a:pt x="5241" y="17979"/>
                </a:lnTo>
                <a:lnTo>
                  <a:pt x="5579" y="15585"/>
                </a:lnTo>
                <a:lnTo>
                  <a:pt x="5709" y="13989"/>
                </a:lnTo>
                <a:lnTo>
                  <a:pt x="5833" y="13191"/>
                </a:lnTo>
                <a:lnTo>
                  <a:pt x="6002" y="16755"/>
                </a:lnTo>
                <a:lnTo>
                  <a:pt x="6216" y="16755"/>
                </a:lnTo>
                <a:lnTo>
                  <a:pt x="6424" y="7979"/>
                </a:lnTo>
                <a:lnTo>
                  <a:pt x="6554" y="13564"/>
                </a:lnTo>
                <a:lnTo>
                  <a:pt x="6762" y="17979"/>
                </a:lnTo>
                <a:lnTo>
                  <a:pt x="6977" y="17181"/>
                </a:lnTo>
                <a:lnTo>
                  <a:pt x="7101" y="11968"/>
                </a:lnTo>
                <a:lnTo>
                  <a:pt x="7399" y="4415"/>
                </a:lnTo>
                <a:lnTo>
                  <a:pt x="7523" y="15585"/>
                </a:lnTo>
                <a:lnTo>
                  <a:pt x="7692" y="19149"/>
                </a:lnTo>
                <a:lnTo>
                  <a:pt x="7946" y="17181"/>
                </a:lnTo>
                <a:lnTo>
                  <a:pt x="8284" y="15957"/>
                </a:lnTo>
                <a:lnTo>
                  <a:pt x="8498" y="12394"/>
                </a:lnTo>
                <a:lnTo>
                  <a:pt x="8791" y="15160"/>
                </a:lnTo>
                <a:lnTo>
                  <a:pt x="9129" y="17979"/>
                </a:lnTo>
                <a:lnTo>
                  <a:pt x="9428" y="15160"/>
                </a:lnTo>
                <a:lnTo>
                  <a:pt x="9637" y="12394"/>
                </a:lnTo>
                <a:lnTo>
                  <a:pt x="9766" y="14362"/>
                </a:lnTo>
                <a:lnTo>
                  <a:pt x="9890" y="16755"/>
                </a:lnTo>
                <a:lnTo>
                  <a:pt x="10059" y="13564"/>
                </a:lnTo>
                <a:lnTo>
                  <a:pt x="10104" y="15957"/>
                </a:lnTo>
                <a:lnTo>
                  <a:pt x="10313" y="12394"/>
                </a:lnTo>
                <a:lnTo>
                  <a:pt x="10442" y="15957"/>
                </a:lnTo>
                <a:lnTo>
                  <a:pt x="10566" y="18351"/>
                </a:lnTo>
                <a:lnTo>
                  <a:pt x="10696" y="12766"/>
                </a:lnTo>
                <a:lnTo>
                  <a:pt x="10820" y="9574"/>
                </a:lnTo>
                <a:lnTo>
                  <a:pt x="10989" y="13564"/>
                </a:lnTo>
                <a:lnTo>
                  <a:pt x="11119" y="17181"/>
                </a:lnTo>
                <a:lnTo>
                  <a:pt x="11327" y="13989"/>
                </a:lnTo>
                <a:lnTo>
                  <a:pt x="11496" y="15160"/>
                </a:lnTo>
                <a:lnTo>
                  <a:pt x="12133" y="11968"/>
                </a:lnTo>
                <a:lnTo>
                  <a:pt x="12342" y="8777"/>
                </a:lnTo>
                <a:lnTo>
                  <a:pt x="12595" y="14787"/>
                </a:lnTo>
                <a:lnTo>
                  <a:pt x="12764" y="16383"/>
                </a:lnTo>
                <a:lnTo>
                  <a:pt x="13018" y="12766"/>
                </a:lnTo>
                <a:lnTo>
                  <a:pt x="13147" y="9574"/>
                </a:lnTo>
                <a:lnTo>
                  <a:pt x="13271" y="13564"/>
                </a:lnTo>
                <a:lnTo>
                  <a:pt x="13440" y="16383"/>
                </a:lnTo>
                <a:lnTo>
                  <a:pt x="13655" y="12766"/>
                </a:lnTo>
                <a:lnTo>
                  <a:pt x="13863" y="6383"/>
                </a:lnTo>
                <a:lnTo>
                  <a:pt x="14032" y="2819"/>
                </a:lnTo>
                <a:lnTo>
                  <a:pt x="14201" y="6809"/>
                </a:lnTo>
                <a:lnTo>
                  <a:pt x="14624" y="0"/>
                </a:lnTo>
                <a:lnTo>
                  <a:pt x="14793" y="0"/>
                </a:lnTo>
                <a:lnTo>
                  <a:pt x="14793" y="426"/>
                </a:lnTo>
                <a:lnTo>
                  <a:pt x="14877" y="4415"/>
                </a:lnTo>
                <a:lnTo>
                  <a:pt x="15046" y="10372"/>
                </a:lnTo>
                <a:lnTo>
                  <a:pt x="15131" y="13564"/>
                </a:lnTo>
                <a:lnTo>
                  <a:pt x="15261" y="6809"/>
                </a:lnTo>
                <a:lnTo>
                  <a:pt x="15345" y="9574"/>
                </a:lnTo>
                <a:lnTo>
                  <a:pt x="15469" y="3989"/>
                </a:lnTo>
                <a:lnTo>
                  <a:pt x="15554" y="13564"/>
                </a:lnTo>
                <a:lnTo>
                  <a:pt x="15807" y="17553"/>
                </a:lnTo>
                <a:lnTo>
                  <a:pt x="15892" y="10798"/>
                </a:lnTo>
                <a:lnTo>
                  <a:pt x="16106" y="12394"/>
                </a:lnTo>
                <a:lnTo>
                  <a:pt x="16444" y="12394"/>
                </a:lnTo>
                <a:lnTo>
                  <a:pt x="16613" y="8777"/>
                </a:lnTo>
                <a:lnTo>
                  <a:pt x="16867" y="13989"/>
                </a:lnTo>
                <a:lnTo>
                  <a:pt x="17160" y="17979"/>
                </a:lnTo>
                <a:lnTo>
                  <a:pt x="17413" y="11596"/>
                </a:lnTo>
                <a:lnTo>
                  <a:pt x="17628" y="15585"/>
                </a:lnTo>
                <a:lnTo>
                  <a:pt x="17836" y="12394"/>
                </a:lnTo>
                <a:lnTo>
                  <a:pt x="18174" y="11968"/>
                </a:lnTo>
                <a:lnTo>
                  <a:pt x="18473" y="14787"/>
                </a:lnTo>
                <a:lnTo>
                  <a:pt x="18473" y="15160"/>
                </a:lnTo>
                <a:lnTo>
                  <a:pt x="18642" y="17181"/>
                </a:lnTo>
                <a:lnTo>
                  <a:pt x="19104" y="14362"/>
                </a:lnTo>
                <a:lnTo>
                  <a:pt x="19234" y="10798"/>
                </a:lnTo>
                <a:lnTo>
                  <a:pt x="19527" y="15957"/>
                </a:lnTo>
                <a:lnTo>
                  <a:pt x="19741" y="11968"/>
                </a:lnTo>
                <a:lnTo>
                  <a:pt x="19994" y="16755"/>
                </a:lnTo>
              </a:path>
            </a:pathLst>
          </a:custGeom>
          <a:noFill/>
          <a:ln w="9525" cap="flat">
            <a:solidFill>
              <a:srgbClr val="0000FF"/>
            </a:solidFill>
            <a:prstDash val="solid"/>
            <a:round/>
            <a:headEnd type="none" w="lg" len="lg"/>
            <a:tailEnd type="none" w="lg"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64263" name="Freeform 7">
            <a:extLst>
              <a:ext uri="{FF2B5EF4-FFF2-40B4-BE49-F238E27FC236}">
                <a16:creationId xmlns:a16="http://schemas.microsoft.com/office/drawing/2014/main" id="{5B6B1DA3-E1FD-4D83-9883-6F14AB60E1EA}"/>
              </a:ext>
            </a:extLst>
          </p:cNvPr>
          <p:cNvSpPr>
            <a:spLocks/>
          </p:cNvSpPr>
          <p:nvPr/>
        </p:nvSpPr>
        <p:spPr bwMode="auto">
          <a:xfrm>
            <a:off x="5715001" y="5410201"/>
            <a:ext cx="2284413" cy="942975"/>
          </a:xfrm>
          <a:custGeom>
            <a:avLst/>
            <a:gdLst>
              <a:gd name="T0" fmla="*/ 4357518 w 20000"/>
              <a:gd name="T1" fmla="*/ 43653142 h 20000"/>
              <a:gd name="T2" fmla="*/ 8714921 w 20000"/>
              <a:gd name="T3" fmla="*/ 44131089 h 20000"/>
              <a:gd name="T4" fmla="*/ 13072439 w 20000"/>
              <a:gd name="T5" fmla="*/ 42217085 h 20000"/>
              <a:gd name="T6" fmla="*/ 18512769 w 20000"/>
              <a:gd name="T7" fmla="*/ 37399850 h 20000"/>
              <a:gd name="T8" fmla="*/ 24540192 w 20000"/>
              <a:gd name="T9" fmla="*/ 39822919 h 20000"/>
              <a:gd name="T10" fmla="*/ 28897710 w 20000"/>
              <a:gd name="T11" fmla="*/ 39344972 h 20000"/>
              <a:gd name="T12" fmla="*/ 32668134 w 20000"/>
              <a:gd name="T13" fmla="*/ 40300866 h 20000"/>
              <a:gd name="T14" fmla="*/ 38695443 w 20000"/>
              <a:gd name="T15" fmla="*/ 42366028 h 20000"/>
              <a:gd name="T16" fmla="*/ 43052961 w 20000"/>
              <a:gd name="T17" fmla="*/ 42843975 h 20000"/>
              <a:gd name="T18" fmla="*/ 46314532 w 20000"/>
              <a:gd name="T19" fmla="*/ 42065926 h 20000"/>
              <a:gd name="T20" fmla="*/ 51767883 w 20000"/>
              <a:gd name="T21" fmla="*/ 41736922 h 20000"/>
              <a:gd name="T22" fmla="*/ 55538306 w 20000"/>
              <a:gd name="T23" fmla="*/ 36950805 h 20000"/>
              <a:gd name="T24" fmla="*/ 60978636 w 20000"/>
              <a:gd name="T25" fmla="*/ 38057858 h 20000"/>
              <a:gd name="T26" fmla="*/ 68102007 w 20000"/>
              <a:gd name="T27" fmla="*/ 36292750 h 20000"/>
              <a:gd name="T28" fmla="*/ 71363577 w 20000"/>
              <a:gd name="T29" fmla="*/ 43324138 h 20000"/>
              <a:gd name="T30" fmla="*/ 79491404 w 20000"/>
              <a:gd name="T31" fmla="*/ 43324138 h 20000"/>
              <a:gd name="T32" fmla="*/ 85518828 w 20000"/>
              <a:gd name="T33" fmla="*/ 39013752 h 20000"/>
              <a:gd name="T34" fmla="*/ 92055105 w 20000"/>
              <a:gd name="T35" fmla="*/ 41407918 h 20000"/>
              <a:gd name="T36" fmla="*/ 94742603 w 20000"/>
              <a:gd name="T37" fmla="*/ 42366028 h 20000"/>
              <a:gd name="T38" fmla="*/ 99687214 w 20000"/>
              <a:gd name="T39" fmla="*/ 43473081 h 20000"/>
              <a:gd name="T40" fmla="*/ 106719209 w 20000"/>
              <a:gd name="T41" fmla="*/ 42695032 h 20000"/>
              <a:gd name="T42" fmla="*/ 111663821 w 20000"/>
              <a:gd name="T43" fmla="*/ 42514971 h 20000"/>
              <a:gd name="T44" fmla="*/ 117612889 w 20000"/>
              <a:gd name="T45" fmla="*/ 36950805 h 20000"/>
              <a:gd name="T46" fmla="*/ 123053219 w 20000"/>
              <a:gd name="T47" fmla="*/ 39193813 h 20000"/>
              <a:gd name="T48" fmla="*/ 131768254 w 20000"/>
              <a:gd name="T49" fmla="*/ 40151923 h 20000"/>
              <a:gd name="T50" fmla="*/ 139974323 w 20000"/>
              <a:gd name="T51" fmla="*/ 39493915 h 20000"/>
              <a:gd name="T52" fmla="*/ 148102264 w 20000"/>
              <a:gd name="T53" fmla="*/ 39642858 h 20000"/>
              <a:gd name="T54" fmla="*/ 151376856 w 20000"/>
              <a:gd name="T55" fmla="*/ 40452024 h 20000"/>
              <a:gd name="T56" fmla="*/ 156817185 w 20000"/>
              <a:gd name="T57" fmla="*/ 40151923 h 20000"/>
              <a:gd name="T58" fmla="*/ 161748776 w 20000"/>
              <a:gd name="T59" fmla="*/ 40151923 h 20000"/>
              <a:gd name="T60" fmla="*/ 165532107 w 20000"/>
              <a:gd name="T61" fmla="*/ 40300866 h 20000"/>
              <a:gd name="T62" fmla="*/ 171559531 w 20000"/>
              <a:gd name="T63" fmla="*/ 39822919 h 20000"/>
              <a:gd name="T64" fmla="*/ 179178619 w 20000"/>
              <a:gd name="T65" fmla="*/ 42366028 h 20000"/>
              <a:gd name="T66" fmla="*/ 179687472 w 20000"/>
              <a:gd name="T67" fmla="*/ 40452024 h 20000"/>
              <a:gd name="T68" fmla="*/ 186797707 w 20000"/>
              <a:gd name="T69" fmla="*/ 42366028 h 20000"/>
              <a:gd name="T70" fmla="*/ 193842723 w 20000"/>
              <a:gd name="T71" fmla="*/ 42514971 h 20000"/>
              <a:gd name="T72" fmla="*/ 199283052 w 20000"/>
              <a:gd name="T73" fmla="*/ 41888081 h 20000"/>
              <a:gd name="T74" fmla="*/ 202048906 w 20000"/>
              <a:gd name="T75" fmla="*/ 40781028 h 20000"/>
              <a:gd name="T76" fmla="*/ 203640570 w 20000"/>
              <a:gd name="T77" fmla="*/ 38864809 h 20000"/>
              <a:gd name="T78" fmla="*/ 209667994 w 20000"/>
              <a:gd name="T79" fmla="*/ 43024036 h 20000"/>
              <a:gd name="T80" fmla="*/ 214025512 w 20000"/>
              <a:gd name="T81" fmla="*/ 39493915 h 20000"/>
              <a:gd name="T82" fmla="*/ 220561674 w 20000"/>
              <a:gd name="T83" fmla="*/ 42514971 h 20000"/>
              <a:gd name="T84" fmla="*/ 227606804 w 20000"/>
              <a:gd name="T85" fmla="*/ 38864809 h 20000"/>
              <a:gd name="T86" fmla="*/ 231455469 w 20000"/>
              <a:gd name="T87" fmla="*/ 38535805 h 20000"/>
              <a:gd name="T88" fmla="*/ 235812872 w 20000"/>
              <a:gd name="T89" fmla="*/ 42514971 h 20000"/>
              <a:gd name="T90" fmla="*/ 242336128 w 20000"/>
              <a:gd name="T91" fmla="*/ 40300866 h 20000"/>
              <a:gd name="T92" fmla="*/ 246119573 w 20000"/>
              <a:gd name="T93" fmla="*/ 42366028 h 20000"/>
              <a:gd name="T94" fmla="*/ 251051049 w 20000"/>
              <a:gd name="T95" fmla="*/ 43172979 h 20000"/>
              <a:gd name="T96" fmla="*/ 255917306 w 20000"/>
              <a:gd name="T97" fmla="*/ 39642858 h 20000"/>
              <a:gd name="T98" fmla="*/ 260848897 w 20000"/>
              <a:gd name="T99" fmla="*/ 41110032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0" y="19785"/>
                </a:moveTo>
                <a:lnTo>
                  <a:pt x="334" y="19637"/>
                </a:lnTo>
                <a:lnTo>
                  <a:pt x="584" y="19125"/>
                </a:lnTo>
                <a:lnTo>
                  <a:pt x="668" y="19852"/>
                </a:lnTo>
                <a:lnTo>
                  <a:pt x="879" y="18627"/>
                </a:lnTo>
                <a:lnTo>
                  <a:pt x="1002" y="18991"/>
                </a:lnTo>
                <a:lnTo>
                  <a:pt x="1297" y="16393"/>
                </a:lnTo>
                <a:lnTo>
                  <a:pt x="1419" y="16824"/>
                </a:lnTo>
                <a:lnTo>
                  <a:pt x="1714" y="0"/>
                </a:lnTo>
                <a:lnTo>
                  <a:pt x="1881" y="17914"/>
                </a:lnTo>
                <a:lnTo>
                  <a:pt x="2048" y="18991"/>
                </a:lnTo>
                <a:lnTo>
                  <a:pt x="2215" y="17699"/>
                </a:lnTo>
                <a:lnTo>
                  <a:pt x="2382" y="15330"/>
                </a:lnTo>
                <a:lnTo>
                  <a:pt x="2504" y="18129"/>
                </a:lnTo>
                <a:lnTo>
                  <a:pt x="2671" y="19354"/>
                </a:lnTo>
                <a:lnTo>
                  <a:pt x="2966" y="19058"/>
                </a:lnTo>
                <a:lnTo>
                  <a:pt x="3050" y="18264"/>
                </a:lnTo>
                <a:lnTo>
                  <a:pt x="3300" y="19273"/>
                </a:lnTo>
                <a:lnTo>
                  <a:pt x="3383" y="19987"/>
                </a:lnTo>
                <a:lnTo>
                  <a:pt x="3550" y="18923"/>
                </a:lnTo>
                <a:lnTo>
                  <a:pt x="3717" y="17268"/>
                </a:lnTo>
                <a:lnTo>
                  <a:pt x="3968" y="18775"/>
                </a:lnTo>
                <a:lnTo>
                  <a:pt x="4135" y="16110"/>
                </a:lnTo>
                <a:lnTo>
                  <a:pt x="4257" y="16622"/>
                </a:lnTo>
                <a:lnTo>
                  <a:pt x="4508" y="11507"/>
                </a:lnTo>
                <a:lnTo>
                  <a:pt x="4674" y="17120"/>
                </a:lnTo>
                <a:lnTo>
                  <a:pt x="5008" y="18694"/>
                </a:lnTo>
                <a:lnTo>
                  <a:pt x="5220" y="16326"/>
                </a:lnTo>
                <a:lnTo>
                  <a:pt x="5342" y="18627"/>
                </a:lnTo>
                <a:lnTo>
                  <a:pt x="5470" y="19489"/>
                </a:lnTo>
                <a:lnTo>
                  <a:pt x="6010" y="18627"/>
                </a:lnTo>
                <a:lnTo>
                  <a:pt x="6093" y="19489"/>
                </a:lnTo>
                <a:lnTo>
                  <a:pt x="6472" y="18694"/>
                </a:lnTo>
                <a:lnTo>
                  <a:pt x="6555" y="17550"/>
                </a:lnTo>
                <a:lnTo>
                  <a:pt x="6761" y="19704"/>
                </a:lnTo>
                <a:lnTo>
                  <a:pt x="7056" y="18627"/>
                </a:lnTo>
                <a:lnTo>
                  <a:pt x="7095" y="17052"/>
                </a:lnTo>
                <a:lnTo>
                  <a:pt x="7262" y="19058"/>
                </a:lnTo>
                <a:lnTo>
                  <a:pt x="7557" y="13526"/>
                </a:lnTo>
                <a:lnTo>
                  <a:pt x="7641" y="19556"/>
                </a:lnTo>
                <a:lnTo>
                  <a:pt x="8013" y="18345"/>
                </a:lnTo>
                <a:lnTo>
                  <a:pt x="8180" y="19206"/>
                </a:lnTo>
                <a:lnTo>
                  <a:pt x="8392" y="17268"/>
                </a:lnTo>
                <a:lnTo>
                  <a:pt x="8559" y="19125"/>
                </a:lnTo>
                <a:lnTo>
                  <a:pt x="8893" y="19489"/>
                </a:lnTo>
                <a:lnTo>
                  <a:pt x="9015" y="16622"/>
                </a:lnTo>
                <a:lnTo>
                  <a:pt x="9182" y="18694"/>
                </a:lnTo>
                <a:lnTo>
                  <a:pt x="9432" y="17631"/>
                </a:lnTo>
                <a:lnTo>
                  <a:pt x="9644" y="18991"/>
                </a:lnTo>
                <a:lnTo>
                  <a:pt x="10100" y="18062"/>
                </a:lnTo>
                <a:lnTo>
                  <a:pt x="10518" y="18923"/>
                </a:lnTo>
                <a:lnTo>
                  <a:pt x="10729" y="17766"/>
                </a:lnTo>
                <a:lnTo>
                  <a:pt x="11102" y="18775"/>
                </a:lnTo>
                <a:lnTo>
                  <a:pt x="11352" y="17833"/>
                </a:lnTo>
                <a:lnTo>
                  <a:pt x="11436" y="19273"/>
                </a:lnTo>
                <a:lnTo>
                  <a:pt x="11603" y="18197"/>
                </a:lnTo>
                <a:lnTo>
                  <a:pt x="11853" y="18775"/>
                </a:lnTo>
                <a:lnTo>
                  <a:pt x="12020" y="18062"/>
                </a:lnTo>
                <a:lnTo>
                  <a:pt x="12270" y="19785"/>
                </a:lnTo>
                <a:lnTo>
                  <a:pt x="12398" y="18062"/>
                </a:lnTo>
                <a:lnTo>
                  <a:pt x="12604" y="18560"/>
                </a:lnTo>
                <a:lnTo>
                  <a:pt x="12688" y="18129"/>
                </a:lnTo>
                <a:lnTo>
                  <a:pt x="12899" y="18775"/>
                </a:lnTo>
                <a:lnTo>
                  <a:pt x="13150" y="17914"/>
                </a:lnTo>
                <a:lnTo>
                  <a:pt x="13484" y="19421"/>
                </a:lnTo>
                <a:lnTo>
                  <a:pt x="13734" y="19058"/>
                </a:lnTo>
                <a:lnTo>
                  <a:pt x="13734" y="18991"/>
                </a:lnTo>
                <a:lnTo>
                  <a:pt x="13773" y="18197"/>
                </a:lnTo>
                <a:lnTo>
                  <a:pt x="14107" y="19058"/>
                </a:lnTo>
                <a:lnTo>
                  <a:pt x="14318" y="19058"/>
                </a:lnTo>
                <a:lnTo>
                  <a:pt x="14608" y="17833"/>
                </a:lnTo>
                <a:lnTo>
                  <a:pt x="14858" y="19125"/>
                </a:lnTo>
                <a:lnTo>
                  <a:pt x="15070" y="17981"/>
                </a:lnTo>
                <a:lnTo>
                  <a:pt x="15275" y="18843"/>
                </a:lnTo>
                <a:lnTo>
                  <a:pt x="15320" y="18843"/>
                </a:lnTo>
                <a:lnTo>
                  <a:pt x="15487" y="18345"/>
                </a:lnTo>
                <a:lnTo>
                  <a:pt x="15442" y="18264"/>
                </a:lnTo>
                <a:lnTo>
                  <a:pt x="15609" y="17483"/>
                </a:lnTo>
                <a:lnTo>
                  <a:pt x="15821" y="18627"/>
                </a:lnTo>
                <a:lnTo>
                  <a:pt x="16071" y="19354"/>
                </a:lnTo>
                <a:lnTo>
                  <a:pt x="16238" y="18197"/>
                </a:lnTo>
                <a:lnTo>
                  <a:pt x="16405" y="17766"/>
                </a:lnTo>
                <a:lnTo>
                  <a:pt x="16694" y="18775"/>
                </a:lnTo>
                <a:lnTo>
                  <a:pt x="16906" y="19125"/>
                </a:lnTo>
                <a:lnTo>
                  <a:pt x="17279" y="18345"/>
                </a:lnTo>
                <a:lnTo>
                  <a:pt x="17446" y="17483"/>
                </a:lnTo>
                <a:lnTo>
                  <a:pt x="17574" y="15962"/>
                </a:lnTo>
                <a:lnTo>
                  <a:pt x="17741" y="17335"/>
                </a:lnTo>
                <a:lnTo>
                  <a:pt x="17824" y="18412"/>
                </a:lnTo>
                <a:lnTo>
                  <a:pt x="18075" y="19125"/>
                </a:lnTo>
                <a:lnTo>
                  <a:pt x="18325" y="18412"/>
                </a:lnTo>
                <a:lnTo>
                  <a:pt x="18575" y="18129"/>
                </a:lnTo>
                <a:lnTo>
                  <a:pt x="18575" y="18627"/>
                </a:lnTo>
                <a:lnTo>
                  <a:pt x="18865" y="19058"/>
                </a:lnTo>
                <a:lnTo>
                  <a:pt x="19076" y="18197"/>
                </a:lnTo>
                <a:lnTo>
                  <a:pt x="19243" y="19421"/>
                </a:lnTo>
                <a:lnTo>
                  <a:pt x="19410" y="18412"/>
                </a:lnTo>
                <a:lnTo>
                  <a:pt x="19616" y="17833"/>
                </a:lnTo>
                <a:lnTo>
                  <a:pt x="19783" y="19637"/>
                </a:lnTo>
                <a:lnTo>
                  <a:pt x="19994" y="18493"/>
                </a:lnTo>
              </a:path>
            </a:pathLst>
          </a:custGeom>
          <a:noFill/>
          <a:ln w="9525" cap="flat">
            <a:solidFill>
              <a:srgbClr val="0000FF"/>
            </a:solidFill>
            <a:prstDash val="solid"/>
            <a:round/>
            <a:headEnd type="none" w="lg" len="lg"/>
            <a:tailEnd type="none" w="lg" len="lg"/>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3" name="Group 8">
            <a:extLst>
              <a:ext uri="{FF2B5EF4-FFF2-40B4-BE49-F238E27FC236}">
                <a16:creationId xmlns:a16="http://schemas.microsoft.com/office/drawing/2014/main" id="{96177170-D884-41D8-9AFC-3B69036E0B04}"/>
              </a:ext>
            </a:extLst>
          </p:cNvPr>
          <p:cNvGrpSpPr>
            <a:grpSpLocks/>
          </p:cNvGrpSpPr>
          <p:nvPr/>
        </p:nvGrpSpPr>
        <p:grpSpPr bwMode="auto">
          <a:xfrm>
            <a:off x="5232400" y="3573463"/>
            <a:ext cx="2590800" cy="609600"/>
            <a:chOff x="0" y="0"/>
            <a:chExt cx="20000" cy="20000"/>
          </a:xfrm>
        </p:grpSpPr>
        <p:sp>
          <p:nvSpPr>
            <p:cNvPr id="51244" name="Rectangle 9">
              <a:extLst>
                <a:ext uri="{FF2B5EF4-FFF2-40B4-BE49-F238E27FC236}">
                  <a16:creationId xmlns:a16="http://schemas.microsoft.com/office/drawing/2014/main" id="{200078E2-CA70-41AE-848D-CCEDD3FC719D}"/>
                </a:ext>
              </a:extLst>
            </p:cNvPr>
            <p:cNvSpPr>
              <a:spLocks noChangeArrowheads="1"/>
            </p:cNvSpPr>
            <p:nvPr/>
          </p:nvSpPr>
          <p:spPr bwMode="auto">
            <a:xfrm>
              <a:off x="0" y="0"/>
              <a:ext cx="20000" cy="20000"/>
            </a:xfrm>
            <a:prstGeom prst="rect">
              <a:avLst/>
            </a:prstGeom>
            <a:solidFill>
              <a:srgbClr val="FFCC00"/>
            </a:solidFill>
            <a:ln w="6350">
              <a:solidFill>
                <a:srgbClr val="000000"/>
              </a:solidFill>
              <a:miter lim="800000"/>
              <a:headEnd/>
              <a:tailEnd/>
            </a:ln>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1245" name="Rectangle 10">
              <a:extLst>
                <a:ext uri="{FF2B5EF4-FFF2-40B4-BE49-F238E27FC236}">
                  <a16:creationId xmlns:a16="http://schemas.microsoft.com/office/drawing/2014/main" id="{A7398A07-BE15-4D16-9B65-BB570C731AE6}"/>
                </a:ext>
              </a:extLst>
            </p:cNvPr>
            <p:cNvSpPr>
              <a:spLocks noChangeArrowheads="1"/>
            </p:cNvSpPr>
            <p:nvPr/>
          </p:nvSpPr>
          <p:spPr bwMode="auto">
            <a:xfrm>
              <a:off x="777" y="831"/>
              <a:ext cx="18779" cy="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12700" tIns="12700" rIns="12700" bIns="12700"/>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sz="1600">
                  <a:solidFill>
                    <a:schemeClr val="tx1"/>
                  </a:solidFill>
                  <a:latin typeface="Times New Roman" panose="02020603050405020304" pitchFamily="18" charset="0"/>
                </a:rPr>
                <a:t>Trend valori ISO</a:t>
              </a:r>
            </a:p>
            <a:p>
              <a:pPr algn="ctr">
                <a:spcBef>
                  <a:spcPct val="0"/>
                </a:spcBef>
                <a:buFontTx/>
                <a:buNone/>
              </a:pPr>
              <a:r>
                <a:rPr lang="it-IT" altLang="it-IT" sz="1600">
                  <a:solidFill>
                    <a:schemeClr val="tx1"/>
                  </a:solidFill>
                  <a:latin typeface="Times New Roman" panose="02020603050405020304" pitchFamily="18" charset="0"/>
                </a:rPr>
                <a:t>in condizioni di esercizio</a:t>
              </a:r>
            </a:p>
            <a:p>
              <a:pPr algn="ctr">
                <a:spcBef>
                  <a:spcPct val="0"/>
                </a:spcBef>
                <a:buFontTx/>
                <a:buNone/>
              </a:pPr>
              <a:endParaRPr lang="it-IT" altLang="it-IT" sz="1600">
                <a:solidFill>
                  <a:schemeClr val="tx1"/>
                </a:solidFill>
                <a:latin typeface="Times New Roman" panose="02020603050405020304" pitchFamily="18" charset="0"/>
              </a:endParaRPr>
            </a:p>
          </p:txBody>
        </p:sp>
      </p:grpSp>
      <p:grpSp>
        <p:nvGrpSpPr>
          <p:cNvPr id="4" name="Group 11">
            <a:extLst>
              <a:ext uri="{FF2B5EF4-FFF2-40B4-BE49-F238E27FC236}">
                <a16:creationId xmlns:a16="http://schemas.microsoft.com/office/drawing/2014/main" id="{57DA0D45-CB7D-49B6-81B0-331F467F7704}"/>
              </a:ext>
            </a:extLst>
          </p:cNvPr>
          <p:cNvGrpSpPr>
            <a:grpSpLocks/>
          </p:cNvGrpSpPr>
          <p:nvPr/>
        </p:nvGrpSpPr>
        <p:grpSpPr bwMode="auto">
          <a:xfrm>
            <a:off x="5638800" y="5334000"/>
            <a:ext cx="2363788" cy="1136650"/>
            <a:chOff x="0" y="310"/>
            <a:chExt cx="20000" cy="19690"/>
          </a:xfrm>
        </p:grpSpPr>
        <p:sp>
          <p:nvSpPr>
            <p:cNvPr id="51242" name="Line 12">
              <a:extLst>
                <a:ext uri="{FF2B5EF4-FFF2-40B4-BE49-F238E27FC236}">
                  <a16:creationId xmlns:a16="http://schemas.microsoft.com/office/drawing/2014/main" id="{908D5199-5012-4063-AC75-D6C435864734}"/>
                </a:ext>
              </a:extLst>
            </p:cNvPr>
            <p:cNvSpPr>
              <a:spLocks noChangeShapeType="1"/>
            </p:cNvSpPr>
            <p:nvPr/>
          </p:nvSpPr>
          <p:spPr bwMode="auto">
            <a:xfrm flipH="1">
              <a:off x="0" y="19989"/>
              <a:ext cx="20000" cy="11"/>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51243" name="Line 13">
              <a:extLst>
                <a:ext uri="{FF2B5EF4-FFF2-40B4-BE49-F238E27FC236}">
                  <a16:creationId xmlns:a16="http://schemas.microsoft.com/office/drawing/2014/main" id="{4011BE2C-8BA1-48D8-ACC8-DF6E2D0C66EF}"/>
                </a:ext>
              </a:extLst>
            </p:cNvPr>
            <p:cNvSpPr>
              <a:spLocks noChangeShapeType="1"/>
            </p:cNvSpPr>
            <p:nvPr/>
          </p:nvSpPr>
          <p:spPr bwMode="auto">
            <a:xfrm>
              <a:off x="0" y="310"/>
              <a:ext cx="5" cy="1969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grpSp>
      <p:sp>
        <p:nvSpPr>
          <p:cNvPr id="51209" name="Text Box 14">
            <a:extLst>
              <a:ext uri="{FF2B5EF4-FFF2-40B4-BE49-F238E27FC236}">
                <a16:creationId xmlns:a16="http://schemas.microsoft.com/office/drawing/2014/main" id="{5707BE4F-FA4E-42DC-ADB3-60C67D16CC59}"/>
              </a:ext>
            </a:extLst>
          </p:cNvPr>
          <p:cNvSpPr txBox="1">
            <a:spLocks noChangeArrowheads="1"/>
          </p:cNvSpPr>
          <p:nvPr/>
        </p:nvSpPr>
        <p:spPr bwMode="auto">
          <a:xfrm>
            <a:off x="2438400" y="570706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2400">
              <a:solidFill>
                <a:srgbClr val="CC3300"/>
              </a:solidFill>
              <a:latin typeface="Times New Roman" panose="02020603050405020304" pitchFamily="18" charset="0"/>
            </a:endParaRPr>
          </a:p>
        </p:txBody>
      </p:sp>
      <p:grpSp>
        <p:nvGrpSpPr>
          <p:cNvPr id="5" name="Group 15">
            <a:extLst>
              <a:ext uri="{FF2B5EF4-FFF2-40B4-BE49-F238E27FC236}">
                <a16:creationId xmlns:a16="http://schemas.microsoft.com/office/drawing/2014/main" id="{34B35F80-E507-4CEB-AA8B-FDA1554B02B5}"/>
              </a:ext>
            </a:extLst>
          </p:cNvPr>
          <p:cNvGrpSpPr>
            <a:grpSpLocks/>
          </p:cNvGrpSpPr>
          <p:nvPr/>
        </p:nvGrpSpPr>
        <p:grpSpPr bwMode="auto">
          <a:xfrm>
            <a:off x="2351089" y="4652964"/>
            <a:ext cx="2986087" cy="288925"/>
            <a:chOff x="521" y="2931"/>
            <a:chExt cx="1881" cy="182"/>
          </a:xfrm>
        </p:grpSpPr>
        <p:sp>
          <p:nvSpPr>
            <p:cNvPr id="51235" name="Text Box 16">
              <a:extLst>
                <a:ext uri="{FF2B5EF4-FFF2-40B4-BE49-F238E27FC236}">
                  <a16:creationId xmlns:a16="http://schemas.microsoft.com/office/drawing/2014/main" id="{F2FF4A19-F11A-47CA-B9B2-EF97275ECB53}"/>
                </a:ext>
              </a:extLst>
            </p:cNvPr>
            <p:cNvSpPr txBox="1">
              <a:spLocks noChangeArrowheads="1"/>
            </p:cNvSpPr>
            <p:nvPr/>
          </p:nvSpPr>
          <p:spPr bwMode="auto">
            <a:xfrm>
              <a:off x="521"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2001</a:t>
              </a:r>
            </a:p>
          </p:txBody>
        </p:sp>
        <p:sp>
          <p:nvSpPr>
            <p:cNvPr id="51236" name="Text Box 17">
              <a:extLst>
                <a:ext uri="{FF2B5EF4-FFF2-40B4-BE49-F238E27FC236}">
                  <a16:creationId xmlns:a16="http://schemas.microsoft.com/office/drawing/2014/main" id="{7982F639-EA07-4211-842E-469BAF7766D2}"/>
                </a:ext>
              </a:extLst>
            </p:cNvPr>
            <p:cNvSpPr txBox="1">
              <a:spLocks noChangeArrowheads="1"/>
            </p:cNvSpPr>
            <p:nvPr/>
          </p:nvSpPr>
          <p:spPr bwMode="auto">
            <a:xfrm>
              <a:off x="772"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2002</a:t>
              </a:r>
            </a:p>
          </p:txBody>
        </p:sp>
        <p:sp>
          <p:nvSpPr>
            <p:cNvPr id="51237" name="Text Box 18">
              <a:extLst>
                <a:ext uri="{FF2B5EF4-FFF2-40B4-BE49-F238E27FC236}">
                  <a16:creationId xmlns:a16="http://schemas.microsoft.com/office/drawing/2014/main" id="{905DA3CB-A7C7-482B-B1E2-58800CAB2A9F}"/>
                </a:ext>
              </a:extLst>
            </p:cNvPr>
            <p:cNvSpPr txBox="1">
              <a:spLocks noChangeArrowheads="1"/>
            </p:cNvSpPr>
            <p:nvPr/>
          </p:nvSpPr>
          <p:spPr bwMode="auto">
            <a:xfrm>
              <a:off x="1020"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2003</a:t>
              </a:r>
            </a:p>
          </p:txBody>
        </p:sp>
        <p:sp>
          <p:nvSpPr>
            <p:cNvPr id="51238" name="Text Box 19">
              <a:extLst>
                <a:ext uri="{FF2B5EF4-FFF2-40B4-BE49-F238E27FC236}">
                  <a16:creationId xmlns:a16="http://schemas.microsoft.com/office/drawing/2014/main" id="{34E9DB64-EC77-40E6-BEFC-4C9C757891D2}"/>
                </a:ext>
              </a:extLst>
            </p:cNvPr>
            <p:cNvSpPr txBox="1">
              <a:spLocks noChangeArrowheads="1"/>
            </p:cNvSpPr>
            <p:nvPr/>
          </p:nvSpPr>
          <p:spPr bwMode="auto">
            <a:xfrm>
              <a:off x="1271"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2004</a:t>
              </a:r>
            </a:p>
          </p:txBody>
        </p:sp>
        <p:sp>
          <p:nvSpPr>
            <p:cNvPr id="51239" name="Text Box 20">
              <a:extLst>
                <a:ext uri="{FF2B5EF4-FFF2-40B4-BE49-F238E27FC236}">
                  <a16:creationId xmlns:a16="http://schemas.microsoft.com/office/drawing/2014/main" id="{8C72CD66-7637-4CFA-BACB-A2D2E19B1284}"/>
                </a:ext>
              </a:extLst>
            </p:cNvPr>
            <p:cNvSpPr txBox="1">
              <a:spLocks noChangeArrowheads="1"/>
            </p:cNvSpPr>
            <p:nvPr/>
          </p:nvSpPr>
          <p:spPr bwMode="auto">
            <a:xfrm>
              <a:off x="1498"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2005</a:t>
              </a:r>
            </a:p>
          </p:txBody>
        </p:sp>
        <p:sp>
          <p:nvSpPr>
            <p:cNvPr id="51240" name="Text Box 21">
              <a:extLst>
                <a:ext uri="{FF2B5EF4-FFF2-40B4-BE49-F238E27FC236}">
                  <a16:creationId xmlns:a16="http://schemas.microsoft.com/office/drawing/2014/main" id="{169CEC6A-0865-4D62-9338-DC46F2917708}"/>
                </a:ext>
              </a:extLst>
            </p:cNvPr>
            <p:cNvSpPr txBox="1">
              <a:spLocks noChangeArrowheads="1"/>
            </p:cNvSpPr>
            <p:nvPr/>
          </p:nvSpPr>
          <p:spPr bwMode="auto">
            <a:xfrm>
              <a:off x="1725"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2006</a:t>
              </a:r>
            </a:p>
          </p:txBody>
        </p:sp>
        <p:sp>
          <p:nvSpPr>
            <p:cNvPr id="51241" name="Text Box 22">
              <a:extLst>
                <a:ext uri="{FF2B5EF4-FFF2-40B4-BE49-F238E27FC236}">
                  <a16:creationId xmlns:a16="http://schemas.microsoft.com/office/drawing/2014/main" id="{B267229C-D394-4FDB-97A2-89DC8A8F870C}"/>
                </a:ext>
              </a:extLst>
            </p:cNvPr>
            <p:cNvSpPr txBox="1">
              <a:spLocks noChangeArrowheads="1"/>
            </p:cNvSpPr>
            <p:nvPr/>
          </p:nvSpPr>
          <p:spPr bwMode="auto">
            <a:xfrm>
              <a:off x="2018" y="2931"/>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2007</a:t>
              </a:r>
            </a:p>
          </p:txBody>
        </p:sp>
      </p:grpSp>
      <p:sp>
        <p:nvSpPr>
          <p:cNvPr id="864279" name="Text Box 23">
            <a:extLst>
              <a:ext uri="{FF2B5EF4-FFF2-40B4-BE49-F238E27FC236}">
                <a16:creationId xmlns:a16="http://schemas.microsoft.com/office/drawing/2014/main" id="{86330BBE-3F81-4537-9C9F-63F9F8A3E2BE}"/>
              </a:ext>
            </a:extLst>
          </p:cNvPr>
          <p:cNvSpPr txBox="1">
            <a:spLocks noChangeArrowheads="1"/>
          </p:cNvSpPr>
          <p:nvPr/>
        </p:nvSpPr>
        <p:spPr bwMode="auto">
          <a:xfrm>
            <a:off x="1919288" y="46672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2000</a:t>
            </a:r>
          </a:p>
        </p:txBody>
      </p:sp>
      <p:sp>
        <p:nvSpPr>
          <p:cNvPr id="864280" name="Line 24">
            <a:extLst>
              <a:ext uri="{FF2B5EF4-FFF2-40B4-BE49-F238E27FC236}">
                <a16:creationId xmlns:a16="http://schemas.microsoft.com/office/drawing/2014/main" id="{2600470C-D346-48FE-B806-848C0CA3BB46}"/>
              </a:ext>
            </a:extLst>
          </p:cNvPr>
          <p:cNvSpPr>
            <a:spLocks noChangeShapeType="1"/>
          </p:cNvSpPr>
          <p:nvPr/>
        </p:nvSpPr>
        <p:spPr bwMode="auto">
          <a:xfrm flipH="1">
            <a:off x="2209800" y="4581525"/>
            <a:ext cx="2820988" cy="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1" name="Line 25">
            <a:extLst>
              <a:ext uri="{FF2B5EF4-FFF2-40B4-BE49-F238E27FC236}">
                <a16:creationId xmlns:a16="http://schemas.microsoft.com/office/drawing/2014/main" id="{A0F0036A-D290-4CFD-ACEE-AEECCC86B04F}"/>
              </a:ext>
            </a:extLst>
          </p:cNvPr>
          <p:cNvSpPr>
            <a:spLocks noChangeShapeType="1"/>
          </p:cNvSpPr>
          <p:nvPr/>
        </p:nvSpPr>
        <p:spPr bwMode="auto">
          <a:xfrm flipH="1">
            <a:off x="2208214" y="2663825"/>
            <a:ext cx="1587" cy="191770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2" name="Line 26">
            <a:extLst>
              <a:ext uri="{FF2B5EF4-FFF2-40B4-BE49-F238E27FC236}">
                <a16:creationId xmlns:a16="http://schemas.microsoft.com/office/drawing/2014/main" id="{4D77D312-73FC-4C36-8D69-6DEF143B3A69}"/>
              </a:ext>
            </a:extLst>
          </p:cNvPr>
          <p:cNvSpPr>
            <a:spLocks noChangeShapeType="1"/>
          </p:cNvSpPr>
          <p:nvPr/>
        </p:nvSpPr>
        <p:spPr bwMode="auto">
          <a:xfrm>
            <a:off x="2208213" y="3500439"/>
            <a:ext cx="2832100" cy="1587"/>
          </a:xfrm>
          <a:prstGeom prst="line">
            <a:avLst/>
          </a:prstGeom>
          <a:noFill/>
          <a:ln w="9525">
            <a:solidFill>
              <a:srgbClr val="00FF0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3" name="Line 27">
            <a:extLst>
              <a:ext uri="{FF2B5EF4-FFF2-40B4-BE49-F238E27FC236}">
                <a16:creationId xmlns:a16="http://schemas.microsoft.com/office/drawing/2014/main" id="{C597ACB9-40C0-471C-A3BE-766BE208A59B}"/>
              </a:ext>
            </a:extLst>
          </p:cNvPr>
          <p:cNvSpPr>
            <a:spLocks noChangeShapeType="1"/>
          </p:cNvSpPr>
          <p:nvPr/>
        </p:nvSpPr>
        <p:spPr bwMode="auto">
          <a:xfrm>
            <a:off x="2208213" y="2971800"/>
            <a:ext cx="2832100" cy="1588"/>
          </a:xfrm>
          <a:prstGeom prst="line">
            <a:avLst/>
          </a:prstGeom>
          <a:noFill/>
          <a:ln w="9525">
            <a:solidFill>
              <a:srgbClr val="FF000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4" name="Line 28">
            <a:extLst>
              <a:ext uri="{FF2B5EF4-FFF2-40B4-BE49-F238E27FC236}">
                <a16:creationId xmlns:a16="http://schemas.microsoft.com/office/drawing/2014/main" id="{90E55FB6-2CDE-419C-8233-4839121B2F09}"/>
              </a:ext>
            </a:extLst>
          </p:cNvPr>
          <p:cNvSpPr>
            <a:spLocks noChangeShapeType="1"/>
          </p:cNvSpPr>
          <p:nvPr/>
        </p:nvSpPr>
        <p:spPr bwMode="auto">
          <a:xfrm>
            <a:off x="2208213" y="3213100"/>
            <a:ext cx="2832100" cy="1588"/>
          </a:xfrm>
          <a:prstGeom prst="line">
            <a:avLst/>
          </a:prstGeom>
          <a:noFill/>
          <a:ln w="9525">
            <a:solidFill>
              <a:srgbClr val="FFFF0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5" name="Line 29">
            <a:extLst>
              <a:ext uri="{FF2B5EF4-FFF2-40B4-BE49-F238E27FC236}">
                <a16:creationId xmlns:a16="http://schemas.microsoft.com/office/drawing/2014/main" id="{E29D6D5A-5882-4817-ABD2-872E323BE833}"/>
              </a:ext>
            </a:extLst>
          </p:cNvPr>
          <p:cNvSpPr>
            <a:spLocks noChangeShapeType="1"/>
          </p:cNvSpPr>
          <p:nvPr/>
        </p:nvSpPr>
        <p:spPr bwMode="auto">
          <a:xfrm>
            <a:off x="2208213" y="4148139"/>
            <a:ext cx="2832100" cy="1587"/>
          </a:xfrm>
          <a:prstGeom prst="line">
            <a:avLst/>
          </a:prstGeom>
          <a:noFill/>
          <a:ln w="9525">
            <a:solidFill>
              <a:srgbClr val="0000FF"/>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6" name="Oval 30">
            <a:extLst>
              <a:ext uri="{FF2B5EF4-FFF2-40B4-BE49-F238E27FC236}">
                <a16:creationId xmlns:a16="http://schemas.microsoft.com/office/drawing/2014/main" id="{4630618C-98E5-4910-8F60-92DCD7DD453E}"/>
              </a:ext>
            </a:extLst>
          </p:cNvPr>
          <p:cNvSpPr>
            <a:spLocks noChangeArrowheads="1"/>
          </p:cNvSpPr>
          <p:nvPr/>
        </p:nvSpPr>
        <p:spPr bwMode="auto">
          <a:xfrm>
            <a:off x="2208213" y="4437063"/>
            <a:ext cx="144462" cy="144462"/>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87" name="Oval 31">
            <a:extLst>
              <a:ext uri="{FF2B5EF4-FFF2-40B4-BE49-F238E27FC236}">
                <a16:creationId xmlns:a16="http://schemas.microsoft.com/office/drawing/2014/main" id="{C5097633-9869-44C8-817B-106CEB01B182}"/>
              </a:ext>
            </a:extLst>
          </p:cNvPr>
          <p:cNvSpPr>
            <a:spLocks noChangeArrowheads="1"/>
          </p:cNvSpPr>
          <p:nvPr/>
        </p:nvSpPr>
        <p:spPr bwMode="auto">
          <a:xfrm>
            <a:off x="4800601" y="3068638"/>
            <a:ext cx="144463" cy="144462"/>
          </a:xfrm>
          <a:prstGeom prst="ellipse">
            <a:avLst/>
          </a:prstGeom>
          <a:solidFill>
            <a:srgbClr val="FFFF00"/>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88" name="Oval 32">
            <a:extLst>
              <a:ext uri="{FF2B5EF4-FFF2-40B4-BE49-F238E27FC236}">
                <a16:creationId xmlns:a16="http://schemas.microsoft.com/office/drawing/2014/main" id="{3909C0AF-7435-4A08-BC18-DB2D59316EEC}"/>
              </a:ext>
            </a:extLst>
          </p:cNvPr>
          <p:cNvSpPr>
            <a:spLocks noChangeArrowheads="1"/>
          </p:cNvSpPr>
          <p:nvPr/>
        </p:nvSpPr>
        <p:spPr bwMode="auto">
          <a:xfrm>
            <a:off x="2566989" y="4508500"/>
            <a:ext cx="73025" cy="71438"/>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89" name="Oval 33">
            <a:extLst>
              <a:ext uri="{FF2B5EF4-FFF2-40B4-BE49-F238E27FC236}">
                <a16:creationId xmlns:a16="http://schemas.microsoft.com/office/drawing/2014/main" id="{79F7698F-5C2B-4CF8-B473-04B43546C170}"/>
              </a:ext>
            </a:extLst>
          </p:cNvPr>
          <p:cNvSpPr>
            <a:spLocks noChangeArrowheads="1"/>
          </p:cNvSpPr>
          <p:nvPr/>
        </p:nvSpPr>
        <p:spPr bwMode="auto">
          <a:xfrm>
            <a:off x="2927351" y="4437064"/>
            <a:ext cx="73025" cy="71437"/>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90" name="Oval 34">
            <a:extLst>
              <a:ext uri="{FF2B5EF4-FFF2-40B4-BE49-F238E27FC236}">
                <a16:creationId xmlns:a16="http://schemas.microsoft.com/office/drawing/2014/main" id="{6F4AF7DC-1C17-4DDD-91B3-BB54E3E919D6}"/>
              </a:ext>
            </a:extLst>
          </p:cNvPr>
          <p:cNvSpPr>
            <a:spLocks noChangeArrowheads="1"/>
          </p:cNvSpPr>
          <p:nvPr/>
        </p:nvSpPr>
        <p:spPr bwMode="auto">
          <a:xfrm>
            <a:off x="3286126" y="4294189"/>
            <a:ext cx="73025" cy="71437"/>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91" name="Oval 35">
            <a:extLst>
              <a:ext uri="{FF2B5EF4-FFF2-40B4-BE49-F238E27FC236}">
                <a16:creationId xmlns:a16="http://schemas.microsoft.com/office/drawing/2014/main" id="{F3CDC612-A318-45E9-AD67-6B38D13B4316}"/>
              </a:ext>
            </a:extLst>
          </p:cNvPr>
          <p:cNvSpPr>
            <a:spLocks noChangeArrowheads="1"/>
          </p:cNvSpPr>
          <p:nvPr/>
        </p:nvSpPr>
        <p:spPr bwMode="auto">
          <a:xfrm flipH="1">
            <a:off x="3721100" y="4076700"/>
            <a:ext cx="71438" cy="71438"/>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92" name="Oval 36">
            <a:extLst>
              <a:ext uri="{FF2B5EF4-FFF2-40B4-BE49-F238E27FC236}">
                <a16:creationId xmlns:a16="http://schemas.microsoft.com/office/drawing/2014/main" id="{3B769C47-CEDA-4831-8462-43C8ED0659AD}"/>
              </a:ext>
            </a:extLst>
          </p:cNvPr>
          <p:cNvSpPr>
            <a:spLocks noChangeArrowheads="1"/>
          </p:cNvSpPr>
          <p:nvPr/>
        </p:nvSpPr>
        <p:spPr bwMode="auto">
          <a:xfrm flipH="1">
            <a:off x="4008439" y="3860800"/>
            <a:ext cx="71437" cy="71438"/>
          </a:xfrm>
          <a:prstGeom prst="ellipse">
            <a:avLst/>
          </a:prstGeom>
          <a:solidFill>
            <a:srgbClr val="00FF00"/>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93" name="Oval 37">
            <a:extLst>
              <a:ext uri="{FF2B5EF4-FFF2-40B4-BE49-F238E27FC236}">
                <a16:creationId xmlns:a16="http://schemas.microsoft.com/office/drawing/2014/main" id="{E979DFC8-CD09-41EE-80CE-679600BD8600}"/>
              </a:ext>
            </a:extLst>
          </p:cNvPr>
          <p:cNvSpPr>
            <a:spLocks noChangeArrowheads="1"/>
          </p:cNvSpPr>
          <p:nvPr/>
        </p:nvSpPr>
        <p:spPr bwMode="auto">
          <a:xfrm flipH="1">
            <a:off x="4440239" y="3429000"/>
            <a:ext cx="71437" cy="71438"/>
          </a:xfrm>
          <a:prstGeom prst="ellipse">
            <a:avLst/>
          </a:prstGeom>
          <a:solidFill>
            <a:srgbClr val="00FF00"/>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94" name="Oval 38">
            <a:extLst>
              <a:ext uri="{FF2B5EF4-FFF2-40B4-BE49-F238E27FC236}">
                <a16:creationId xmlns:a16="http://schemas.microsoft.com/office/drawing/2014/main" id="{D6C6035C-FBBF-48FD-B1B5-64B74BC91B72}"/>
              </a:ext>
            </a:extLst>
          </p:cNvPr>
          <p:cNvSpPr>
            <a:spLocks noChangeArrowheads="1"/>
          </p:cNvSpPr>
          <p:nvPr/>
        </p:nvSpPr>
        <p:spPr bwMode="auto">
          <a:xfrm>
            <a:off x="2208213" y="4437063"/>
            <a:ext cx="144462" cy="144462"/>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pic>
        <p:nvPicPr>
          <p:cNvPr id="864295" name="Picture 39">
            <a:extLst>
              <a:ext uri="{FF2B5EF4-FFF2-40B4-BE49-F238E27FC236}">
                <a16:creationId xmlns:a16="http://schemas.microsoft.com/office/drawing/2014/main" id="{F1E4C5B4-21AC-46FA-BAF2-678D03B0C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663" y="981076"/>
            <a:ext cx="19304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864296" name="Text Box 40">
            <a:extLst>
              <a:ext uri="{FF2B5EF4-FFF2-40B4-BE49-F238E27FC236}">
                <a16:creationId xmlns:a16="http://schemas.microsoft.com/office/drawing/2014/main" id="{49AADE97-1BE2-4964-A5E1-71D9E659C00C}"/>
              </a:ext>
            </a:extLst>
          </p:cNvPr>
          <p:cNvSpPr txBox="1">
            <a:spLocks noChangeArrowheads="1"/>
          </p:cNvSpPr>
          <p:nvPr/>
        </p:nvSpPr>
        <p:spPr bwMode="auto">
          <a:xfrm>
            <a:off x="1631950" y="263683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latin typeface="Times" panose="02020603050405020304" pitchFamily="18" charset="0"/>
              </a:rPr>
              <a:t>ISO</a:t>
            </a:r>
          </a:p>
        </p:txBody>
      </p:sp>
      <p:pic>
        <p:nvPicPr>
          <p:cNvPr id="864297" name="Picture 41" descr="PDVD_088">
            <a:extLst>
              <a:ext uri="{FF2B5EF4-FFF2-40B4-BE49-F238E27FC236}">
                <a16:creationId xmlns:a16="http://schemas.microsoft.com/office/drawing/2014/main" id="{A7A4A55A-5BB4-47E4-8022-E54498AEE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9" y="981075"/>
            <a:ext cx="216058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4298" name="Text Box 42">
            <a:extLst>
              <a:ext uri="{FF2B5EF4-FFF2-40B4-BE49-F238E27FC236}">
                <a16:creationId xmlns:a16="http://schemas.microsoft.com/office/drawing/2014/main" id="{9D48C6F3-85B4-4ACC-8433-096F459D5D42}"/>
              </a:ext>
            </a:extLst>
          </p:cNvPr>
          <p:cNvSpPr txBox="1">
            <a:spLocks noChangeArrowheads="1"/>
          </p:cNvSpPr>
          <p:nvPr/>
        </p:nvSpPr>
        <p:spPr bwMode="auto">
          <a:xfrm>
            <a:off x="2063750" y="5300664"/>
            <a:ext cx="32400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2400">
                <a:solidFill>
                  <a:schemeClr val="tx1"/>
                </a:solidFill>
                <a:latin typeface="Times" panose="02020603050405020304" pitchFamily="18" charset="0"/>
              </a:rPr>
              <a:t>Installazione macchina       nuova o revisionata</a:t>
            </a:r>
          </a:p>
        </p:txBody>
      </p:sp>
      <p:sp>
        <p:nvSpPr>
          <p:cNvPr id="864299" name="Line 43">
            <a:extLst>
              <a:ext uri="{FF2B5EF4-FFF2-40B4-BE49-F238E27FC236}">
                <a16:creationId xmlns:a16="http://schemas.microsoft.com/office/drawing/2014/main" id="{F3726078-AFFF-486C-9545-46342DACC73E}"/>
              </a:ext>
            </a:extLst>
          </p:cNvPr>
          <p:cNvSpPr>
            <a:spLocks noChangeShapeType="1"/>
          </p:cNvSpPr>
          <p:nvPr/>
        </p:nvSpPr>
        <p:spPr bwMode="auto">
          <a:xfrm flipH="1" flipV="1">
            <a:off x="2279650" y="4581526"/>
            <a:ext cx="287338"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64300" name="Rectangle 44">
            <a:extLst>
              <a:ext uri="{FF2B5EF4-FFF2-40B4-BE49-F238E27FC236}">
                <a16:creationId xmlns:a16="http://schemas.microsoft.com/office/drawing/2014/main" id="{E6E78F1E-B45E-4531-A8CD-5A161ECE9151}"/>
              </a:ext>
            </a:extLst>
          </p:cNvPr>
          <p:cNvSpPr>
            <a:spLocks noChangeArrowheads="1"/>
          </p:cNvSpPr>
          <p:nvPr/>
        </p:nvSpPr>
        <p:spPr bwMode="auto">
          <a:xfrm>
            <a:off x="8029575" y="908051"/>
            <a:ext cx="2387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600" b="1">
                <a:solidFill>
                  <a:schemeClr val="tx1"/>
                </a:solidFill>
                <a:latin typeface="Times" panose="02020603050405020304" pitchFamily="18" charset="0"/>
              </a:rPr>
              <a:t>Normativa ISO 10816 – 1</a:t>
            </a:r>
          </a:p>
          <a:p>
            <a:pPr>
              <a:spcBef>
                <a:spcPct val="0"/>
              </a:spcBef>
              <a:buFontTx/>
              <a:buNone/>
            </a:pPr>
            <a:r>
              <a:rPr lang="en-GB" altLang="it-IT" sz="1600" b="1">
                <a:solidFill>
                  <a:schemeClr val="tx1"/>
                </a:solidFill>
                <a:latin typeface="Times" panose="02020603050405020304" pitchFamily="18" charset="0"/>
              </a:rPr>
              <a:t>valore RMS</a:t>
            </a:r>
            <a:endParaRPr lang="it-IT" altLang="it-IT" sz="1600" b="1">
              <a:solidFill>
                <a:schemeClr val="tx1"/>
              </a:solidFill>
              <a:latin typeface="Times" panose="02020603050405020304" pitchFamily="18" charset="0"/>
            </a:endParaRPr>
          </a:p>
        </p:txBody>
      </p:sp>
      <p:sp>
        <p:nvSpPr>
          <p:cNvPr id="864301" name="Rectangle 45">
            <a:extLst>
              <a:ext uri="{FF2B5EF4-FFF2-40B4-BE49-F238E27FC236}">
                <a16:creationId xmlns:a16="http://schemas.microsoft.com/office/drawing/2014/main" id="{84F24C12-0D0D-4CF1-8B4D-4BC5DFBA5767}"/>
              </a:ext>
            </a:extLst>
          </p:cNvPr>
          <p:cNvSpPr>
            <a:spLocks noChangeArrowheads="1"/>
          </p:cNvSpPr>
          <p:nvPr/>
        </p:nvSpPr>
        <p:spPr bwMode="auto">
          <a:xfrm>
            <a:off x="8040689" y="1700214"/>
            <a:ext cx="2022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600" b="1">
                <a:solidFill>
                  <a:schemeClr val="tx1"/>
                </a:solidFill>
                <a:latin typeface="Times" panose="02020603050405020304" pitchFamily="18" charset="0"/>
              </a:rPr>
              <a:t>Spettro di frequenza </a:t>
            </a:r>
          </a:p>
          <a:p>
            <a:pPr>
              <a:spcBef>
                <a:spcPct val="0"/>
              </a:spcBef>
              <a:buFontTx/>
              <a:buNone/>
            </a:pPr>
            <a:r>
              <a:rPr lang="en-GB" altLang="it-IT" sz="1600" b="1">
                <a:solidFill>
                  <a:schemeClr val="tx1"/>
                </a:solidFill>
                <a:latin typeface="Times" panose="02020603050405020304" pitchFamily="18" charset="0"/>
              </a:rPr>
              <a:t>FFT</a:t>
            </a:r>
            <a:endParaRPr lang="it-IT" altLang="it-IT" sz="1600" b="1">
              <a:solidFill>
                <a:schemeClr val="tx1"/>
              </a:solidFill>
              <a:latin typeface="Times" panose="02020603050405020304" pitchFamily="18" charset="0"/>
            </a:endParaRPr>
          </a:p>
        </p:txBody>
      </p:sp>
      <p:sp>
        <p:nvSpPr>
          <p:cNvPr id="51234" name="Rectangle 46">
            <a:extLst>
              <a:ext uri="{FF2B5EF4-FFF2-40B4-BE49-F238E27FC236}">
                <a16:creationId xmlns:a16="http://schemas.microsoft.com/office/drawing/2014/main" id="{589F97DD-0269-4E87-B5D0-52D7EEAA8EF4}"/>
              </a:ext>
            </a:extLst>
          </p:cNvPr>
          <p:cNvSpPr>
            <a:spLocks noChangeArrowheads="1"/>
          </p:cNvSpPr>
          <p:nvPr/>
        </p:nvSpPr>
        <p:spPr bwMode="auto">
          <a:xfrm>
            <a:off x="1905000" y="3048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FontTx/>
              <a:buNone/>
            </a:pPr>
            <a:r>
              <a:rPr lang="en-GB" altLang="it-IT" sz="1800" b="1">
                <a:solidFill>
                  <a:schemeClr val="tx1"/>
                </a:solidFill>
              </a:rPr>
              <a:t>Impostazione di un programma di Manutenzione predittiva</a:t>
            </a:r>
            <a:endParaRPr lang="de-DE" altLang="it-IT" sz="18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64283"/>
                                        </p:tgtEl>
                                        <p:attrNameLst>
                                          <p:attrName>style.visibility</p:attrName>
                                        </p:attrNameLst>
                                      </p:cBhvr>
                                      <p:to>
                                        <p:strVal val="visible"/>
                                      </p:to>
                                    </p:set>
                                    <p:animEffect transition="in" filter="fade">
                                      <p:cBhvr>
                                        <p:cTn id="7" dur="2000"/>
                                        <p:tgtEl>
                                          <p:spTgt spid="864283"/>
                                        </p:tgtEl>
                                      </p:cBhvr>
                                    </p:animEffect>
                                  </p:childTnLst>
                                </p:cTn>
                              </p:par>
                              <p:par>
                                <p:cTn id="8" presetID="10" presetClass="entr" presetSubtype="0" fill="hold" nodeType="withEffect">
                                  <p:stCondLst>
                                    <p:cond delay="0"/>
                                  </p:stCondLst>
                                  <p:childTnLst>
                                    <p:set>
                                      <p:cBhvr>
                                        <p:cTn id="9" dur="1" fill="hold">
                                          <p:stCondLst>
                                            <p:cond delay="0"/>
                                          </p:stCondLst>
                                        </p:cTn>
                                        <p:tgtEl>
                                          <p:spTgt spid="864299"/>
                                        </p:tgtEl>
                                        <p:attrNameLst>
                                          <p:attrName>style.visibility</p:attrName>
                                        </p:attrNameLst>
                                      </p:cBhvr>
                                      <p:to>
                                        <p:strVal val="visible"/>
                                      </p:to>
                                    </p:set>
                                    <p:animEffect transition="in" filter="fade">
                                      <p:cBhvr>
                                        <p:cTn id="10" dur="2000"/>
                                        <p:tgtEl>
                                          <p:spTgt spid="86429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64298"/>
                                        </p:tgtEl>
                                        <p:attrNameLst>
                                          <p:attrName>style.visibility</p:attrName>
                                        </p:attrNameLst>
                                      </p:cBhvr>
                                      <p:to>
                                        <p:strVal val="visible"/>
                                      </p:to>
                                    </p:set>
                                    <p:animEffect transition="in" filter="fade">
                                      <p:cBhvr>
                                        <p:cTn id="13" dur="2000"/>
                                        <p:tgtEl>
                                          <p:spTgt spid="8642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4296"/>
                                        </p:tgtEl>
                                        <p:attrNameLst>
                                          <p:attrName>style.visibility</p:attrName>
                                        </p:attrNameLst>
                                      </p:cBhvr>
                                      <p:to>
                                        <p:strVal val="visible"/>
                                      </p:to>
                                    </p:set>
                                    <p:animEffect transition="in" filter="fade">
                                      <p:cBhvr>
                                        <p:cTn id="16" dur="2000"/>
                                        <p:tgtEl>
                                          <p:spTgt spid="864296"/>
                                        </p:tgtEl>
                                      </p:cBhvr>
                                    </p:animEffect>
                                  </p:childTnLst>
                                </p:cTn>
                              </p:par>
                              <p:par>
                                <p:cTn id="17" presetID="10" presetClass="entr" presetSubtype="0" fill="hold" nodeType="withEffect">
                                  <p:stCondLst>
                                    <p:cond delay="0"/>
                                  </p:stCondLst>
                                  <p:childTnLst>
                                    <p:set>
                                      <p:cBhvr>
                                        <p:cTn id="18" dur="1" fill="hold">
                                          <p:stCondLst>
                                            <p:cond delay="0"/>
                                          </p:stCondLst>
                                        </p:cTn>
                                        <p:tgtEl>
                                          <p:spTgt spid="864284"/>
                                        </p:tgtEl>
                                        <p:attrNameLst>
                                          <p:attrName>style.visibility</p:attrName>
                                        </p:attrNameLst>
                                      </p:cBhvr>
                                      <p:to>
                                        <p:strVal val="visible"/>
                                      </p:to>
                                    </p:set>
                                    <p:animEffect transition="in" filter="fade">
                                      <p:cBhvr>
                                        <p:cTn id="19" dur="2000"/>
                                        <p:tgtEl>
                                          <p:spTgt spid="864284"/>
                                        </p:tgtEl>
                                      </p:cBhvr>
                                    </p:animEffect>
                                  </p:childTnLst>
                                </p:cTn>
                              </p:par>
                              <p:par>
                                <p:cTn id="20" presetID="10" presetClass="entr" presetSubtype="0" fill="hold" nodeType="withEffect">
                                  <p:stCondLst>
                                    <p:cond delay="0"/>
                                  </p:stCondLst>
                                  <p:childTnLst>
                                    <p:set>
                                      <p:cBhvr>
                                        <p:cTn id="21" dur="1" fill="hold">
                                          <p:stCondLst>
                                            <p:cond delay="0"/>
                                          </p:stCondLst>
                                        </p:cTn>
                                        <p:tgtEl>
                                          <p:spTgt spid="864282"/>
                                        </p:tgtEl>
                                        <p:attrNameLst>
                                          <p:attrName>style.visibility</p:attrName>
                                        </p:attrNameLst>
                                      </p:cBhvr>
                                      <p:to>
                                        <p:strVal val="visible"/>
                                      </p:to>
                                    </p:set>
                                    <p:animEffect transition="in" filter="fade">
                                      <p:cBhvr>
                                        <p:cTn id="22" dur="2000"/>
                                        <p:tgtEl>
                                          <p:spTgt spid="864282"/>
                                        </p:tgtEl>
                                      </p:cBhvr>
                                    </p:animEffect>
                                  </p:childTnLst>
                                </p:cTn>
                              </p:par>
                              <p:par>
                                <p:cTn id="23" presetID="10" presetClass="entr" presetSubtype="0" fill="hold" nodeType="withEffect">
                                  <p:stCondLst>
                                    <p:cond delay="0"/>
                                  </p:stCondLst>
                                  <p:childTnLst>
                                    <p:set>
                                      <p:cBhvr>
                                        <p:cTn id="24" dur="1" fill="hold">
                                          <p:stCondLst>
                                            <p:cond delay="0"/>
                                          </p:stCondLst>
                                        </p:cTn>
                                        <p:tgtEl>
                                          <p:spTgt spid="864285"/>
                                        </p:tgtEl>
                                        <p:attrNameLst>
                                          <p:attrName>style.visibility</p:attrName>
                                        </p:attrNameLst>
                                      </p:cBhvr>
                                      <p:to>
                                        <p:strVal val="visible"/>
                                      </p:to>
                                    </p:set>
                                    <p:animEffect transition="in" filter="fade">
                                      <p:cBhvr>
                                        <p:cTn id="25" dur="2000"/>
                                        <p:tgtEl>
                                          <p:spTgt spid="864285"/>
                                        </p:tgtEl>
                                      </p:cBhvr>
                                    </p:animEffect>
                                  </p:childTnLst>
                                </p:cTn>
                              </p:par>
                              <p:par>
                                <p:cTn id="26" presetID="10" presetClass="entr" presetSubtype="0" fill="hold" nodeType="withEffect">
                                  <p:stCondLst>
                                    <p:cond delay="0"/>
                                  </p:stCondLst>
                                  <p:childTnLst>
                                    <p:set>
                                      <p:cBhvr>
                                        <p:cTn id="27" dur="1" fill="hold">
                                          <p:stCondLst>
                                            <p:cond delay="0"/>
                                          </p:stCondLst>
                                        </p:cTn>
                                        <p:tgtEl>
                                          <p:spTgt spid="864281"/>
                                        </p:tgtEl>
                                        <p:attrNameLst>
                                          <p:attrName>style.visibility</p:attrName>
                                        </p:attrNameLst>
                                      </p:cBhvr>
                                      <p:to>
                                        <p:strVal val="visible"/>
                                      </p:to>
                                    </p:set>
                                    <p:animEffect transition="in" filter="fade">
                                      <p:cBhvr>
                                        <p:cTn id="28" dur="2000"/>
                                        <p:tgtEl>
                                          <p:spTgt spid="864281"/>
                                        </p:tgtEl>
                                      </p:cBhvr>
                                    </p:animEffect>
                                  </p:childTnLst>
                                </p:cTn>
                              </p:par>
                              <p:par>
                                <p:cTn id="29" presetID="10" presetClass="entr" presetSubtype="0" fill="hold" nodeType="withEffect">
                                  <p:stCondLst>
                                    <p:cond delay="0"/>
                                  </p:stCondLst>
                                  <p:childTnLst>
                                    <p:set>
                                      <p:cBhvr>
                                        <p:cTn id="30" dur="1" fill="hold">
                                          <p:stCondLst>
                                            <p:cond delay="0"/>
                                          </p:stCondLst>
                                        </p:cTn>
                                        <p:tgtEl>
                                          <p:spTgt spid="864280"/>
                                        </p:tgtEl>
                                        <p:attrNameLst>
                                          <p:attrName>style.visibility</p:attrName>
                                        </p:attrNameLst>
                                      </p:cBhvr>
                                      <p:to>
                                        <p:strVal val="visible"/>
                                      </p:to>
                                    </p:set>
                                    <p:animEffect transition="in" filter="fade">
                                      <p:cBhvr>
                                        <p:cTn id="31" dur="2000"/>
                                        <p:tgtEl>
                                          <p:spTgt spid="8642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64279"/>
                                        </p:tgtEl>
                                        <p:attrNameLst>
                                          <p:attrName>style.visibility</p:attrName>
                                        </p:attrNameLst>
                                      </p:cBhvr>
                                      <p:to>
                                        <p:strVal val="visible"/>
                                      </p:to>
                                    </p:set>
                                    <p:animEffect transition="in" filter="fade">
                                      <p:cBhvr>
                                        <p:cTn id="34" dur="2000"/>
                                        <p:tgtEl>
                                          <p:spTgt spid="86427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4286"/>
                                        </p:tgtEl>
                                        <p:attrNameLst>
                                          <p:attrName>style.visibility</p:attrName>
                                        </p:attrNameLst>
                                      </p:cBhvr>
                                      <p:to>
                                        <p:strVal val="visible"/>
                                      </p:to>
                                    </p:set>
                                    <p:animEffect transition="in" filter="fade">
                                      <p:cBhvr>
                                        <p:cTn id="37" dur="2000"/>
                                        <p:tgtEl>
                                          <p:spTgt spid="86428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64294"/>
                                        </p:tgtEl>
                                        <p:attrNameLst>
                                          <p:attrName>style.visibility</p:attrName>
                                        </p:attrNameLst>
                                      </p:cBhvr>
                                      <p:to>
                                        <p:strVal val="visible"/>
                                      </p:to>
                                    </p:set>
                                    <p:animEffect transition="in" filter="fade">
                                      <p:cBhvr>
                                        <p:cTn id="42" dur="2000"/>
                                        <p:tgtEl>
                                          <p:spTgt spid="864294"/>
                                        </p:tgtEl>
                                      </p:cBhvr>
                                    </p:animEffect>
                                  </p:childTnLst>
                                </p:cTn>
                              </p:par>
                              <p:par>
                                <p:cTn id="43" presetID="10" presetClass="entr" presetSubtype="0" fill="hold" nodeType="withEffect">
                                  <p:stCondLst>
                                    <p:cond delay="0"/>
                                  </p:stCondLst>
                                  <p:childTnLst>
                                    <p:set>
                                      <p:cBhvr>
                                        <p:cTn id="44" dur="1" fill="hold">
                                          <p:stCondLst>
                                            <p:cond delay="0"/>
                                          </p:stCondLst>
                                        </p:cTn>
                                        <p:tgtEl>
                                          <p:spTgt spid="864297"/>
                                        </p:tgtEl>
                                        <p:attrNameLst>
                                          <p:attrName>style.visibility</p:attrName>
                                        </p:attrNameLst>
                                      </p:cBhvr>
                                      <p:to>
                                        <p:strVal val="visible"/>
                                      </p:to>
                                    </p:set>
                                    <p:animEffect transition="in" filter="fade">
                                      <p:cBhvr>
                                        <p:cTn id="45" dur="2000"/>
                                        <p:tgtEl>
                                          <p:spTgt spid="86429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7" presetClass="path" presetSubtype="0" accel="50000" decel="50000" fill="hold" grpId="1" nodeType="clickEffect">
                                  <p:stCondLst>
                                    <p:cond delay="0"/>
                                  </p:stCondLst>
                                  <p:childTnLst>
                                    <p:animMotion origin="layout" path="M -1.38889E-6 -4.07407E-6 L -1.38889E-6 -0.16805 C -1.38889E-6 -0.24328 0.09757 -0.33588 0.17708 -0.33588 L 0.35434 -0.33588 " pathEditMode="relative" rAng="0" ptsTypes="FfFF">
                                      <p:cBhvr>
                                        <p:cTn id="49" dur="2000" fill="hold"/>
                                        <p:tgtEl>
                                          <p:spTgt spid="864294"/>
                                        </p:tgtEl>
                                        <p:attrNameLst>
                                          <p:attrName>ppt_x</p:attrName>
                                          <p:attrName>ppt_y</p:attrName>
                                        </p:attrNameLst>
                                      </p:cBhvr>
                                      <p:rCtr x="17708" y="-16806"/>
                                    </p:animMotion>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nodeType="clickEffect">
                                  <p:stCondLst>
                                    <p:cond delay="0"/>
                                  </p:stCondLst>
                                  <p:childTnLst>
                                    <p:set>
                                      <p:cBhvr>
                                        <p:cTn id="53" dur="1" fill="hold">
                                          <p:stCondLst>
                                            <p:cond delay="0"/>
                                          </p:stCondLst>
                                        </p:cTn>
                                        <p:tgtEl>
                                          <p:spTgt spid="864295"/>
                                        </p:tgtEl>
                                        <p:attrNameLst>
                                          <p:attrName>style.visibility</p:attrName>
                                        </p:attrNameLst>
                                      </p:cBhvr>
                                      <p:to>
                                        <p:strVal val="visible"/>
                                      </p:to>
                                    </p:set>
                                    <p:anim calcmode="lin" valueType="num">
                                      <p:cBhvr>
                                        <p:cTn id="54" dur="1000" fill="hold"/>
                                        <p:tgtEl>
                                          <p:spTgt spid="864295"/>
                                        </p:tgtEl>
                                        <p:attrNameLst>
                                          <p:attrName>ppt_w</p:attrName>
                                        </p:attrNameLst>
                                      </p:cBhvr>
                                      <p:tavLst>
                                        <p:tav tm="0">
                                          <p:val>
                                            <p:strVal val="#ppt_w*0.70"/>
                                          </p:val>
                                        </p:tav>
                                        <p:tav tm="100000">
                                          <p:val>
                                            <p:strVal val="#ppt_w"/>
                                          </p:val>
                                        </p:tav>
                                      </p:tavLst>
                                    </p:anim>
                                    <p:anim calcmode="lin" valueType="num">
                                      <p:cBhvr>
                                        <p:cTn id="55" dur="1000" fill="hold"/>
                                        <p:tgtEl>
                                          <p:spTgt spid="864295"/>
                                        </p:tgtEl>
                                        <p:attrNameLst>
                                          <p:attrName>ppt_h</p:attrName>
                                        </p:attrNameLst>
                                      </p:cBhvr>
                                      <p:tavLst>
                                        <p:tav tm="0">
                                          <p:val>
                                            <p:strVal val="#ppt_h"/>
                                          </p:val>
                                        </p:tav>
                                        <p:tav tm="100000">
                                          <p:val>
                                            <p:strVal val="#ppt_h"/>
                                          </p:val>
                                        </p:tav>
                                      </p:tavLst>
                                    </p:anim>
                                    <p:animEffect transition="in" filter="fade">
                                      <p:cBhvr>
                                        <p:cTn id="56" dur="1000"/>
                                        <p:tgtEl>
                                          <p:spTgt spid="86429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64300"/>
                                        </p:tgtEl>
                                        <p:attrNameLst>
                                          <p:attrName>style.visibility</p:attrName>
                                        </p:attrNameLst>
                                      </p:cBhvr>
                                      <p:to>
                                        <p:strVal val="visible"/>
                                      </p:to>
                                    </p:set>
                                    <p:animEffect transition="in" filter="fade">
                                      <p:cBhvr>
                                        <p:cTn id="59" dur="2000"/>
                                        <p:tgtEl>
                                          <p:spTgt spid="86430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5" presetClass="entr" presetSubtype="0" fill="hold" nodeType="clickEffect">
                                  <p:stCondLst>
                                    <p:cond delay="0"/>
                                  </p:stCondLst>
                                  <p:childTnLst>
                                    <p:set>
                                      <p:cBhvr>
                                        <p:cTn id="63" dur="1" fill="hold">
                                          <p:stCondLst>
                                            <p:cond delay="0"/>
                                          </p:stCondLst>
                                        </p:cTn>
                                        <p:tgtEl>
                                          <p:spTgt spid="864262"/>
                                        </p:tgtEl>
                                        <p:attrNameLst>
                                          <p:attrName>style.visibility</p:attrName>
                                        </p:attrNameLst>
                                      </p:cBhvr>
                                      <p:to>
                                        <p:strVal val="visible"/>
                                      </p:to>
                                    </p:set>
                                    <p:anim calcmode="lin" valueType="num">
                                      <p:cBhvr>
                                        <p:cTn id="64" dur="1000" fill="hold"/>
                                        <p:tgtEl>
                                          <p:spTgt spid="864262"/>
                                        </p:tgtEl>
                                        <p:attrNameLst>
                                          <p:attrName>ppt_w</p:attrName>
                                        </p:attrNameLst>
                                      </p:cBhvr>
                                      <p:tavLst>
                                        <p:tav tm="0">
                                          <p:val>
                                            <p:strVal val="#ppt_w*0.70"/>
                                          </p:val>
                                        </p:tav>
                                        <p:tav tm="100000">
                                          <p:val>
                                            <p:strVal val="#ppt_w"/>
                                          </p:val>
                                        </p:tav>
                                      </p:tavLst>
                                    </p:anim>
                                    <p:anim calcmode="lin" valueType="num">
                                      <p:cBhvr>
                                        <p:cTn id="65" dur="1000" fill="hold"/>
                                        <p:tgtEl>
                                          <p:spTgt spid="864262"/>
                                        </p:tgtEl>
                                        <p:attrNameLst>
                                          <p:attrName>ppt_h</p:attrName>
                                        </p:attrNameLst>
                                      </p:cBhvr>
                                      <p:tavLst>
                                        <p:tav tm="0">
                                          <p:val>
                                            <p:strVal val="#ppt_h"/>
                                          </p:val>
                                        </p:tav>
                                        <p:tav tm="100000">
                                          <p:val>
                                            <p:strVal val="#ppt_h"/>
                                          </p:val>
                                        </p:tav>
                                      </p:tavLst>
                                    </p:anim>
                                    <p:animEffect transition="in" filter="fade">
                                      <p:cBhvr>
                                        <p:cTn id="66" dur="1000"/>
                                        <p:tgtEl>
                                          <p:spTgt spid="864262"/>
                                        </p:tgtEl>
                                      </p:cBhvr>
                                    </p:animEffect>
                                  </p:childTnLst>
                                </p:cTn>
                              </p:par>
                              <p:par>
                                <p:cTn id="67" presetID="55" presetClass="entr" presetSubtype="0"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p:cTn id="69" dur="1000" fill="hold"/>
                                        <p:tgtEl>
                                          <p:spTgt spid="2"/>
                                        </p:tgtEl>
                                        <p:attrNameLst>
                                          <p:attrName>ppt_w</p:attrName>
                                        </p:attrNameLst>
                                      </p:cBhvr>
                                      <p:tavLst>
                                        <p:tav tm="0">
                                          <p:val>
                                            <p:strVal val="#ppt_w*0.70"/>
                                          </p:val>
                                        </p:tav>
                                        <p:tav tm="100000">
                                          <p:val>
                                            <p:strVal val="#ppt_w"/>
                                          </p:val>
                                        </p:tav>
                                      </p:tavLst>
                                    </p:anim>
                                    <p:anim calcmode="lin" valueType="num">
                                      <p:cBhvr>
                                        <p:cTn id="70" dur="1000" fill="hold"/>
                                        <p:tgtEl>
                                          <p:spTgt spid="2"/>
                                        </p:tgtEl>
                                        <p:attrNameLst>
                                          <p:attrName>ppt_h</p:attrName>
                                        </p:attrNameLst>
                                      </p:cBhvr>
                                      <p:tavLst>
                                        <p:tav tm="0">
                                          <p:val>
                                            <p:strVal val="#ppt_h"/>
                                          </p:val>
                                        </p:tav>
                                        <p:tav tm="100000">
                                          <p:val>
                                            <p:strVal val="#ppt_h"/>
                                          </p:val>
                                        </p:tav>
                                      </p:tavLst>
                                    </p:anim>
                                    <p:animEffect transition="in" filter="fade">
                                      <p:cBhvr>
                                        <p:cTn id="71" dur="1000"/>
                                        <p:tgtEl>
                                          <p:spTgt spid="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64301"/>
                                        </p:tgtEl>
                                        <p:attrNameLst>
                                          <p:attrName>style.visibility</p:attrName>
                                        </p:attrNameLst>
                                      </p:cBhvr>
                                      <p:to>
                                        <p:strVal val="visible"/>
                                      </p:to>
                                    </p:set>
                                    <p:animEffect transition="in" filter="fade">
                                      <p:cBhvr>
                                        <p:cTn id="74" dur="2000"/>
                                        <p:tgtEl>
                                          <p:spTgt spid="86430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864258"/>
                                        </p:tgtEl>
                                        <p:attrNameLst>
                                          <p:attrName>style.visibility</p:attrName>
                                        </p:attrNameLst>
                                      </p:cBhvr>
                                      <p:to>
                                        <p:strVal val="visible"/>
                                      </p:to>
                                    </p:set>
                                    <p:animEffect transition="in" filter="fade">
                                      <p:cBhvr>
                                        <p:cTn id="79" dur="2000"/>
                                        <p:tgtEl>
                                          <p:spTgt spid="86425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64288"/>
                                        </p:tgtEl>
                                        <p:attrNameLst>
                                          <p:attrName>style.visibility</p:attrName>
                                        </p:attrNameLst>
                                      </p:cBhvr>
                                      <p:to>
                                        <p:strVal val="visible"/>
                                      </p:to>
                                    </p:set>
                                    <p:animEffect transition="in" filter="fade">
                                      <p:cBhvr>
                                        <p:cTn id="82" dur="2000"/>
                                        <p:tgtEl>
                                          <p:spTgt spid="86428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64289"/>
                                        </p:tgtEl>
                                        <p:attrNameLst>
                                          <p:attrName>style.visibility</p:attrName>
                                        </p:attrNameLst>
                                      </p:cBhvr>
                                      <p:to>
                                        <p:strVal val="visible"/>
                                      </p:to>
                                    </p:set>
                                    <p:animEffect transition="in" filter="fade">
                                      <p:cBhvr>
                                        <p:cTn id="85" dur="2000"/>
                                        <p:tgtEl>
                                          <p:spTgt spid="86428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64290"/>
                                        </p:tgtEl>
                                        <p:attrNameLst>
                                          <p:attrName>style.visibility</p:attrName>
                                        </p:attrNameLst>
                                      </p:cBhvr>
                                      <p:to>
                                        <p:strVal val="visible"/>
                                      </p:to>
                                    </p:set>
                                    <p:animEffect transition="in" filter="fade">
                                      <p:cBhvr>
                                        <p:cTn id="88" dur="2000"/>
                                        <p:tgtEl>
                                          <p:spTgt spid="86429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64291"/>
                                        </p:tgtEl>
                                        <p:attrNameLst>
                                          <p:attrName>style.visibility</p:attrName>
                                        </p:attrNameLst>
                                      </p:cBhvr>
                                      <p:to>
                                        <p:strVal val="visible"/>
                                      </p:to>
                                    </p:set>
                                    <p:animEffect transition="in" filter="fade">
                                      <p:cBhvr>
                                        <p:cTn id="91" dur="2000"/>
                                        <p:tgtEl>
                                          <p:spTgt spid="86429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64292"/>
                                        </p:tgtEl>
                                        <p:attrNameLst>
                                          <p:attrName>style.visibility</p:attrName>
                                        </p:attrNameLst>
                                      </p:cBhvr>
                                      <p:to>
                                        <p:strVal val="visible"/>
                                      </p:to>
                                    </p:set>
                                    <p:animEffect transition="in" filter="fade">
                                      <p:cBhvr>
                                        <p:cTn id="94" dur="2000"/>
                                        <p:tgtEl>
                                          <p:spTgt spid="86429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64293"/>
                                        </p:tgtEl>
                                        <p:attrNameLst>
                                          <p:attrName>style.visibility</p:attrName>
                                        </p:attrNameLst>
                                      </p:cBhvr>
                                      <p:to>
                                        <p:strVal val="visible"/>
                                      </p:to>
                                    </p:set>
                                    <p:animEffect transition="in" filter="fade">
                                      <p:cBhvr>
                                        <p:cTn id="97" dur="2000"/>
                                        <p:tgtEl>
                                          <p:spTgt spid="86429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64287"/>
                                        </p:tgtEl>
                                        <p:attrNameLst>
                                          <p:attrName>style.visibility</p:attrName>
                                        </p:attrNameLst>
                                      </p:cBhvr>
                                      <p:to>
                                        <p:strVal val="visible"/>
                                      </p:to>
                                    </p:set>
                                    <p:animEffect transition="in" filter="fade">
                                      <p:cBhvr>
                                        <p:cTn id="100" dur="2000"/>
                                        <p:tgtEl>
                                          <p:spTgt spid="864287"/>
                                        </p:tgtEl>
                                      </p:cBhvr>
                                    </p:animEffec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000"/>
                                        <p:tgtEl>
                                          <p:spTgt spid="5"/>
                                        </p:tgtEl>
                                      </p:cBhvr>
                                    </p:animEffect>
                                  </p:childTnLst>
                                </p:cTn>
                              </p:par>
                              <p:par>
                                <p:cTn id="104" presetID="10" presetClass="entr" presetSubtype="0" fill="hold" nodeType="with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fade">
                                      <p:cBhvr>
                                        <p:cTn id="106" dur="2000"/>
                                        <p:tgtEl>
                                          <p:spTgt spid="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36" presetClass="path" presetSubtype="0" accel="50000" decel="50000" fill="hold" grpId="1" nodeType="clickEffect">
                                  <p:stCondLst>
                                    <p:cond delay="0"/>
                                  </p:stCondLst>
                                  <p:childTnLst>
                                    <p:animMotion origin="layout" path="M 4.16667E-6 -3.7037E-7 L 4.16667E-6 0.2412 C 4.16667E-6 0.34977 0.01718 0.4831 0.03125 0.4831 L 0.06302 0.4831 " pathEditMode="relative" rAng="0" ptsTypes="FfFF">
                                      <p:cBhvr>
                                        <p:cTn id="110" dur="2000" fill="hold"/>
                                        <p:tgtEl>
                                          <p:spTgt spid="864287"/>
                                        </p:tgtEl>
                                        <p:attrNameLst>
                                          <p:attrName>ppt_x</p:attrName>
                                          <p:attrName>ppt_y</p:attrName>
                                        </p:attrNameLst>
                                      </p:cBhvr>
                                      <p:rCtr x="3142" y="24144"/>
                                    </p:animMotion>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path" presetSubtype="0" accel="50000" decel="50000" fill="hold" nodeType="clickEffect">
                                  <p:stCondLst>
                                    <p:cond delay="0"/>
                                  </p:stCondLst>
                                  <p:childTnLst>
                                    <p:animMotion origin="layout" path="M 0.09462 0.10231 L 0.60642 0.50116 " pathEditMode="relative" rAng="0" ptsTypes="AA">
                                      <p:cBhvr>
                                        <p:cTn id="114" dur="2000" fill="hold"/>
                                        <p:tgtEl>
                                          <p:spTgt spid="864297"/>
                                        </p:tgtEl>
                                        <p:attrNameLst>
                                          <p:attrName>ppt_x</p:attrName>
                                          <p:attrName>ppt_y</p:attrName>
                                        </p:attrNameLst>
                                      </p:cBhvr>
                                      <p:rCtr x="25590" y="19931"/>
                                    </p:animMotion>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ntr" presetSubtype="0" fill="hold" nodeType="clickEffect">
                                  <p:stCondLst>
                                    <p:cond delay="0"/>
                                  </p:stCondLst>
                                  <p:childTnLst>
                                    <p:set>
                                      <p:cBhvr>
                                        <p:cTn id="118" dur="1" fill="hold">
                                          <p:stCondLst>
                                            <p:cond delay="0"/>
                                          </p:stCondLst>
                                        </p:cTn>
                                        <p:tgtEl>
                                          <p:spTgt spid="864263"/>
                                        </p:tgtEl>
                                        <p:attrNameLst>
                                          <p:attrName>style.visibility</p:attrName>
                                        </p:attrNameLst>
                                      </p:cBhvr>
                                      <p:to>
                                        <p:strVal val="visible"/>
                                      </p:to>
                                    </p:set>
                                    <p:animEffect transition="in" filter="fade">
                                      <p:cBhvr>
                                        <p:cTn id="119" dur="2000"/>
                                        <p:tgtEl>
                                          <p:spTgt spid="864263"/>
                                        </p:tgtEl>
                                      </p:cBhvr>
                                    </p:animEffect>
                                  </p:childTnLst>
                                </p:cTn>
                              </p:par>
                              <p:par>
                                <p:cTn id="120" presetID="10" presetClass="entr" presetSubtype="0" fill="hold" nodeType="with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79" grpId="0"/>
      <p:bldP spid="864286" grpId="0" animBg="1"/>
      <p:bldP spid="864287" grpId="0" animBg="1"/>
      <p:bldP spid="864287" grpId="1" animBg="1"/>
      <p:bldP spid="864288" grpId="0" animBg="1"/>
      <p:bldP spid="864289" grpId="0" animBg="1"/>
      <p:bldP spid="864290" grpId="0" animBg="1"/>
      <p:bldP spid="864291" grpId="0" animBg="1"/>
      <p:bldP spid="864292" grpId="0" animBg="1"/>
      <p:bldP spid="864293" grpId="0" animBg="1"/>
      <p:bldP spid="864294" grpId="0" animBg="1"/>
      <p:bldP spid="864294" grpId="1" animBg="1"/>
      <p:bldP spid="864296" grpId="0"/>
      <p:bldP spid="864298" grpId="0"/>
      <p:bldP spid="864300" grpId="0"/>
      <p:bldP spid="8643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numero diapositiva 3">
            <a:extLst>
              <a:ext uri="{FF2B5EF4-FFF2-40B4-BE49-F238E27FC236}">
                <a16:creationId xmlns:a16="http://schemas.microsoft.com/office/drawing/2014/main" id="{DD0E3386-0BD3-4300-80BC-B1E5A9B7B5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AF12B3A-B4BB-4A5D-9808-EAE33BDF8AB8}" type="slidenum">
              <a:rPr lang="de-DE" altLang="it-IT" sz="1000">
                <a:solidFill>
                  <a:schemeClr val="tx1"/>
                </a:solidFill>
              </a:rPr>
              <a:pPr>
                <a:spcBef>
                  <a:spcPct val="0"/>
                </a:spcBef>
                <a:buFontTx/>
                <a:buNone/>
              </a:pPr>
              <a:t>37</a:t>
            </a:fld>
            <a:endParaRPr lang="de-DE" altLang="it-IT" sz="1000">
              <a:solidFill>
                <a:schemeClr val="tx1"/>
              </a:solidFill>
            </a:endParaRPr>
          </a:p>
        </p:txBody>
      </p:sp>
      <p:sp>
        <p:nvSpPr>
          <p:cNvPr id="53256" name="Rectangle 23">
            <a:extLst>
              <a:ext uri="{FF2B5EF4-FFF2-40B4-BE49-F238E27FC236}">
                <a16:creationId xmlns:a16="http://schemas.microsoft.com/office/drawing/2014/main" id="{5627DB12-46B4-4D21-9480-13497DE438CB}"/>
              </a:ext>
            </a:extLst>
          </p:cNvPr>
          <p:cNvSpPr>
            <a:spLocks noGrp="1" noChangeArrowheads="1"/>
          </p:cNvSpPr>
          <p:nvPr>
            <p:ph type="title" idx="4294967295"/>
          </p:nvPr>
        </p:nvSpPr>
        <p:spPr>
          <a:xfrm>
            <a:off x="0" y="411163"/>
            <a:ext cx="9359900" cy="258762"/>
          </a:xfrm>
          <a:noFill/>
        </p:spPr>
        <p:txBody>
          <a:bodyPr/>
          <a:lstStyle/>
          <a:p>
            <a:pPr algn="ctr" eaLnBrk="1" hangingPunct="1"/>
            <a:r>
              <a:rPr lang="en-GB" altLang="it-IT" b="0" dirty="0">
                <a:solidFill>
                  <a:schemeClr val="tx1"/>
                </a:solidFill>
              </a:rPr>
              <a:t>Condition Monitoring - </a:t>
            </a:r>
            <a:r>
              <a:rPr lang="en-GB" altLang="it-IT" dirty="0" err="1">
                <a:solidFill>
                  <a:schemeClr val="tx1"/>
                </a:solidFill>
              </a:rPr>
              <a:t>Diagnostica</a:t>
            </a:r>
            <a:endParaRPr lang="de-DE" altLang="it-IT" dirty="0">
              <a:solidFill>
                <a:schemeClr val="tx1"/>
              </a:solidFill>
            </a:endParaRPr>
          </a:p>
        </p:txBody>
      </p:sp>
      <p:pic>
        <p:nvPicPr>
          <p:cNvPr id="866306" name="Picture 2" descr="Immagine1">
            <a:extLst>
              <a:ext uri="{FF2B5EF4-FFF2-40B4-BE49-F238E27FC236}">
                <a16:creationId xmlns:a16="http://schemas.microsoft.com/office/drawing/2014/main" id="{47E1EB8C-2112-44B7-AE0A-D272EEBBE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2636839"/>
            <a:ext cx="56880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6307" name="Freeform 3">
            <a:extLst>
              <a:ext uri="{FF2B5EF4-FFF2-40B4-BE49-F238E27FC236}">
                <a16:creationId xmlns:a16="http://schemas.microsoft.com/office/drawing/2014/main" id="{FA97D5FA-C154-4992-BFA6-5241EC729EFE}"/>
              </a:ext>
            </a:extLst>
          </p:cNvPr>
          <p:cNvSpPr>
            <a:spLocks/>
          </p:cNvSpPr>
          <p:nvPr/>
        </p:nvSpPr>
        <p:spPr bwMode="auto">
          <a:xfrm>
            <a:off x="7048501" y="1344614"/>
            <a:ext cx="2284413" cy="942975"/>
          </a:xfrm>
          <a:custGeom>
            <a:avLst/>
            <a:gdLst>
              <a:gd name="T0" fmla="*/ 4357518 w 20000"/>
              <a:gd name="T1" fmla="*/ 43653142 h 20000"/>
              <a:gd name="T2" fmla="*/ 8714921 w 20000"/>
              <a:gd name="T3" fmla="*/ 44131089 h 20000"/>
              <a:gd name="T4" fmla="*/ 13072439 w 20000"/>
              <a:gd name="T5" fmla="*/ 42217085 h 20000"/>
              <a:gd name="T6" fmla="*/ 18512769 w 20000"/>
              <a:gd name="T7" fmla="*/ 37399850 h 20000"/>
              <a:gd name="T8" fmla="*/ 24540192 w 20000"/>
              <a:gd name="T9" fmla="*/ 39822919 h 20000"/>
              <a:gd name="T10" fmla="*/ 28897710 w 20000"/>
              <a:gd name="T11" fmla="*/ 39344972 h 20000"/>
              <a:gd name="T12" fmla="*/ 32668134 w 20000"/>
              <a:gd name="T13" fmla="*/ 40300866 h 20000"/>
              <a:gd name="T14" fmla="*/ 38695443 w 20000"/>
              <a:gd name="T15" fmla="*/ 42366028 h 20000"/>
              <a:gd name="T16" fmla="*/ 43052961 w 20000"/>
              <a:gd name="T17" fmla="*/ 42843975 h 20000"/>
              <a:gd name="T18" fmla="*/ 46314532 w 20000"/>
              <a:gd name="T19" fmla="*/ 42065926 h 20000"/>
              <a:gd name="T20" fmla="*/ 51767883 w 20000"/>
              <a:gd name="T21" fmla="*/ 41736922 h 20000"/>
              <a:gd name="T22" fmla="*/ 55538306 w 20000"/>
              <a:gd name="T23" fmla="*/ 36950805 h 20000"/>
              <a:gd name="T24" fmla="*/ 60978636 w 20000"/>
              <a:gd name="T25" fmla="*/ 38057858 h 20000"/>
              <a:gd name="T26" fmla="*/ 68102007 w 20000"/>
              <a:gd name="T27" fmla="*/ 36292750 h 20000"/>
              <a:gd name="T28" fmla="*/ 71363577 w 20000"/>
              <a:gd name="T29" fmla="*/ 43324138 h 20000"/>
              <a:gd name="T30" fmla="*/ 79491404 w 20000"/>
              <a:gd name="T31" fmla="*/ 43324138 h 20000"/>
              <a:gd name="T32" fmla="*/ 85518828 w 20000"/>
              <a:gd name="T33" fmla="*/ 39013752 h 20000"/>
              <a:gd name="T34" fmla="*/ 92055105 w 20000"/>
              <a:gd name="T35" fmla="*/ 41407918 h 20000"/>
              <a:gd name="T36" fmla="*/ 94742603 w 20000"/>
              <a:gd name="T37" fmla="*/ 42366028 h 20000"/>
              <a:gd name="T38" fmla="*/ 99687214 w 20000"/>
              <a:gd name="T39" fmla="*/ 43473081 h 20000"/>
              <a:gd name="T40" fmla="*/ 106719209 w 20000"/>
              <a:gd name="T41" fmla="*/ 42695032 h 20000"/>
              <a:gd name="T42" fmla="*/ 111663821 w 20000"/>
              <a:gd name="T43" fmla="*/ 42514971 h 20000"/>
              <a:gd name="T44" fmla="*/ 117612889 w 20000"/>
              <a:gd name="T45" fmla="*/ 36950805 h 20000"/>
              <a:gd name="T46" fmla="*/ 123053219 w 20000"/>
              <a:gd name="T47" fmla="*/ 39193813 h 20000"/>
              <a:gd name="T48" fmla="*/ 131768254 w 20000"/>
              <a:gd name="T49" fmla="*/ 40151923 h 20000"/>
              <a:gd name="T50" fmla="*/ 139974323 w 20000"/>
              <a:gd name="T51" fmla="*/ 39493915 h 20000"/>
              <a:gd name="T52" fmla="*/ 148102264 w 20000"/>
              <a:gd name="T53" fmla="*/ 39642858 h 20000"/>
              <a:gd name="T54" fmla="*/ 151376856 w 20000"/>
              <a:gd name="T55" fmla="*/ 40452024 h 20000"/>
              <a:gd name="T56" fmla="*/ 156817185 w 20000"/>
              <a:gd name="T57" fmla="*/ 40151923 h 20000"/>
              <a:gd name="T58" fmla="*/ 161748776 w 20000"/>
              <a:gd name="T59" fmla="*/ 40151923 h 20000"/>
              <a:gd name="T60" fmla="*/ 165532107 w 20000"/>
              <a:gd name="T61" fmla="*/ 40300866 h 20000"/>
              <a:gd name="T62" fmla="*/ 171559531 w 20000"/>
              <a:gd name="T63" fmla="*/ 39822919 h 20000"/>
              <a:gd name="T64" fmla="*/ 179178619 w 20000"/>
              <a:gd name="T65" fmla="*/ 42366028 h 20000"/>
              <a:gd name="T66" fmla="*/ 179687472 w 20000"/>
              <a:gd name="T67" fmla="*/ 40452024 h 20000"/>
              <a:gd name="T68" fmla="*/ 186797707 w 20000"/>
              <a:gd name="T69" fmla="*/ 42366028 h 20000"/>
              <a:gd name="T70" fmla="*/ 193842723 w 20000"/>
              <a:gd name="T71" fmla="*/ 42514971 h 20000"/>
              <a:gd name="T72" fmla="*/ 199283052 w 20000"/>
              <a:gd name="T73" fmla="*/ 41888081 h 20000"/>
              <a:gd name="T74" fmla="*/ 202048906 w 20000"/>
              <a:gd name="T75" fmla="*/ 40781028 h 20000"/>
              <a:gd name="T76" fmla="*/ 203640570 w 20000"/>
              <a:gd name="T77" fmla="*/ 38864809 h 20000"/>
              <a:gd name="T78" fmla="*/ 209667994 w 20000"/>
              <a:gd name="T79" fmla="*/ 43024036 h 20000"/>
              <a:gd name="T80" fmla="*/ 214025512 w 20000"/>
              <a:gd name="T81" fmla="*/ 39493915 h 20000"/>
              <a:gd name="T82" fmla="*/ 220561674 w 20000"/>
              <a:gd name="T83" fmla="*/ 42514971 h 20000"/>
              <a:gd name="T84" fmla="*/ 227606804 w 20000"/>
              <a:gd name="T85" fmla="*/ 38864809 h 20000"/>
              <a:gd name="T86" fmla="*/ 231455469 w 20000"/>
              <a:gd name="T87" fmla="*/ 38535805 h 20000"/>
              <a:gd name="T88" fmla="*/ 235812872 w 20000"/>
              <a:gd name="T89" fmla="*/ 42514971 h 20000"/>
              <a:gd name="T90" fmla="*/ 242336128 w 20000"/>
              <a:gd name="T91" fmla="*/ 40300866 h 20000"/>
              <a:gd name="T92" fmla="*/ 246119573 w 20000"/>
              <a:gd name="T93" fmla="*/ 42366028 h 20000"/>
              <a:gd name="T94" fmla="*/ 251051049 w 20000"/>
              <a:gd name="T95" fmla="*/ 43172979 h 20000"/>
              <a:gd name="T96" fmla="*/ 255917306 w 20000"/>
              <a:gd name="T97" fmla="*/ 39642858 h 20000"/>
              <a:gd name="T98" fmla="*/ 260848897 w 20000"/>
              <a:gd name="T99" fmla="*/ 41110032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0" y="19785"/>
                </a:moveTo>
                <a:lnTo>
                  <a:pt x="334" y="19637"/>
                </a:lnTo>
                <a:lnTo>
                  <a:pt x="584" y="19125"/>
                </a:lnTo>
                <a:lnTo>
                  <a:pt x="668" y="19852"/>
                </a:lnTo>
                <a:lnTo>
                  <a:pt x="879" y="18627"/>
                </a:lnTo>
                <a:lnTo>
                  <a:pt x="1002" y="18991"/>
                </a:lnTo>
                <a:lnTo>
                  <a:pt x="1297" y="16393"/>
                </a:lnTo>
                <a:lnTo>
                  <a:pt x="1419" y="16824"/>
                </a:lnTo>
                <a:lnTo>
                  <a:pt x="1714" y="0"/>
                </a:lnTo>
                <a:lnTo>
                  <a:pt x="1881" y="17914"/>
                </a:lnTo>
                <a:lnTo>
                  <a:pt x="2048" y="18991"/>
                </a:lnTo>
                <a:lnTo>
                  <a:pt x="2215" y="17699"/>
                </a:lnTo>
                <a:lnTo>
                  <a:pt x="2382" y="15330"/>
                </a:lnTo>
                <a:lnTo>
                  <a:pt x="2504" y="18129"/>
                </a:lnTo>
                <a:lnTo>
                  <a:pt x="2671" y="19354"/>
                </a:lnTo>
                <a:lnTo>
                  <a:pt x="2966" y="19058"/>
                </a:lnTo>
                <a:lnTo>
                  <a:pt x="3050" y="18264"/>
                </a:lnTo>
                <a:lnTo>
                  <a:pt x="3300" y="19273"/>
                </a:lnTo>
                <a:lnTo>
                  <a:pt x="3383" y="19987"/>
                </a:lnTo>
                <a:lnTo>
                  <a:pt x="3550" y="18923"/>
                </a:lnTo>
                <a:lnTo>
                  <a:pt x="3717" y="17268"/>
                </a:lnTo>
                <a:lnTo>
                  <a:pt x="3968" y="18775"/>
                </a:lnTo>
                <a:lnTo>
                  <a:pt x="4135" y="16110"/>
                </a:lnTo>
                <a:lnTo>
                  <a:pt x="4257" y="16622"/>
                </a:lnTo>
                <a:lnTo>
                  <a:pt x="4508" y="11507"/>
                </a:lnTo>
                <a:lnTo>
                  <a:pt x="4674" y="17120"/>
                </a:lnTo>
                <a:lnTo>
                  <a:pt x="5008" y="18694"/>
                </a:lnTo>
                <a:lnTo>
                  <a:pt x="5220" y="16326"/>
                </a:lnTo>
                <a:lnTo>
                  <a:pt x="5342" y="18627"/>
                </a:lnTo>
                <a:lnTo>
                  <a:pt x="5470" y="19489"/>
                </a:lnTo>
                <a:lnTo>
                  <a:pt x="6010" y="18627"/>
                </a:lnTo>
                <a:lnTo>
                  <a:pt x="6093" y="19489"/>
                </a:lnTo>
                <a:lnTo>
                  <a:pt x="6472" y="18694"/>
                </a:lnTo>
                <a:lnTo>
                  <a:pt x="6555" y="17550"/>
                </a:lnTo>
                <a:lnTo>
                  <a:pt x="6761" y="19704"/>
                </a:lnTo>
                <a:lnTo>
                  <a:pt x="7056" y="18627"/>
                </a:lnTo>
                <a:lnTo>
                  <a:pt x="7095" y="17052"/>
                </a:lnTo>
                <a:lnTo>
                  <a:pt x="7262" y="19058"/>
                </a:lnTo>
                <a:lnTo>
                  <a:pt x="7557" y="13526"/>
                </a:lnTo>
                <a:lnTo>
                  <a:pt x="7641" y="19556"/>
                </a:lnTo>
                <a:lnTo>
                  <a:pt x="8013" y="18345"/>
                </a:lnTo>
                <a:lnTo>
                  <a:pt x="8180" y="19206"/>
                </a:lnTo>
                <a:lnTo>
                  <a:pt x="8392" y="17268"/>
                </a:lnTo>
                <a:lnTo>
                  <a:pt x="8559" y="19125"/>
                </a:lnTo>
                <a:lnTo>
                  <a:pt x="8893" y="19489"/>
                </a:lnTo>
                <a:lnTo>
                  <a:pt x="9015" y="16622"/>
                </a:lnTo>
                <a:lnTo>
                  <a:pt x="9182" y="18694"/>
                </a:lnTo>
                <a:lnTo>
                  <a:pt x="9432" y="17631"/>
                </a:lnTo>
                <a:lnTo>
                  <a:pt x="9644" y="18991"/>
                </a:lnTo>
                <a:lnTo>
                  <a:pt x="10100" y="18062"/>
                </a:lnTo>
                <a:lnTo>
                  <a:pt x="10518" y="18923"/>
                </a:lnTo>
                <a:lnTo>
                  <a:pt x="10729" y="17766"/>
                </a:lnTo>
                <a:lnTo>
                  <a:pt x="11102" y="18775"/>
                </a:lnTo>
                <a:lnTo>
                  <a:pt x="11352" y="17833"/>
                </a:lnTo>
                <a:lnTo>
                  <a:pt x="11436" y="19273"/>
                </a:lnTo>
                <a:lnTo>
                  <a:pt x="11603" y="18197"/>
                </a:lnTo>
                <a:lnTo>
                  <a:pt x="11853" y="18775"/>
                </a:lnTo>
                <a:lnTo>
                  <a:pt x="12020" y="18062"/>
                </a:lnTo>
                <a:lnTo>
                  <a:pt x="12270" y="19785"/>
                </a:lnTo>
                <a:lnTo>
                  <a:pt x="12398" y="18062"/>
                </a:lnTo>
                <a:lnTo>
                  <a:pt x="12604" y="18560"/>
                </a:lnTo>
                <a:lnTo>
                  <a:pt x="12688" y="18129"/>
                </a:lnTo>
                <a:lnTo>
                  <a:pt x="12899" y="18775"/>
                </a:lnTo>
                <a:lnTo>
                  <a:pt x="13150" y="17914"/>
                </a:lnTo>
                <a:lnTo>
                  <a:pt x="13484" y="19421"/>
                </a:lnTo>
                <a:lnTo>
                  <a:pt x="13734" y="19058"/>
                </a:lnTo>
                <a:lnTo>
                  <a:pt x="13734" y="18991"/>
                </a:lnTo>
                <a:lnTo>
                  <a:pt x="13773" y="18197"/>
                </a:lnTo>
                <a:lnTo>
                  <a:pt x="14107" y="19058"/>
                </a:lnTo>
                <a:lnTo>
                  <a:pt x="14318" y="19058"/>
                </a:lnTo>
                <a:lnTo>
                  <a:pt x="14608" y="17833"/>
                </a:lnTo>
                <a:lnTo>
                  <a:pt x="14858" y="19125"/>
                </a:lnTo>
                <a:lnTo>
                  <a:pt x="15070" y="17981"/>
                </a:lnTo>
                <a:lnTo>
                  <a:pt x="15275" y="18843"/>
                </a:lnTo>
                <a:lnTo>
                  <a:pt x="15320" y="18843"/>
                </a:lnTo>
                <a:lnTo>
                  <a:pt x="15487" y="18345"/>
                </a:lnTo>
                <a:lnTo>
                  <a:pt x="15442" y="18264"/>
                </a:lnTo>
                <a:lnTo>
                  <a:pt x="15609" y="17483"/>
                </a:lnTo>
                <a:lnTo>
                  <a:pt x="15821" y="18627"/>
                </a:lnTo>
                <a:lnTo>
                  <a:pt x="16071" y="19354"/>
                </a:lnTo>
                <a:lnTo>
                  <a:pt x="16238" y="18197"/>
                </a:lnTo>
                <a:lnTo>
                  <a:pt x="16405" y="17766"/>
                </a:lnTo>
                <a:lnTo>
                  <a:pt x="16694" y="18775"/>
                </a:lnTo>
                <a:lnTo>
                  <a:pt x="16906" y="19125"/>
                </a:lnTo>
                <a:lnTo>
                  <a:pt x="17279" y="18345"/>
                </a:lnTo>
                <a:lnTo>
                  <a:pt x="17446" y="17483"/>
                </a:lnTo>
                <a:lnTo>
                  <a:pt x="17574" y="15962"/>
                </a:lnTo>
                <a:lnTo>
                  <a:pt x="17741" y="17335"/>
                </a:lnTo>
                <a:lnTo>
                  <a:pt x="17824" y="18412"/>
                </a:lnTo>
                <a:lnTo>
                  <a:pt x="18075" y="19125"/>
                </a:lnTo>
                <a:lnTo>
                  <a:pt x="18325" y="18412"/>
                </a:lnTo>
                <a:lnTo>
                  <a:pt x="18575" y="18129"/>
                </a:lnTo>
                <a:lnTo>
                  <a:pt x="18575" y="18627"/>
                </a:lnTo>
                <a:lnTo>
                  <a:pt x="18865" y="19058"/>
                </a:lnTo>
                <a:lnTo>
                  <a:pt x="19076" y="18197"/>
                </a:lnTo>
                <a:lnTo>
                  <a:pt x="19243" y="19421"/>
                </a:lnTo>
                <a:lnTo>
                  <a:pt x="19410" y="18412"/>
                </a:lnTo>
                <a:lnTo>
                  <a:pt x="19616" y="17833"/>
                </a:lnTo>
                <a:lnTo>
                  <a:pt x="19783" y="19637"/>
                </a:lnTo>
                <a:lnTo>
                  <a:pt x="19994" y="18493"/>
                </a:lnTo>
              </a:path>
            </a:pathLst>
          </a:custGeom>
          <a:noFill/>
          <a:ln w="9525" cap="flat">
            <a:solidFill>
              <a:srgbClr val="0000FF"/>
            </a:solidFill>
            <a:prstDash val="solid"/>
            <a:round/>
            <a:headEnd type="none" w="lg" len="lg"/>
            <a:tailEnd type="none" w="lg" len="lg"/>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2" name="Group 4">
            <a:extLst>
              <a:ext uri="{FF2B5EF4-FFF2-40B4-BE49-F238E27FC236}">
                <a16:creationId xmlns:a16="http://schemas.microsoft.com/office/drawing/2014/main" id="{E7D66918-2B28-4E9C-92B5-AE7234E21C09}"/>
              </a:ext>
            </a:extLst>
          </p:cNvPr>
          <p:cNvGrpSpPr>
            <a:grpSpLocks/>
          </p:cNvGrpSpPr>
          <p:nvPr/>
        </p:nvGrpSpPr>
        <p:grpSpPr bwMode="auto">
          <a:xfrm>
            <a:off x="6972300" y="1268413"/>
            <a:ext cx="2363788" cy="1136650"/>
            <a:chOff x="0" y="310"/>
            <a:chExt cx="20000" cy="19690"/>
          </a:xfrm>
        </p:grpSpPr>
        <p:sp>
          <p:nvSpPr>
            <p:cNvPr id="53271" name="Line 5">
              <a:extLst>
                <a:ext uri="{FF2B5EF4-FFF2-40B4-BE49-F238E27FC236}">
                  <a16:creationId xmlns:a16="http://schemas.microsoft.com/office/drawing/2014/main" id="{6304A510-CBA8-4FFD-8ABD-82F5DED4950F}"/>
                </a:ext>
              </a:extLst>
            </p:cNvPr>
            <p:cNvSpPr>
              <a:spLocks noChangeShapeType="1"/>
            </p:cNvSpPr>
            <p:nvPr/>
          </p:nvSpPr>
          <p:spPr bwMode="auto">
            <a:xfrm flipH="1">
              <a:off x="0" y="19989"/>
              <a:ext cx="20000" cy="11"/>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53272" name="Line 6">
              <a:extLst>
                <a:ext uri="{FF2B5EF4-FFF2-40B4-BE49-F238E27FC236}">
                  <a16:creationId xmlns:a16="http://schemas.microsoft.com/office/drawing/2014/main" id="{5BE5BD6B-0BFB-4F4E-897F-15EAD978EB48}"/>
                </a:ext>
              </a:extLst>
            </p:cNvPr>
            <p:cNvSpPr>
              <a:spLocks noChangeShapeType="1"/>
            </p:cNvSpPr>
            <p:nvPr/>
          </p:nvSpPr>
          <p:spPr bwMode="auto">
            <a:xfrm>
              <a:off x="0" y="310"/>
              <a:ext cx="5" cy="1969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grpSp>
      <p:grpSp>
        <p:nvGrpSpPr>
          <p:cNvPr id="3" name="Group 7">
            <a:extLst>
              <a:ext uri="{FF2B5EF4-FFF2-40B4-BE49-F238E27FC236}">
                <a16:creationId xmlns:a16="http://schemas.microsoft.com/office/drawing/2014/main" id="{ED2BD5F9-04FB-40D4-8385-1DEE1FAF6D02}"/>
              </a:ext>
            </a:extLst>
          </p:cNvPr>
          <p:cNvGrpSpPr>
            <a:grpSpLocks/>
          </p:cNvGrpSpPr>
          <p:nvPr/>
        </p:nvGrpSpPr>
        <p:grpSpPr bwMode="auto">
          <a:xfrm>
            <a:off x="2208214" y="1268413"/>
            <a:ext cx="2363787" cy="1136650"/>
            <a:chOff x="2706" y="890"/>
            <a:chExt cx="1489" cy="716"/>
          </a:xfrm>
        </p:grpSpPr>
        <p:grpSp>
          <p:nvGrpSpPr>
            <p:cNvPr id="53267" name="Group 8">
              <a:extLst>
                <a:ext uri="{FF2B5EF4-FFF2-40B4-BE49-F238E27FC236}">
                  <a16:creationId xmlns:a16="http://schemas.microsoft.com/office/drawing/2014/main" id="{F09A9716-AFF9-4D30-915E-47CCD7489A8C}"/>
                </a:ext>
              </a:extLst>
            </p:cNvPr>
            <p:cNvGrpSpPr>
              <a:grpSpLocks/>
            </p:cNvGrpSpPr>
            <p:nvPr/>
          </p:nvGrpSpPr>
          <p:grpSpPr bwMode="auto">
            <a:xfrm>
              <a:off x="2706" y="890"/>
              <a:ext cx="1489" cy="716"/>
              <a:chOff x="0" y="310"/>
              <a:chExt cx="20000" cy="19690"/>
            </a:xfrm>
          </p:grpSpPr>
          <p:sp>
            <p:nvSpPr>
              <p:cNvPr id="53269" name="Line 9">
                <a:extLst>
                  <a:ext uri="{FF2B5EF4-FFF2-40B4-BE49-F238E27FC236}">
                    <a16:creationId xmlns:a16="http://schemas.microsoft.com/office/drawing/2014/main" id="{DF126C1A-058C-4F17-95AF-3D3D1EB2224A}"/>
                  </a:ext>
                </a:extLst>
              </p:cNvPr>
              <p:cNvSpPr>
                <a:spLocks noChangeShapeType="1"/>
              </p:cNvSpPr>
              <p:nvPr/>
            </p:nvSpPr>
            <p:spPr bwMode="auto">
              <a:xfrm flipH="1">
                <a:off x="0" y="19989"/>
                <a:ext cx="20000" cy="11"/>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53270" name="Line 10">
                <a:extLst>
                  <a:ext uri="{FF2B5EF4-FFF2-40B4-BE49-F238E27FC236}">
                    <a16:creationId xmlns:a16="http://schemas.microsoft.com/office/drawing/2014/main" id="{D871D1C3-A3D1-4DE8-BD37-9A7F15544A2A}"/>
                  </a:ext>
                </a:extLst>
              </p:cNvPr>
              <p:cNvSpPr>
                <a:spLocks noChangeShapeType="1"/>
              </p:cNvSpPr>
              <p:nvPr/>
            </p:nvSpPr>
            <p:spPr bwMode="auto">
              <a:xfrm>
                <a:off x="0" y="310"/>
                <a:ext cx="5" cy="1969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grpSp>
        <p:sp>
          <p:nvSpPr>
            <p:cNvPr id="53268" name="Freeform 11">
              <a:extLst>
                <a:ext uri="{FF2B5EF4-FFF2-40B4-BE49-F238E27FC236}">
                  <a16:creationId xmlns:a16="http://schemas.microsoft.com/office/drawing/2014/main" id="{AD25E5D8-C4D4-4E89-A05F-4139A0EB63E0}"/>
                </a:ext>
              </a:extLst>
            </p:cNvPr>
            <p:cNvSpPr>
              <a:spLocks/>
            </p:cNvSpPr>
            <p:nvPr/>
          </p:nvSpPr>
          <p:spPr bwMode="auto">
            <a:xfrm>
              <a:off x="2728" y="1434"/>
              <a:ext cx="1420" cy="150"/>
            </a:xfrm>
            <a:custGeom>
              <a:avLst/>
              <a:gdLst>
                <a:gd name="T0" fmla="*/ 2 w 20000"/>
                <a:gd name="T1" fmla="*/ 1 h 20000"/>
                <a:gd name="T2" fmla="*/ 3 w 20000"/>
                <a:gd name="T3" fmla="*/ 1 h 20000"/>
                <a:gd name="T4" fmla="*/ 4 w 20000"/>
                <a:gd name="T5" fmla="*/ 1 h 20000"/>
                <a:gd name="T6" fmla="*/ 7 w 20000"/>
                <a:gd name="T7" fmla="*/ 1 h 20000"/>
                <a:gd name="T8" fmla="*/ 9 w 20000"/>
                <a:gd name="T9" fmla="*/ 1 h 20000"/>
                <a:gd name="T10" fmla="*/ 11 w 20000"/>
                <a:gd name="T11" fmla="*/ 1 h 20000"/>
                <a:gd name="T12" fmla="*/ 14 w 20000"/>
                <a:gd name="T13" fmla="*/ 1 h 20000"/>
                <a:gd name="T14" fmla="*/ 16 w 20000"/>
                <a:gd name="T15" fmla="*/ 1 h 20000"/>
                <a:gd name="T16" fmla="*/ 19 w 20000"/>
                <a:gd name="T17" fmla="*/ 0 h 20000"/>
                <a:gd name="T18" fmla="*/ 20 w 20000"/>
                <a:gd name="T19" fmla="*/ 1 h 20000"/>
                <a:gd name="T20" fmla="*/ 22 w 20000"/>
                <a:gd name="T21" fmla="*/ 1 h 20000"/>
                <a:gd name="T22" fmla="*/ 24 w 20000"/>
                <a:gd name="T23" fmla="*/ 1 h 20000"/>
                <a:gd name="T24" fmla="*/ 25 w 20000"/>
                <a:gd name="T25" fmla="*/ 0 h 20000"/>
                <a:gd name="T26" fmla="*/ 26 w 20000"/>
                <a:gd name="T27" fmla="*/ 1 h 20000"/>
                <a:gd name="T28" fmla="*/ 29 w 20000"/>
                <a:gd name="T29" fmla="*/ 1 h 20000"/>
                <a:gd name="T30" fmla="*/ 30 w 20000"/>
                <a:gd name="T31" fmla="*/ 1 h 20000"/>
                <a:gd name="T32" fmla="*/ 32 w 20000"/>
                <a:gd name="T33" fmla="*/ 0 h 20000"/>
                <a:gd name="T34" fmla="*/ 34 w 20000"/>
                <a:gd name="T35" fmla="*/ 1 h 20000"/>
                <a:gd name="T36" fmla="*/ 36 w 20000"/>
                <a:gd name="T37" fmla="*/ 1 h 20000"/>
                <a:gd name="T38" fmla="*/ 38 w 20000"/>
                <a:gd name="T39" fmla="*/ 1 h 20000"/>
                <a:gd name="T40" fmla="*/ 40 w 20000"/>
                <a:gd name="T41" fmla="*/ 1 h 20000"/>
                <a:gd name="T42" fmla="*/ 43 w 20000"/>
                <a:gd name="T43" fmla="*/ 1 h 20000"/>
                <a:gd name="T44" fmla="*/ 46 w 20000"/>
                <a:gd name="T45" fmla="*/ 1 h 20000"/>
                <a:gd name="T46" fmla="*/ 49 w 20000"/>
                <a:gd name="T47" fmla="*/ 1 h 20000"/>
                <a:gd name="T48" fmla="*/ 50 w 20000"/>
                <a:gd name="T49" fmla="*/ 1 h 20000"/>
                <a:gd name="T50" fmla="*/ 51 w 20000"/>
                <a:gd name="T51" fmla="*/ 1 h 20000"/>
                <a:gd name="T52" fmla="*/ 53 w 20000"/>
                <a:gd name="T53" fmla="*/ 1 h 20000"/>
                <a:gd name="T54" fmla="*/ 54 w 20000"/>
                <a:gd name="T55" fmla="*/ 1 h 20000"/>
                <a:gd name="T56" fmla="*/ 55 w 20000"/>
                <a:gd name="T57" fmla="*/ 1 h 20000"/>
                <a:gd name="T58" fmla="*/ 57 w 20000"/>
                <a:gd name="T59" fmla="*/ 1 h 20000"/>
                <a:gd name="T60" fmla="*/ 61 w 20000"/>
                <a:gd name="T61" fmla="*/ 1 h 20000"/>
                <a:gd name="T62" fmla="*/ 63 w 20000"/>
                <a:gd name="T63" fmla="*/ 1 h 20000"/>
                <a:gd name="T64" fmla="*/ 66 w 20000"/>
                <a:gd name="T65" fmla="*/ 1 h 20000"/>
                <a:gd name="T66" fmla="*/ 67 w 20000"/>
                <a:gd name="T67" fmla="*/ 1 h 20000"/>
                <a:gd name="T68" fmla="*/ 69 w 20000"/>
                <a:gd name="T69" fmla="*/ 1 h 20000"/>
                <a:gd name="T70" fmla="*/ 71 w 20000"/>
                <a:gd name="T71" fmla="*/ 0 h 20000"/>
                <a:gd name="T72" fmla="*/ 74 w 20000"/>
                <a:gd name="T73" fmla="*/ 0 h 20000"/>
                <a:gd name="T74" fmla="*/ 75 w 20000"/>
                <a:gd name="T75" fmla="*/ 0 h 20000"/>
                <a:gd name="T76" fmla="*/ 76 w 20000"/>
                <a:gd name="T77" fmla="*/ 1 h 20000"/>
                <a:gd name="T78" fmla="*/ 77 w 20000"/>
                <a:gd name="T79" fmla="*/ 0 h 20000"/>
                <a:gd name="T80" fmla="*/ 78 w 20000"/>
                <a:gd name="T81" fmla="*/ 0 h 20000"/>
                <a:gd name="T82" fmla="*/ 80 w 20000"/>
                <a:gd name="T83" fmla="*/ 1 h 20000"/>
                <a:gd name="T84" fmla="*/ 81 w 20000"/>
                <a:gd name="T85" fmla="*/ 1 h 20000"/>
                <a:gd name="T86" fmla="*/ 84 w 20000"/>
                <a:gd name="T87" fmla="*/ 0 h 20000"/>
                <a:gd name="T88" fmla="*/ 86 w 20000"/>
                <a:gd name="T89" fmla="*/ 1 h 20000"/>
                <a:gd name="T90" fmla="*/ 89 w 20000"/>
                <a:gd name="T91" fmla="*/ 1 h 20000"/>
                <a:gd name="T92" fmla="*/ 92 w 20000"/>
                <a:gd name="T93" fmla="*/ 1 h 20000"/>
                <a:gd name="T94" fmla="*/ 93 w 20000"/>
                <a:gd name="T95" fmla="*/ 1 h 20000"/>
                <a:gd name="T96" fmla="*/ 96 w 20000"/>
                <a:gd name="T97" fmla="*/ 1 h 20000"/>
                <a:gd name="T98" fmla="*/ 98 w 20000"/>
                <a:gd name="T99" fmla="*/ 1 h 20000"/>
                <a:gd name="T100" fmla="*/ 101 w 20000"/>
                <a:gd name="T101" fmla="*/ 1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0" y="19574"/>
                  </a:moveTo>
                  <a:lnTo>
                    <a:pt x="383" y="13989"/>
                  </a:lnTo>
                  <a:lnTo>
                    <a:pt x="338" y="17181"/>
                  </a:lnTo>
                  <a:lnTo>
                    <a:pt x="552" y="12766"/>
                  </a:lnTo>
                  <a:lnTo>
                    <a:pt x="721" y="19149"/>
                  </a:lnTo>
                  <a:lnTo>
                    <a:pt x="845" y="14362"/>
                  </a:lnTo>
                  <a:lnTo>
                    <a:pt x="1099" y="17181"/>
                  </a:lnTo>
                  <a:lnTo>
                    <a:pt x="1313" y="14362"/>
                  </a:lnTo>
                  <a:lnTo>
                    <a:pt x="1522" y="18777"/>
                  </a:lnTo>
                  <a:lnTo>
                    <a:pt x="1736" y="19947"/>
                  </a:lnTo>
                  <a:lnTo>
                    <a:pt x="1944" y="18777"/>
                  </a:lnTo>
                  <a:lnTo>
                    <a:pt x="2158" y="14362"/>
                  </a:lnTo>
                  <a:lnTo>
                    <a:pt x="2327" y="18351"/>
                  </a:lnTo>
                  <a:lnTo>
                    <a:pt x="2750" y="14362"/>
                  </a:lnTo>
                  <a:lnTo>
                    <a:pt x="2959" y="16755"/>
                  </a:lnTo>
                  <a:lnTo>
                    <a:pt x="3088" y="17553"/>
                  </a:lnTo>
                  <a:lnTo>
                    <a:pt x="3426" y="12766"/>
                  </a:lnTo>
                  <a:lnTo>
                    <a:pt x="3680" y="5585"/>
                  </a:lnTo>
                  <a:lnTo>
                    <a:pt x="3804" y="13191"/>
                  </a:lnTo>
                  <a:lnTo>
                    <a:pt x="4018" y="18351"/>
                  </a:lnTo>
                  <a:lnTo>
                    <a:pt x="4187" y="18777"/>
                  </a:lnTo>
                  <a:lnTo>
                    <a:pt x="4356" y="16383"/>
                  </a:lnTo>
                  <a:lnTo>
                    <a:pt x="4525" y="14362"/>
                  </a:lnTo>
                  <a:lnTo>
                    <a:pt x="4694" y="17181"/>
                  </a:lnTo>
                  <a:lnTo>
                    <a:pt x="4863" y="13191"/>
                  </a:lnTo>
                  <a:lnTo>
                    <a:pt x="4948" y="8777"/>
                  </a:lnTo>
                  <a:lnTo>
                    <a:pt x="5117" y="14362"/>
                  </a:lnTo>
                  <a:lnTo>
                    <a:pt x="5241" y="17979"/>
                  </a:lnTo>
                  <a:lnTo>
                    <a:pt x="5579" y="15585"/>
                  </a:lnTo>
                  <a:lnTo>
                    <a:pt x="5709" y="13989"/>
                  </a:lnTo>
                  <a:lnTo>
                    <a:pt x="5833" y="13191"/>
                  </a:lnTo>
                  <a:lnTo>
                    <a:pt x="6002" y="16755"/>
                  </a:lnTo>
                  <a:lnTo>
                    <a:pt x="6216" y="16755"/>
                  </a:lnTo>
                  <a:lnTo>
                    <a:pt x="6424" y="7979"/>
                  </a:lnTo>
                  <a:lnTo>
                    <a:pt x="6554" y="13564"/>
                  </a:lnTo>
                  <a:lnTo>
                    <a:pt x="6762" y="17979"/>
                  </a:lnTo>
                  <a:lnTo>
                    <a:pt x="6977" y="17181"/>
                  </a:lnTo>
                  <a:lnTo>
                    <a:pt x="7101" y="11968"/>
                  </a:lnTo>
                  <a:lnTo>
                    <a:pt x="7399" y="4415"/>
                  </a:lnTo>
                  <a:lnTo>
                    <a:pt x="7523" y="15585"/>
                  </a:lnTo>
                  <a:lnTo>
                    <a:pt x="7692" y="19149"/>
                  </a:lnTo>
                  <a:lnTo>
                    <a:pt x="7946" y="17181"/>
                  </a:lnTo>
                  <a:lnTo>
                    <a:pt x="8284" y="15957"/>
                  </a:lnTo>
                  <a:lnTo>
                    <a:pt x="8498" y="12394"/>
                  </a:lnTo>
                  <a:lnTo>
                    <a:pt x="8791" y="15160"/>
                  </a:lnTo>
                  <a:lnTo>
                    <a:pt x="9129" y="17979"/>
                  </a:lnTo>
                  <a:lnTo>
                    <a:pt x="9428" y="15160"/>
                  </a:lnTo>
                  <a:lnTo>
                    <a:pt x="9637" y="12394"/>
                  </a:lnTo>
                  <a:lnTo>
                    <a:pt x="9766" y="14362"/>
                  </a:lnTo>
                  <a:lnTo>
                    <a:pt x="9890" y="16755"/>
                  </a:lnTo>
                  <a:lnTo>
                    <a:pt x="10059" y="13564"/>
                  </a:lnTo>
                  <a:lnTo>
                    <a:pt x="10104" y="15957"/>
                  </a:lnTo>
                  <a:lnTo>
                    <a:pt x="10313" y="12394"/>
                  </a:lnTo>
                  <a:lnTo>
                    <a:pt x="10442" y="15957"/>
                  </a:lnTo>
                  <a:lnTo>
                    <a:pt x="10566" y="18351"/>
                  </a:lnTo>
                  <a:lnTo>
                    <a:pt x="10696" y="12766"/>
                  </a:lnTo>
                  <a:lnTo>
                    <a:pt x="10820" y="9574"/>
                  </a:lnTo>
                  <a:lnTo>
                    <a:pt x="10989" y="13564"/>
                  </a:lnTo>
                  <a:lnTo>
                    <a:pt x="11119" y="17181"/>
                  </a:lnTo>
                  <a:lnTo>
                    <a:pt x="11327" y="13989"/>
                  </a:lnTo>
                  <a:lnTo>
                    <a:pt x="11496" y="15160"/>
                  </a:lnTo>
                  <a:lnTo>
                    <a:pt x="12133" y="11968"/>
                  </a:lnTo>
                  <a:lnTo>
                    <a:pt x="12342" y="8777"/>
                  </a:lnTo>
                  <a:lnTo>
                    <a:pt x="12595" y="14787"/>
                  </a:lnTo>
                  <a:lnTo>
                    <a:pt x="12764" y="16383"/>
                  </a:lnTo>
                  <a:lnTo>
                    <a:pt x="13018" y="12766"/>
                  </a:lnTo>
                  <a:lnTo>
                    <a:pt x="13147" y="9574"/>
                  </a:lnTo>
                  <a:lnTo>
                    <a:pt x="13271" y="13564"/>
                  </a:lnTo>
                  <a:lnTo>
                    <a:pt x="13440" y="16383"/>
                  </a:lnTo>
                  <a:lnTo>
                    <a:pt x="13655" y="12766"/>
                  </a:lnTo>
                  <a:lnTo>
                    <a:pt x="13863" y="6383"/>
                  </a:lnTo>
                  <a:lnTo>
                    <a:pt x="14032" y="2819"/>
                  </a:lnTo>
                  <a:lnTo>
                    <a:pt x="14201" y="6809"/>
                  </a:lnTo>
                  <a:lnTo>
                    <a:pt x="14624" y="0"/>
                  </a:lnTo>
                  <a:lnTo>
                    <a:pt x="14793" y="0"/>
                  </a:lnTo>
                  <a:lnTo>
                    <a:pt x="14793" y="426"/>
                  </a:lnTo>
                  <a:lnTo>
                    <a:pt x="14877" y="4415"/>
                  </a:lnTo>
                  <a:lnTo>
                    <a:pt x="15046" y="10372"/>
                  </a:lnTo>
                  <a:lnTo>
                    <a:pt x="15131" y="13564"/>
                  </a:lnTo>
                  <a:lnTo>
                    <a:pt x="15261" y="6809"/>
                  </a:lnTo>
                  <a:lnTo>
                    <a:pt x="15345" y="9574"/>
                  </a:lnTo>
                  <a:lnTo>
                    <a:pt x="15469" y="3989"/>
                  </a:lnTo>
                  <a:lnTo>
                    <a:pt x="15554" y="13564"/>
                  </a:lnTo>
                  <a:lnTo>
                    <a:pt x="15807" y="17553"/>
                  </a:lnTo>
                  <a:lnTo>
                    <a:pt x="15892" y="10798"/>
                  </a:lnTo>
                  <a:lnTo>
                    <a:pt x="16106" y="12394"/>
                  </a:lnTo>
                  <a:lnTo>
                    <a:pt x="16444" y="12394"/>
                  </a:lnTo>
                  <a:lnTo>
                    <a:pt x="16613" y="8777"/>
                  </a:lnTo>
                  <a:lnTo>
                    <a:pt x="16867" y="13989"/>
                  </a:lnTo>
                  <a:lnTo>
                    <a:pt x="17160" y="17979"/>
                  </a:lnTo>
                  <a:lnTo>
                    <a:pt x="17413" y="11596"/>
                  </a:lnTo>
                  <a:lnTo>
                    <a:pt x="17628" y="15585"/>
                  </a:lnTo>
                  <a:lnTo>
                    <a:pt x="17836" y="12394"/>
                  </a:lnTo>
                  <a:lnTo>
                    <a:pt x="18174" y="11968"/>
                  </a:lnTo>
                  <a:lnTo>
                    <a:pt x="18473" y="14787"/>
                  </a:lnTo>
                  <a:lnTo>
                    <a:pt x="18473" y="15160"/>
                  </a:lnTo>
                  <a:lnTo>
                    <a:pt x="18642" y="17181"/>
                  </a:lnTo>
                  <a:lnTo>
                    <a:pt x="19104" y="14362"/>
                  </a:lnTo>
                  <a:lnTo>
                    <a:pt x="19234" y="10798"/>
                  </a:lnTo>
                  <a:lnTo>
                    <a:pt x="19527" y="15957"/>
                  </a:lnTo>
                  <a:lnTo>
                    <a:pt x="19741" y="11968"/>
                  </a:lnTo>
                  <a:lnTo>
                    <a:pt x="19994" y="16755"/>
                  </a:lnTo>
                </a:path>
              </a:pathLst>
            </a:custGeom>
            <a:noFill/>
            <a:ln w="9525" cap="flat">
              <a:solidFill>
                <a:srgbClr val="0000FF"/>
              </a:solidFill>
              <a:prstDash val="solid"/>
              <a:round/>
              <a:headEnd type="none" w="lg" len="lg"/>
              <a:tailEnd type="none" w="lg" len="lg"/>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5" name="Group 12">
            <a:extLst>
              <a:ext uri="{FF2B5EF4-FFF2-40B4-BE49-F238E27FC236}">
                <a16:creationId xmlns:a16="http://schemas.microsoft.com/office/drawing/2014/main" id="{1131DFBE-7E5D-4DE5-9773-0B803AE3AE89}"/>
              </a:ext>
            </a:extLst>
          </p:cNvPr>
          <p:cNvGrpSpPr>
            <a:grpSpLocks/>
          </p:cNvGrpSpPr>
          <p:nvPr/>
        </p:nvGrpSpPr>
        <p:grpSpPr bwMode="auto">
          <a:xfrm>
            <a:off x="6456363" y="5156201"/>
            <a:ext cx="2087562" cy="936625"/>
            <a:chOff x="1610" y="2613"/>
            <a:chExt cx="2404" cy="1497"/>
          </a:xfrm>
        </p:grpSpPr>
        <p:sp>
          <p:nvSpPr>
            <p:cNvPr id="53257" name="AutoShape 13">
              <a:extLst>
                <a:ext uri="{FF2B5EF4-FFF2-40B4-BE49-F238E27FC236}">
                  <a16:creationId xmlns:a16="http://schemas.microsoft.com/office/drawing/2014/main" id="{1607AD33-B74A-445A-B536-5F6E14643CF2}"/>
                </a:ext>
              </a:extLst>
            </p:cNvPr>
            <p:cNvSpPr>
              <a:spLocks noChangeArrowheads="1"/>
            </p:cNvSpPr>
            <p:nvPr/>
          </p:nvSpPr>
          <p:spPr bwMode="auto">
            <a:xfrm>
              <a:off x="1811" y="2976"/>
              <a:ext cx="60" cy="1104"/>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58" name="AutoShape 14">
              <a:extLst>
                <a:ext uri="{FF2B5EF4-FFF2-40B4-BE49-F238E27FC236}">
                  <a16:creationId xmlns:a16="http://schemas.microsoft.com/office/drawing/2014/main" id="{CC0CDE66-EE2F-454C-A734-B7D823048D11}"/>
                </a:ext>
              </a:extLst>
            </p:cNvPr>
            <p:cNvSpPr>
              <a:spLocks noChangeArrowheads="1"/>
            </p:cNvSpPr>
            <p:nvPr/>
          </p:nvSpPr>
          <p:spPr bwMode="auto">
            <a:xfrm>
              <a:off x="2529" y="3944"/>
              <a:ext cx="60" cy="138"/>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59" name="AutoShape 15">
              <a:extLst>
                <a:ext uri="{FF2B5EF4-FFF2-40B4-BE49-F238E27FC236}">
                  <a16:creationId xmlns:a16="http://schemas.microsoft.com/office/drawing/2014/main" id="{26A2A665-0E56-42E9-9ECD-474E873F8109}"/>
                </a:ext>
              </a:extLst>
            </p:cNvPr>
            <p:cNvSpPr>
              <a:spLocks noChangeArrowheads="1"/>
            </p:cNvSpPr>
            <p:nvPr/>
          </p:nvSpPr>
          <p:spPr bwMode="auto">
            <a:xfrm>
              <a:off x="2830" y="3948"/>
              <a:ext cx="58" cy="137"/>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0" name="AutoShape 16">
              <a:extLst>
                <a:ext uri="{FF2B5EF4-FFF2-40B4-BE49-F238E27FC236}">
                  <a16:creationId xmlns:a16="http://schemas.microsoft.com/office/drawing/2014/main" id="{B744D9D1-70A5-4255-944E-AE2FA426B604}"/>
                </a:ext>
              </a:extLst>
            </p:cNvPr>
            <p:cNvSpPr>
              <a:spLocks noChangeArrowheads="1"/>
            </p:cNvSpPr>
            <p:nvPr/>
          </p:nvSpPr>
          <p:spPr bwMode="auto">
            <a:xfrm>
              <a:off x="2684" y="3665"/>
              <a:ext cx="56" cy="415"/>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1" name="AutoShape 17">
              <a:extLst>
                <a:ext uri="{FF2B5EF4-FFF2-40B4-BE49-F238E27FC236}">
                  <a16:creationId xmlns:a16="http://schemas.microsoft.com/office/drawing/2014/main" id="{3C039FDB-31A4-448F-A36C-EE213EBFE50B}"/>
                </a:ext>
              </a:extLst>
            </p:cNvPr>
            <p:cNvSpPr>
              <a:spLocks noChangeArrowheads="1"/>
            </p:cNvSpPr>
            <p:nvPr/>
          </p:nvSpPr>
          <p:spPr bwMode="auto">
            <a:xfrm>
              <a:off x="3558" y="3254"/>
              <a:ext cx="58" cy="829"/>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2" name="AutoShape 18">
              <a:extLst>
                <a:ext uri="{FF2B5EF4-FFF2-40B4-BE49-F238E27FC236}">
                  <a16:creationId xmlns:a16="http://schemas.microsoft.com/office/drawing/2014/main" id="{6C4C2A75-12F7-4E3D-B0B9-4AD35B3591D8}"/>
                </a:ext>
              </a:extLst>
            </p:cNvPr>
            <p:cNvSpPr>
              <a:spLocks noChangeArrowheads="1"/>
            </p:cNvSpPr>
            <p:nvPr/>
          </p:nvSpPr>
          <p:spPr bwMode="auto">
            <a:xfrm>
              <a:off x="3439" y="3948"/>
              <a:ext cx="59" cy="137"/>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3" name="AutoShape 19">
              <a:extLst>
                <a:ext uri="{FF2B5EF4-FFF2-40B4-BE49-F238E27FC236}">
                  <a16:creationId xmlns:a16="http://schemas.microsoft.com/office/drawing/2014/main" id="{DB3175BE-1F5D-429E-AA7D-05AF5E69EEB0}"/>
                </a:ext>
              </a:extLst>
            </p:cNvPr>
            <p:cNvSpPr>
              <a:spLocks noChangeArrowheads="1"/>
            </p:cNvSpPr>
            <p:nvPr/>
          </p:nvSpPr>
          <p:spPr bwMode="auto">
            <a:xfrm>
              <a:off x="3675" y="3948"/>
              <a:ext cx="58" cy="137"/>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4" name="AutoShape 20">
              <a:extLst>
                <a:ext uri="{FF2B5EF4-FFF2-40B4-BE49-F238E27FC236}">
                  <a16:creationId xmlns:a16="http://schemas.microsoft.com/office/drawing/2014/main" id="{CA40A07B-C693-462E-BC8D-59694372D743}"/>
                </a:ext>
              </a:extLst>
            </p:cNvPr>
            <p:cNvSpPr>
              <a:spLocks noChangeArrowheads="1"/>
            </p:cNvSpPr>
            <p:nvPr/>
          </p:nvSpPr>
          <p:spPr bwMode="auto">
            <a:xfrm>
              <a:off x="2052" y="3530"/>
              <a:ext cx="59" cy="552"/>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5" name="Line 21">
              <a:extLst>
                <a:ext uri="{FF2B5EF4-FFF2-40B4-BE49-F238E27FC236}">
                  <a16:creationId xmlns:a16="http://schemas.microsoft.com/office/drawing/2014/main" id="{1ABC6AA7-19B9-4836-8CC0-653CA80DA8DC}"/>
                </a:ext>
              </a:extLst>
            </p:cNvPr>
            <p:cNvSpPr>
              <a:spLocks noChangeShapeType="1"/>
            </p:cNvSpPr>
            <p:nvPr/>
          </p:nvSpPr>
          <p:spPr bwMode="auto">
            <a:xfrm flipV="1">
              <a:off x="1610" y="2613"/>
              <a:ext cx="0" cy="14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3266" name="Line 22">
              <a:extLst>
                <a:ext uri="{FF2B5EF4-FFF2-40B4-BE49-F238E27FC236}">
                  <a16:creationId xmlns:a16="http://schemas.microsoft.com/office/drawing/2014/main" id="{1AA4C7D8-EFFE-4334-804E-5CDB680C70E9}"/>
                </a:ext>
              </a:extLst>
            </p:cNvPr>
            <p:cNvSpPr>
              <a:spLocks noChangeShapeType="1"/>
            </p:cNvSpPr>
            <p:nvPr/>
          </p:nvSpPr>
          <p:spPr bwMode="auto">
            <a:xfrm flipV="1">
              <a:off x="1610" y="4110"/>
              <a:ext cx="240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11093 -0.00625 L -0.39609 -0.00625 " pathEditMode="relative" rAng="0" ptsTypes="AA">
                                      <p:cBhvr>
                                        <p:cTn id="6" dur="2000" fill="hold"/>
                                        <p:tgtEl>
                                          <p:spTgt spid="866307"/>
                                        </p:tgtEl>
                                        <p:attrNameLst>
                                          <p:attrName>ppt_x</p:attrName>
                                          <p:attrName>ppt_y</p:attrName>
                                        </p:attrNameLst>
                                      </p:cBhvr>
                                      <p:rCtr x="-14258" y="0"/>
                                    </p:animMotion>
                                  </p:childTnLst>
                                </p:cTn>
                              </p:par>
                              <p:par>
                                <p:cTn id="7" presetID="10" presetClass="exit" presetSubtype="0" fill="hold" nodeType="withEffect">
                                  <p:stCondLst>
                                    <p:cond delay="0"/>
                                  </p:stCondLst>
                                  <p:childTnLst>
                                    <p:animEffect transition="out" filter="fade">
                                      <p:cBhvr>
                                        <p:cTn id="8" dur="2000"/>
                                        <p:tgtEl>
                                          <p:spTgt spid="2"/>
                                        </p:tgtEl>
                                      </p:cBhvr>
                                    </p:animEffect>
                                    <p:set>
                                      <p:cBhvr>
                                        <p:cTn id="9" dur="1" fill="hold">
                                          <p:stCondLst>
                                            <p:cond delay="1999"/>
                                          </p:stCondLst>
                                        </p:cTn>
                                        <p:tgtEl>
                                          <p:spTgt spid="2"/>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866307"/>
                                        </p:tgtEl>
                                        <p:attrNameLst>
                                          <p:attrName>ppt_x</p:attrName>
                                        </p:attrNameLst>
                                      </p:cBhvr>
                                      <p:tavLst>
                                        <p:tav tm="0">
                                          <p:val>
                                            <p:strVal val="ppt_x"/>
                                          </p:val>
                                        </p:tav>
                                        <p:tav tm="100000">
                                          <p:val>
                                            <p:strVal val="ppt_x"/>
                                          </p:val>
                                        </p:tav>
                                      </p:tavLst>
                                    </p:anim>
                                    <p:anim calcmode="lin" valueType="num">
                                      <p:cBhvr additive="base">
                                        <p:cTn id="18" dur="500"/>
                                        <p:tgtEl>
                                          <p:spTgt spid="866307"/>
                                        </p:tgtEl>
                                        <p:attrNameLst>
                                          <p:attrName>ppt_y</p:attrName>
                                        </p:attrNameLst>
                                      </p:cBhvr>
                                      <p:tavLst>
                                        <p:tav tm="0">
                                          <p:val>
                                            <p:strVal val="ppt_y"/>
                                          </p:val>
                                        </p:tav>
                                        <p:tav tm="100000">
                                          <p:val>
                                            <p:strVal val="1+ppt_h/2"/>
                                          </p:val>
                                        </p:tav>
                                      </p:tavLst>
                                    </p:anim>
                                    <p:set>
                                      <p:cBhvr>
                                        <p:cTn id="19" dur="1" fill="hold">
                                          <p:stCondLst>
                                            <p:cond delay="499"/>
                                          </p:stCondLst>
                                        </p:cTn>
                                        <p:tgtEl>
                                          <p:spTgt spid="866307"/>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66306"/>
                                        </p:tgtEl>
                                        <p:attrNameLst>
                                          <p:attrName>style.visibility</p:attrName>
                                        </p:attrNameLst>
                                      </p:cBhvr>
                                      <p:to>
                                        <p:strVal val="visible"/>
                                      </p:to>
                                    </p:set>
                                    <p:animEffect transition="in" filter="fade">
                                      <p:cBhvr>
                                        <p:cTn id="31" dur="2000"/>
                                        <p:tgtEl>
                                          <p:spTgt spid="86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1032669"/>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7" name="Rectangle 4">
            <a:extLst>
              <a:ext uri="{FF2B5EF4-FFF2-40B4-BE49-F238E27FC236}">
                <a16:creationId xmlns:a16="http://schemas.microsoft.com/office/drawing/2014/main" id="{9B04A9F5-923F-434F-83E6-1BDB00D341D1}"/>
              </a:ext>
            </a:extLst>
          </p:cNvPr>
          <p:cNvSpPr>
            <a:spLocks noChangeArrowheads="1"/>
          </p:cNvSpPr>
          <p:nvPr/>
        </p:nvSpPr>
        <p:spPr bwMode="auto">
          <a:xfrm>
            <a:off x="4295800" y="4725144"/>
            <a:ext cx="6324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FontTx/>
              <a:buNone/>
            </a:pPr>
            <a:r>
              <a:rPr lang="en-GB" altLang="it-IT" sz="3200" b="1" dirty="0">
                <a:solidFill>
                  <a:schemeClr val="tx1"/>
                </a:solidFill>
              </a:rPr>
              <a:t>Come  </a:t>
            </a:r>
            <a:r>
              <a:rPr lang="en-GB" altLang="it-IT" sz="3200" b="1" dirty="0" err="1">
                <a:solidFill>
                  <a:schemeClr val="tx1"/>
                </a:solidFill>
              </a:rPr>
              <a:t>si</a:t>
            </a:r>
            <a:r>
              <a:rPr lang="en-GB" altLang="it-IT" sz="3200" b="1" dirty="0">
                <a:solidFill>
                  <a:schemeClr val="tx1"/>
                </a:solidFill>
              </a:rPr>
              <a:t> </a:t>
            </a:r>
            <a:r>
              <a:rPr lang="en-GB" altLang="it-IT" sz="3200" b="1" dirty="0" err="1">
                <a:solidFill>
                  <a:schemeClr val="tx1"/>
                </a:solidFill>
              </a:rPr>
              <a:t>fanno</a:t>
            </a:r>
            <a:r>
              <a:rPr lang="en-GB" altLang="it-IT" sz="3200" b="1" dirty="0">
                <a:solidFill>
                  <a:schemeClr val="tx1"/>
                </a:solidFill>
              </a:rPr>
              <a:t>?</a:t>
            </a:r>
          </a:p>
        </p:txBody>
      </p:sp>
    </p:spTree>
    <p:extLst>
      <p:ext uri="{BB962C8B-B14F-4D97-AF65-F5344CB8AC3E}">
        <p14:creationId xmlns:p14="http://schemas.microsoft.com/office/powerpoint/2010/main" val="1763482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E1E83FD1-AAA1-4C28-A557-51B4B08B8E48}"/>
              </a:ext>
            </a:extLst>
          </p:cNvPr>
          <p:cNvGrpSpPr/>
          <p:nvPr/>
        </p:nvGrpSpPr>
        <p:grpSpPr>
          <a:xfrm>
            <a:off x="1947448" y="305730"/>
            <a:ext cx="4500965" cy="2260211"/>
            <a:chOff x="1947448" y="305730"/>
            <a:chExt cx="4500965" cy="2260211"/>
          </a:xfrm>
        </p:grpSpPr>
        <p:pic>
          <p:nvPicPr>
            <p:cNvPr id="8" name="Picture 4" descr="08_06-01">
              <a:extLst>
                <a:ext uri="{FF2B5EF4-FFF2-40B4-BE49-F238E27FC236}">
                  <a16:creationId xmlns:a16="http://schemas.microsoft.com/office/drawing/2014/main" id="{9145D6FE-897B-46F3-A60F-FF5FE855A35E}"/>
                </a:ext>
              </a:extLst>
            </p:cNvPr>
            <p:cNvPicPr>
              <a:picLocks noChangeAspect="1" noChangeArrowheads="1"/>
            </p:cNvPicPr>
            <p:nvPr/>
          </p:nvPicPr>
          <p:blipFill>
            <a:blip r:embed="rId2">
              <a:clrChange>
                <a:clrFrom>
                  <a:srgbClr val="F1F1F1"/>
                </a:clrFrom>
                <a:clrTo>
                  <a:srgbClr val="F1F1F1">
                    <a:alpha val="0"/>
                  </a:srgbClr>
                </a:clrTo>
              </a:clrChange>
              <a:extLst>
                <a:ext uri="{28A0092B-C50C-407E-A947-70E740481C1C}">
                  <a14:useLocalDpi xmlns:a14="http://schemas.microsoft.com/office/drawing/2010/main" val="0"/>
                </a:ext>
              </a:extLst>
            </a:blip>
            <a:srcRect l="9048" t="15813" b="15495"/>
            <a:stretch>
              <a:fillRect/>
            </a:stretch>
          </p:blipFill>
          <p:spPr bwMode="auto">
            <a:xfrm>
              <a:off x="1947448" y="305730"/>
              <a:ext cx="3108866" cy="175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A6EF5CAA-5C4D-4C14-877E-B309190A7D22}"/>
                </a:ext>
              </a:extLst>
            </p:cNvPr>
            <p:cNvSpPr txBox="1"/>
            <p:nvPr/>
          </p:nvSpPr>
          <p:spPr>
            <a:xfrm>
              <a:off x="3339547" y="2319720"/>
              <a:ext cx="3108866" cy="246221"/>
            </a:xfrm>
            <a:prstGeom prst="rect">
              <a:avLst/>
            </a:prstGeom>
            <a:noFill/>
          </p:spPr>
          <p:txBody>
            <a:bodyPr wrap="square" lIns="0" tIns="0" rIns="0" bIns="0" rtlCol="0" anchor="ctr" anchorCtr="0">
              <a:spAutoFit/>
            </a:bodyPr>
            <a:lstStyle/>
            <a:p>
              <a:r>
                <a:rPr lang="it-IT" sz="1600" b="1" dirty="0">
                  <a:solidFill>
                    <a:srgbClr val="282828"/>
                  </a:solidFill>
                </a:rPr>
                <a:t>DETECTOR III </a:t>
              </a:r>
            </a:p>
          </p:txBody>
        </p:sp>
      </p:grpSp>
      <p:grpSp>
        <p:nvGrpSpPr>
          <p:cNvPr id="4" name="Gruppo 3">
            <a:extLst>
              <a:ext uri="{FF2B5EF4-FFF2-40B4-BE49-F238E27FC236}">
                <a16:creationId xmlns:a16="http://schemas.microsoft.com/office/drawing/2014/main" id="{2D2511F6-225C-4555-A36F-143300B9613C}"/>
              </a:ext>
            </a:extLst>
          </p:cNvPr>
          <p:cNvGrpSpPr/>
          <p:nvPr/>
        </p:nvGrpSpPr>
        <p:grpSpPr>
          <a:xfrm>
            <a:off x="5677365" y="442477"/>
            <a:ext cx="4500964" cy="2129463"/>
            <a:chOff x="5677365" y="442477"/>
            <a:chExt cx="4500964" cy="2129463"/>
          </a:xfrm>
        </p:grpSpPr>
        <p:pic>
          <p:nvPicPr>
            <p:cNvPr id="7" name="Immagine 6">
              <a:extLst>
                <a:ext uri="{FF2B5EF4-FFF2-40B4-BE49-F238E27FC236}">
                  <a16:creationId xmlns:a16="http://schemas.microsoft.com/office/drawing/2014/main" id="{0F27260B-F2B4-4616-9B99-235E22786FAB}"/>
                </a:ext>
              </a:extLst>
            </p:cNvPr>
            <p:cNvPicPr>
              <a:picLocks noChangeAspect="1"/>
            </p:cNvPicPr>
            <p:nvPr/>
          </p:nvPicPr>
          <p:blipFill>
            <a:blip r:embed="rId3"/>
            <a:stretch>
              <a:fillRect/>
            </a:stretch>
          </p:blipFill>
          <p:spPr>
            <a:xfrm>
              <a:off x="5677365" y="442477"/>
              <a:ext cx="3687437" cy="2074183"/>
            </a:xfrm>
            <a:prstGeom prst="rect">
              <a:avLst/>
            </a:prstGeom>
          </p:spPr>
        </p:pic>
        <p:sp>
          <p:nvSpPr>
            <p:cNvPr id="9" name="CasellaDiTesto 8">
              <a:extLst>
                <a:ext uri="{FF2B5EF4-FFF2-40B4-BE49-F238E27FC236}">
                  <a16:creationId xmlns:a16="http://schemas.microsoft.com/office/drawing/2014/main" id="{FECC6CB1-7568-4731-A1BF-D1F64449915B}"/>
                </a:ext>
              </a:extLst>
            </p:cNvPr>
            <p:cNvSpPr txBox="1"/>
            <p:nvPr/>
          </p:nvSpPr>
          <p:spPr>
            <a:xfrm>
              <a:off x="7069463" y="2325719"/>
              <a:ext cx="3108866" cy="246221"/>
            </a:xfrm>
            <a:prstGeom prst="rect">
              <a:avLst/>
            </a:prstGeom>
            <a:noFill/>
          </p:spPr>
          <p:txBody>
            <a:bodyPr wrap="square" lIns="0" tIns="0" rIns="0" bIns="0" rtlCol="0" anchor="ctr" anchorCtr="0">
              <a:spAutoFit/>
            </a:bodyPr>
            <a:lstStyle/>
            <a:p>
              <a:r>
                <a:rPr lang="it-IT" sz="1600" b="1" dirty="0">
                  <a:solidFill>
                    <a:srgbClr val="282828"/>
                  </a:solidFill>
                </a:rPr>
                <a:t>SMARTCHECK </a:t>
              </a:r>
            </a:p>
          </p:txBody>
        </p:sp>
      </p:grpSp>
      <p:grpSp>
        <p:nvGrpSpPr>
          <p:cNvPr id="5" name="Gruppo 4">
            <a:extLst>
              <a:ext uri="{FF2B5EF4-FFF2-40B4-BE49-F238E27FC236}">
                <a16:creationId xmlns:a16="http://schemas.microsoft.com/office/drawing/2014/main" id="{0D0F3408-E1C2-48E0-AE5E-AC1280EB3911}"/>
              </a:ext>
            </a:extLst>
          </p:cNvPr>
          <p:cNvGrpSpPr/>
          <p:nvPr/>
        </p:nvGrpSpPr>
        <p:grpSpPr>
          <a:xfrm>
            <a:off x="1762540" y="3626749"/>
            <a:ext cx="4819809" cy="2558045"/>
            <a:chOff x="1762540" y="3626749"/>
            <a:chExt cx="4819809" cy="2558045"/>
          </a:xfrm>
        </p:grpSpPr>
        <p:pic>
          <p:nvPicPr>
            <p:cNvPr id="10" name="Immagine 9">
              <a:extLst>
                <a:ext uri="{FF2B5EF4-FFF2-40B4-BE49-F238E27FC236}">
                  <a16:creationId xmlns:a16="http://schemas.microsoft.com/office/drawing/2014/main" id="{86DDBFB9-ED92-40D3-B95B-CC5780718179}"/>
                </a:ext>
              </a:extLst>
            </p:cNvPr>
            <p:cNvPicPr>
              <a:picLocks noChangeAspect="1"/>
            </p:cNvPicPr>
            <p:nvPr/>
          </p:nvPicPr>
          <p:blipFill>
            <a:blip r:embed="rId4"/>
            <a:stretch>
              <a:fillRect/>
            </a:stretch>
          </p:blipFill>
          <p:spPr>
            <a:xfrm>
              <a:off x="1762540" y="3626749"/>
              <a:ext cx="4147930" cy="2335285"/>
            </a:xfrm>
            <a:prstGeom prst="rect">
              <a:avLst/>
            </a:prstGeom>
          </p:spPr>
        </p:pic>
        <p:sp>
          <p:nvSpPr>
            <p:cNvPr id="11" name="CasellaDiTesto 10">
              <a:extLst>
                <a:ext uri="{FF2B5EF4-FFF2-40B4-BE49-F238E27FC236}">
                  <a16:creationId xmlns:a16="http://schemas.microsoft.com/office/drawing/2014/main" id="{2C484EA5-030B-4CDD-B50B-D7C205B58D23}"/>
                </a:ext>
              </a:extLst>
            </p:cNvPr>
            <p:cNvSpPr txBox="1"/>
            <p:nvPr/>
          </p:nvSpPr>
          <p:spPr>
            <a:xfrm>
              <a:off x="3473483" y="5938573"/>
              <a:ext cx="3108866" cy="246221"/>
            </a:xfrm>
            <a:prstGeom prst="rect">
              <a:avLst/>
            </a:prstGeom>
            <a:noFill/>
          </p:spPr>
          <p:txBody>
            <a:bodyPr wrap="square" lIns="0" tIns="0" rIns="0" bIns="0" rtlCol="0" anchor="ctr" anchorCtr="0">
              <a:spAutoFit/>
            </a:bodyPr>
            <a:lstStyle/>
            <a:p>
              <a:r>
                <a:rPr lang="it-IT" sz="1600" b="1" dirty="0">
                  <a:solidFill>
                    <a:srgbClr val="282828"/>
                  </a:solidFill>
                </a:rPr>
                <a:t>PROLINK </a:t>
              </a:r>
            </a:p>
          </p:txBody>
        </p:sp>
      </p:grpSp>
      <p:grpSp>
        <p:nvGrpSpPr>
          <p:cNvPr id="6" name="Gruppo 5">
            <a:extLst>
              <a:ext uri="{FF2B5EF4-FFF2-40B4-BE49-F238E27FC236}">
                <a16:creationId xmlns:a16="http://schemas.microsoft.com/office/drawing/2014/main" id="{B91BAB2F-6A87-4935-BEBD-69729AB5D89B}"/>
              </a:ext>
            </a:extLst>
          </p:cNvPr>
          <p:cNvGrpSpPr/>
          <p:nvPr/>
        </p:nvGrpSpPr>
        <p:grpSpPr>
          <a:xfrm>
            <a:off x="6096001" y="3720949"/>
            <a:ext cx="4634278" cy="2429565"/>
            <a:chOff x="6096001" y="3720949"/>
            <a:chExt cx="4634278" cy="2429565"/>
          </a:xfrm>
        </p:grpSpPr>
        <p:pic>
          <p:nvPicPr>
            <p:cNvPr id="12" name="Immagine 11">
              <a:extLst>
                <a:ext uri="{FF2B5EF4-FFF2-40B4-BE49-F238E27FC236}">
                  <a16:creationId xmlns:a16="http://schemas.microsoft.com/office/drawing/2014/main" id="{47196192-A6AD-4434-9E54-5DA925FF2759}"/>
                </a:ext>
              </a:extLst>
            </p:cNvPr>
            <p:cNvPicPr>
              <a:picLocks noChangeAspect="1"/>
            </p:cNvPicPr>
            <p:nvPr/>
          </p:nvPicPr>
          <p:blipFill>
            <a:blip r:embed="rId5"/>
            <a:stretch>
              <a:fillRect/>
            </a:stretch>
          </p:blipFill>
          <p:spPr>
            <a:xfrm>
              <a:off x="6096001" y="3720949"/>
              <a:ext cx="3811035" cy="2146883"/>
            </a:xfrm>
            <a:prstGeom prst="rect">
              <a:avLst/>
            </a:prstGeom>
          </p:spPr>
        </p:pic>
        <p:sp>
          <p:nvSpPr>
            <p:cNvPr id="13" name="CasellaDiTesto 12">
              <a:extLst>
                <a:ext uri="{FF2B5EF4-FFF2-40B4-BE49-F238E27FC236}">
                  <a16:creationId xmlns:a16="http://schemas.microsoft.com/office/drawing/2014/main" id="{4EBC8C64-6B39-4AD5-BCEE-897BA330A209}"/>
                </a:ext>
              </a:extLst>
            </p:cNvPr>
            <p:cNvSpPr txBox="1"/>
            <p:nvPr/>
          </p:nvSpPr>
          <p:spPr>
            <a:xfrm>
              <a:off x="7621413" y="5904293"/>
              <a:ext cx="3108866" cy="246221"/>
            </a:xfrm>
            <a:prstGeom prst="rect">
              <a:avLst/>
            </a:prstGeom>
            <a:noFill/>
          </p:spPr>
          <p:txBody>
            <a:bodyPr wrap="square" lIns="0" tIns="0" rIns="0" bIns="0" rtlCol="0" anchor="ctr" anchorCtr="0">
              <a:spAutoFit/>
            </a:bodyPr>
            <a:lstStyle/>
            <a:p>
              <a:r>
                <a:rPr lang="it-IT" sz="1600" b="1" dirty="0">
                  <a:solidFill>
                    <a:srgbClr val="282828"/>
                  </a:solidFill>
                </a:rPr>
                <a:t>OPTIME </a:t>
              </a:r>
            </a:p>
          </p:txBody>
        </p:sp>
      </p:grpSp>
    </p:spTree>
    <p:extLst>
      <p:ext uri="{BB962C8B-B14F-4D97-AF65-F5344CB8AC3E}">
        <p14:creationId xmlns:p14="http://schemas.microsoft.com/office/powerpoint/2010/main" val="335752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4</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endParaRPr lang="en-US" dirty="0"/>
          </a:p>
        </p:txBody>
      </p:sp>
      <p:sp>
        <p:nvSpPr>
          <p:cNvPr id="7" name="CasellaDiTesto 6">
            <a:extLst>
              <a:ext uri="{FF2B5EF4-FFF2-40B4-BE49-F238E27FC236}">
                <a16:creationId xmlns:a16="http://schemas.microsoft.com/office/drawing/2014/main" id="{7A33F474-D0E7-462B-A717-515F5FE72DDC}"/>
              </a:ext>
            </a:extLst>
          </p:cNvPr>
          <p:cNvSpPr txBox="1"/>
          <p:nvPr/>
        </p:nvSpPr>
        <p:spPr bwMode="gray">
          <a:xfrm>
            <a:off x="3215276" y="2594866"/>
            <a:ext cx="5688632" cy="1969770"/>
          </a:xfrm>
          <a:prstGeom prst="rect">
            <a:avLst/>
          </a:prstGeom>
          <a:noFill/>
        </p:spPr>
        <p:txBody>
          <a:bodyPr vert="horz" wrap="square" lIns="0" tIns="0" rIns="0" bIns="0" rtlCol="0">
            <a:spAutoFit/>
          </a:bodyPr>
          <a:lstStyle/>
          <a:p>
            <a:pPr algn="ctr" rtl="0" eaLnBrk="1" fontAlgn="auto" hangingPunct="1">
              <a:lnSpc>
                <a:spcPct val="100000"/>
              </a:lnSpc>
              <a:spcBef>
                <a:spcPts val="0"/>
              </a:spcBef>
              <a:spcAft>
                <a:spcPts val="0"/>
              </a:spcAft>
              <a:buClr>
                <a:srgbClr val="00893D"/>
              </a:buClr>
            </a:pPr>
            <a:r>
              <a:rPr lang="it-IT" sz="3200" b="1" i="0" u="none" baseline="0" dirty="0">
                <a:solidFill>
                  <a:srgbClr val="000000"/>
                </a:solidFill>
                <a:latin typeface="Calibri" panose="020F0502020204030204" pitchFamily="34" charset="0"/>
              </a:rPr>
              <a:t>Solo conoscendo le condizioni di una macchina è possibile pianificare azioni mirate ed efficaci</a:t>
            </a:r>
          </a:p>
        </p:txBody>
      </p:sp>
    </p:spTree>
    <p:extLst>
      <p:ext uri="{BB962C8B-B14F-4D97-AF65-F5344CB8AC3E}">
        <p14:creationId xmlns:p14="http://schemas.microsoft.com/office/powerpoint/2010/main" val="1744622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numero diapositiva 3">
            <a:extLst>
              <a:ext uri="{FF2B5EF4-FFF2-40B4-BE49-F238E27FC236}">
                <a16:creationId xmlns:a16="http://schemas.microsoft.com/office/drawing/2014/main" id="{ED9F0BF0-5780-4B60-9AC1-A990EECF3BD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FDCA09E-84FB-45AC-A38F-38E9B6B65066}" type="slidenum">
              <a:rPr lang="de-DE" altLang="it-IT" sz="1000">
                <a:solidFill>
                  <a:schemeClr val="tx1"/>
                </a:solidFill>
              </a:rPr>
              <a:pPr>
                <a:spcBef>
                  <a:spcPct val="0"/>
                </a:spcBef>
                <a:buFontTx/>
                <a:buNone/>
              </a:pPr>
              <a:t>40</a:t>
            </a:fld>
            <a:endParaRPr lang="de-DE" altLang="it-IT" sz="1000">
              <a:solidFill>
                <a:schemeClr val="tx1"/>
              </a:solidFill>
            </a:endParaRPr>
          </a:p>
        </p:txBody>
      </p:sp>
      <p:sp>
        <p:nvSpPr>
          <p:cNvPr id="56323" name="Rectangle 2">
            <a:extLst>
              <a:ext uri="{FF2B5EF4-FFF2-40B4-BE49-F238E27FC236}">
                <a16:creationId xmlns:a16="http://schemas.microsoft.com/office/drawing/2014/main" id="{E827CB0F-4E53-43EE-9D3B-A877FFB3077B}"/>
              </a:ext>
            </a:extLst>
          </p:cNvPr>
          <p:cNvSpPr>
            <a:spLocks noGrp="1" noChangeArrowheads="1"/>
          </p:cNvSpPr>
          <p:nvPr>
            <p:ph type="title" idx="4294967295"/>
          </p:nvPr>
        </p:nvSpPr>
        <p:spPr>
          <a:xfrm>
            <a:off x="0" y="330200"/>
            <a:ext cx="7620000" cy="444500"/>
          </a:xfrm>
          <a:noFill/>
        </p:spPr>
        <p:txBody>
          <a:bodyPr/>
          <a:lstStyle/>
          <a:p>
            <a:pPr algn="ctr" eaLnBrk="1" hangingPunct="1"/>
            <a:r>
              <a:rPr lang="de-DE" altLang="it-IT" dirty="0" err="1"/>
              <a:t>Parametri</a:t>
            </a:r>
            <a:r>
              <a:rPr lang="de-DE" altLang="it-IT" dirty="0"/>
              <a:t> di Misura</a:t>
            </a:r>
          </a:p>
        </p:txBody>
      </p:sp>
      <p:grpSp>
        <p:nvGrpSpPr>
          <p:cNvPr id="56324" name="Group 30">
            <a:extLst>
              <a:ext uri="{FF2B5EF4-FFF2-40B4-BE49-F238E27FC236}">
                <a16:creationId xmlns:a16="http://schemas.microsoft.com/office/drawing/2014/main" id="{09782A9B-8D00-47D6-ACA5-E81A5144F578}"/>
              </a:ext>
            </a:extLst>
          </p:cNvPr>
          <p:cNvGrpSpPr>
            <a:grpSpLocks/>
          </p:cNvGrpSpPr>
          <p:nvPr/>
        </p:nvGrpSpPr>
        <p:grpSpPr bwMode="auto">
          <a:xfrm>
            <a:off x="1946275" y="1955801"/>
            <a:ext cx="8345488" cy="4195763"/>
            <a:chOff x="344" y="1322"/>
            <a:chExt cx="5257" cy="2643"/>
          </a:xfrm>
        </p:grpSpPr>
        <p:sp>
          <p:nvSpPr>
            <p:cNvPr id="56326" name="Rectangle 3">
              <a:extLst>
                <a:ext uri="{FF2B5EF4-FFF2-40B4-BE49-F238E27FC236}">
                  <a16:creationId xmlns:a16="http://schemas.microsoft.com/office/drawing/2014/main" id="{EFAC8E6D-8A57-4B2E-AC83-9BE34A10AB97}"/>
                </a:ext>
              </a:extLst>
            </p:cNvPr>
            <p:cNvSpPr>
              <a:spLocks noChangeArrowheads="1"/>
            </p:cNvSpPr>
            <p:nvPr/>
          </p:nvSpPr>
          <p:spPr bwMode="auto">
            <a:xfrm>
              <a:off x="1152" y="3479"/>
              <a:ext cx="4449"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r>
                <a:rPr lang="de-DE" altLang="it-IT" sz="1400">
                  <a:solidFill>
                    <a:schemeClr val="tx1"/>
                  </a:solidFill>
                  <a:latin typeface="Helvetica" panose="020B0604020202020204" pitchFamily="34" charset="0"/>
                  <a:cs typeface="Times New Roman" panose="02020603050405020304" pitchFamily="18" charset="0"/>
                </a:rPr>
                <a:t>Segnale della curva di inviluppo </a:t>
              </a:r>
              <a:r>
                <a:rPr lang="de-DE" altLang="it-IT" sz="1400">
                  <a:solidFill>
                    <a:schemeClr val="tx1"/>
                  </a:solidFill>
                  <a:cs typeface="Arial" panose="020B0604020202020204" pitchFamily="34" charset="0"/>
                </a:rPr>
                <a:t>della accelerazione di vibrazione con passabasso regolabile</a:t>
              </a:r>
              <a:r>
                <a:rPr lang="de-DE" altLang="it-IT" sz="1400">
                  <a:solidFill>
                    <a:schemeClr val="tx1"/>
                  </a:solidFill>
                  <a:latin typeface="Helvetica" panose="020B0604020202020204" pitchFamily="34" charset="0"/>
                  <a:cs typeface="Times New Roman" panose="02020603050405020304" pitchFamily="18" charset="0"/>
                </a:rPr>
                <a:t> e </a:t>
              </a:r>
              <a:r>
                <a:rPr lang="de-DE" altLang="it-IT" sz="1400">
                  <a:solidFill>
                    <a:schemeClr val="tx1"/>
                  </a:solidFill>
                  <a:cs typeface="Arial" panose="020B0604020202020204" pitchFamily="34" charset="0"/>
                </a:rPr>
                <a:t>con frequenza limite superiore e inferiore a scelta </a:t>
              </a:r>
            </a:p>
            <a:p>
              <a:pPr eaLnBrk="1" hangingPunct="1"/>
              <a:r>
                <a:rPr lang="de-DE" altLang="it-IT" sz="1400">
                  <a:solidFill>
                    <a:schemeClr val="tx1"/>
                  </a:solidFill>
                  <a:cs typeface="Arial" panose="020B0604020202020204" pitchFamily="34" charset="0"/>
                </a:rPr>
                <a:t>campo di frequenza</a:t>
              </a:r>
              <a:r>
                <a:rPr lang="de-DE" altLang="it-IT" sz="1400">
                  <a:solidFill>
                    <a:schemeClr val="tx1"/>
                  </a:solidFill>
                  <a:latin typeface="Helvetica" panose="020B0604020202020204" pitchFamily="34" charset="0"/>
                  <a:cs typeface="Times New Roman" panose="02020603050405020304" pitchFamily="18" charset="0"/>
                </a:rPr>
                <a:t>:  0 Hz fino a 100 Hz o 1 kHz    </a:t>
              </a:r>
              <a:r>
                <a:rPr lang="de-DE" altLang="it-IT" sz="1400" b="1">
                  <a:solidFill>
                    <a:schemeClr val="tx1"/>
                  </a:solidFill>
                  <a:latin typeface="Helvetica" panose="020B0604020202020204" pitchFamily="34" charset="0"/>
                  <a:cs typeface="Times New Roman" panose="02020603050405020304" pitchFamily="18" charset="0"/>
                </a:rPr>
                <a:t>Unità</a:t>
              </a:r>
              <a:r>
                <a:rPr lang="de-DE" altLang="it-IT" sz="1400" b="1">
                  <a:solidFill>
                    <a:schemeClr val="tx1"/>
                  </a:solidFill>
                  <a:cs typeface="Arial" panose="020B0604020202020204" pitchFamily="34" charset="0"/>
                </a:rPr>
                <a:t>:  g</a:t>
              </a:r>
            </a:p>
          </p:txBody>
        </p:sp>
        <p:sp>
          <p:nvSpPr>
            <p:cNvPr id="56327" name="Rectangle 4">
              <a:extLst>
                <a:ext uri="{FF2B5EF4-FFF2-40B4-BE49-F238E27FC236}">
                  <a16:creationId xmlns:a16="http://schemas.microsoft.com/office/drawing/2014/main" id="{7F34BD0C-99DE-4F67-9FE0-17F4B46069F6}"/>
                </a:ext>
              </a:extLst>
            </p:cNvPr>
            <p:cNvSpPr>
              <a:spLocks noChangeArrowheads="1"/>
            </p:cNvSpPr>
            <p:nvPr/>
          </p:nvSpPr>
          <p:spPr bwMode="auto">
            <a:xfrm>
              <a:off x="344" y="3479"/>
              <a:ext cx="808"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d</a:t>
              </a:r>
              <a:r>
                <a:rPr lang="de-DE" altLang="it-IT" sz="1800" b="1" baseline="-25000">
                  <a:solidFill>
                    <a:schemeClr val="tx1"/>
                  </a:solidFill>
                </a:rPr>
                <a:t>sel</a:t>
              </a:r>
            </a:p>
          </p:txBody>
        </p:sp>
        <p:sp>
          <p:nvSpPr>
            <p:cNvPr id="56328" name="Rectangle 5">
              <a:extLst>
                <a:ext uri="{FF2B5EF4-FFF2-40B4-BE49-F238E27FC236}">
                  <a16:creationId xmlns:a16="http://schemas.microsoft.com/office/drawing/2014/main" id="{F3769121-63FD-47B8-8781-634215B355E2}"/>
                </a:ext>
              </a:extLst>
            </p:cNvPr>
            <p:cNvSpPr>
              <a:spLocks noChangeArrowheads="1"/>
            </p:cNvSpPr>
            <p:nvPr/>
          </p:nvSpPr>
          <p:spPr bwMode="auto">
            <a:xfrm>
              <a:off x="1152" y="3127"/>
              <a:ext cx="4449" cy="35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r>
                <a:rPr lang="de-DE" altLang="it-IT" sz="1200">
                  <a:solidFill>
                    <a:schemeClr val="tx1"/>
                  </a:solidFill>
                  <a:latin typeface="Helvetica" panose="020B0604020202020204" pitchFamily="34" charset="0"/>
                  <a:cs typeface="Times New Roman" panose="02020603050405020304" pitchFamily="18" charset="0"/>
                </a:rPr>
                <a:t>Segnale della curva di inviluppo </a:t>
              </a:r>
              <a:r>
                <a:rPr lang="de-DE" altLang="it-IT" sz="1200">
                  <a:solidFill>
                    <a:schemeClr val="tx1"/>
                  </a:solidFill>
                  <a:cs typeface="Arial" panose="020B0604020202020204" pitchFamily="34" charset="0"/>
                </a:rPr>
                <a:t>della accelerazione di vibrazione con passabasso regolabile</a:t>
              </a:r>
              <a:endParaRPr lang="de-DE" altLang="it-IT" sz="1200">
                <a:solidFill>
                  <a:schemeClr val="tx1"/>
                </a:solidFill>
                <a:latin typeface="Helvetica" panose="020B0604020202020204" pitchFamily="34" charset="0"/>
                <a:cs typeface="Times New Roman" panose="02020603050405020304" pitchFamily="18" charset="0"/>
              </a:endParaRPr>
            </a:p>
            <a:p>
              <a:pPr eaLnBrk="1" hangingPunct="1"/>
              <a:r>
                <a:rPr lang="de-DE" altLang="it-IT" sz="1200">
                  <a:solidFill>
                    <a:schemeClr val="tx1"/>
                  </a:solidFill>
                  <a:cs typeface="Arial" panose="020B0604020202020204" pitchFamily="34" charset="0"/>
                </a:rPr>
                <a:t>campo di frequenza</a:t>
              </a:r>
              <a:r>
                <a:rPr lang="de-DE" altLang="it-IT" sz="1200">
                  <a:solidFill>
                    <a:schemeClr val="tx1"/>
                  </a:solidFill>
                  <a:latin typeface="Helvetica" panose="020B0604020202020204" pitchFamily="34" charset="0"/>
                  <a:cs typeface="Times New Roman" panose="02020603050405020304" pitchFamily="18" charset="0"/>
                </a:rPr>
                <a:t>:  0 Hz fino a 100 Hz o 1 kHz    </a:t>
              </a:r>
              <a:r>
                <a:rPr lang="de-DE" altLang="it-IT" sz="1200" b="1">
                  <a:solidFill>
                    <a:schemeClr val="tx1"/>
                  </a:solidFill>
                  <a:latin typeface="Helvetica" panose="020B0604020202020204" pitchFamily="34" charset="0"/>
                  <a:cs typeface="Times New Roman" panose="02020603050405020304" pitchFamily="18" charset="0"/>
                </a:rPr>
                <a:t>Unità</a:t>
              </a:r>
              <a:r>
                <a:rPr lang="de-DE" altLang="it-IT" sz="1200" b="1">
                  <a:solidFill>
                    <a:schemeClr val="tx1"/>
                  </a:solidFill>
                  <a:cs typeface="Arial" panose="020B0604020202020204" pitchFamily="34" charset="0"/>
                </a:rPr>
                <a:t>:  g</a:t>
              </a:r>
            </a:p>
          </p:txBody>
        </p:sp>
        <p:sp>
          <p:nvSpPr>
            <p:cNvPr id="56329" name="Rectangle 6">
              <a:extLst>
                <a:ext uri="{FF2B5EF4-FFF2-40B4-BE49-F238E27FC236}">
                  <a16:creationId xmlns:a16="http://schemas.microsoft.com/office/drawing/2014/main" id="{25C2F8FC-4DEA-4500-B17A-B4538FAA5F83}"/>
                </a:ext>
              </a:extLst>
            </p:cNvPr>
            <p:cNvSpPr>
              <a:spLocks noChangeArrowheads="1"/>
            </p:cNvSpPr>
            <p:nvPr/>
          </p:nvSpPr>
          <p:spPr bwMode="auto">
            <a:xfrm>
              <a:off x="344" y="3127"/>
              <a:ext cx="808" cy="35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d</a:t>
              </a:r>
              <a:r>
                <a:rPr lang="de-DE" altLang="it-IT" sz="1800" b="1" baseline="-25000">
                  <a:solidFill>
                    <a:schemeClr val="tx1"/>
                  </a:solidFill>
                </a:rPr>
                <a:t>eff</a:t>
              </a:r>
            </a:p>
          </p:txBody>
        </p:sp>
        <p:sp>
          <p:nvSpPr>
            <p:cNvPr id="56330" name="Rectangle 7">
              <a:extLst>
                <a:ext uri="{FF2B5EF4-FFF2-40B4-BE49-F238E27FC236}">
                  <a16:creationId xmlns:a16="http://schemas.microsoft.com/office/drawing/2014/main" id="{BDBD7475-1062-4DD7-997D-13976ECC0EAF}"/>
                </a:ext>
              </a:extLst>
            </p:cNvPr>
            <p:cNvSpPr>
              <a:spLocks noChangeArrowheads="1"/>
            </p:cNvSpPr>
            <p:nvPr/>
          </p:nvSpPr>
          <p:spPr bwMode="auto">
            <a:xfrm>
              <a:off x="1152" y="2722"/>
              <a:ext cx="4449"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lnSpc>
                  <a:spcPct val="80000"/>
                </a:lnSpc>
              </a:pPr>
              <a:r>
                <a:rPr lang="de-DE" altLang="it-IT" sz="1600">
                  <a:solidFill>
                    <a:schemeClr val="tx1"/>
                  </a:solidFill>
                  <a:cs typeface="Arial" panose="020B0604020202020204" pitchFamily="34" charset="0"/>
                </a:rPr>
                <a:t>Valore effettivo della vibrazione con frequenza limite superiore e inferiore a scelta campo di     frequenza</a:t>
              </a:r>
              <a:r>
                <a:rPr lang="de-DE" altLang="it-IT" sz="1600">
                  <a:solidFill>
                    <a:schemeClr val="tx1"/>
                  </a:solidFill>
                  <a:latin typeface="Helvetica" panose="020B0604020202020204" pitchFamily="34" charset="0"/>
                  <a:cs typeface="Times New Roman" panose="02020603050405020304" pitchFamily="18" charset="0"/>
                </a:rPr>
                <a:t>:  2 kHz fino a 20 kHz  </a:t>
              </a:r>
              <a:r>
                <a:rPr lang="de-DE" altLang="it-IT" sz="1600" b="1">
                  <a:solidFill>
                    <a:schemeClr val="tx1"/>
                  </a:solidFill>
                  <a:cs typeface="Arial" panose="020B0604020202020204" pitchFamily="34" charset="0"/>
                </a:rPr>
                <a:t>Unità:  g</a:t>
              </a:r>
            </a:p>
            <a:p>
              <a:pPr eaLnBrk="1" hangingPunct="1">
                <a:lnSpc>
                  <a:spcPct val="80000"/>
                </a:lnSpc>
              </a:pPr>
              <a:endParaRPr lang="de-DE" altLang="it-IT" sz="1600" b="1">
                <a:solidFill>
                  <a:schemeClr val="tx1"/>
                </a:solidFill>
                <a:cs typeface="Arial" panose="020B0604020202020204" pitchFamily="34" charset="0"/>
              </a:endParaRPr>
            </a:p>
          </p:txBody>
        </p:sp>
        <p:sp>
          <p:nvSpPr>
            <p:cNvPr id="56331" name="Rectangle 8">
              <a:extLst>
                <a:ext uri="{FF2B5EF4-FFF2-40B4-BE49-F238E27FC236}">
                  <a16:creationId xmlns:a16="http://schemas.microsoft.com/office/drawing/2014/main" id="{F77DA6EE-C0BD-4CAD-86D7-F08118A514F7}"/>
                </a:ext>
              </a:extLst>
            </p:cNvPr>
            <p:cNvSpPr>
              <a:spLocks noChangeArrowheads="1"/>
            </p:cNvSpPr>
            <p:nvPr/>
          </p:nvSpPr>
          <p:spPr bwMode="auto">
            <a:xfrm>
              <a:off x="344" y="2722"/>
              <a:ext cx="808"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a</a:t>
              </a:r>
              <a:r>
                <a:rPr lang="de-DE" altLang="it-IT" sz="1800" b="1" baseline="-25000">
                  <a:solidFill>
                    <a:schemeClr val="tx1"/>
                  </a:solidFill>
                </a:rPr>
                <a:t>sel</a:t>
              </a:r>
            </a:p>
          </p:txBody>
        </p:sp>
        <p:sp>
          <p:nvSpPr>
            <p:cNvPr id="56332" name="Rectangle 9">
              <a:extLst>
                <a:ext uri="{FF2B5EF4-FFF2-40B4-BE49-F238E27FC236}">
                  <a16:creationId xmlns:a16="http://schemas.microsoft.com/office/drawing/2014/main" id="{3D548867-40DB-4F0B-9642-E281AFC0E810}"/>
                </a:ext>
              </a:extLst>
            </p:cNvPr>
            <p:cNvSpPr>
              <a:spLocks noChangeArrowheads="1"/>
            </p:cNvSpPr>
            <p:nvPr/>
          </p:nvSpPr>
          <p:spPr bwMode="auto">
            <a:xfrm>
              <a:off x="1152" y="2404"/>
              <a:ext cx="4449" cy="31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lnSpc>
                  <a:spcPct val="80000"/>
                </a:lnSpc>
              </a:pPr>
              <a:r>
                <a:rPr lang="de-DE" altLang="it-IT" sz="1600">
                  <a:solidFill>
                    <a:schemeClr val="tx1"/>
                  </a:solidFill>
                  <a:cs typeface="Arial" panose="020B0604020202020204" pitchFamily="34" charset="0"/>
                </a:rPr>
                <a:t>Valore effettivo della vibrazione  campo di frequenza</a:t>
              </a:r>
              <a:r>
                <a:rPr lang="de-DE" altLang="it-IT" sz="1600">
                  <a:solidFill>
                    <a:schemeClr val="tx1"/>
                  </a:solidFill>
                  <a:latin typeface="Helvetica" panose="020B0604020202020204" pitchFamily="34" charset="0"/>
                  <a:cs typeface="Times New Roman" panose="02020603050405020304" pitchFamily="18" charset="0"/>
                </a:rPr>
                <a:t>:  2 kHz fino a 20 kHz  </a:t>
              </a:r>
              <a:r>
                <a:rPr lang="de-DE" altLang="it-IT" sz="1600" b="1">
                  <a:solidFill>
                    <a:schemeClr val="tx1"/>
                  </a:solidFill>
                  <a:cs typeface="Arial" panose="020B0604020202020204" pitchFamily="34" charset="0"/>
                </a:rPr>
                <a:t>Unità:  g</a:t>
              </a:r>
            </a:p>
          </p:txBody>
        </p:sp>
        <p:sp>
          <p:nvSpPr>
            <p:cNvPr id="56333" name="Rectangle 10">
              <a:extLst>
                <a:ext uri="{FF2B5EF4-FFF2-40B4-BE49-F238E27FC236}">
                  <a16:creationId xmlns:a16="http://schemas.microsoft.com/office/drawing/2014/main" id="{F3AF4AF5-DB7E-4F2C-ABD8-3AF10F5D194C}"/>
                </a:ext>
              </a:extLst>
            </p:cNvPr>
            <p:cNvSpPr>
              <a:spLocks noChangeArrowheads="1"/>
            </p:cNvSpPr>
            <p:nvPr/>
          </p:nvSpPr>
          <p:spPr bwMode="auto">
            <a:xfrm>
              <a:off x="344" y="2404"/>
              <a:ext cx="808" cy="30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a</a:t>
              </a:r>
              <a:r>
                <a:rPr lang="de-DE" altLang="it-IT" sz="1800" b="1" baseline="-25000">
                  <a:solidFill>
                    <a:schemeClr val="tx1"/>
                  </a:solidFill>
                </a:rPr>
                <a:t>eff</a:t>
              </a:r>
            </a:p>
          </p:txBody>
        </p:sp>
        <p:sp>
          <p:nvSpPr>
            <p:cNvPr id="56334" name="Rectangle 11">
              <a:extLst>
                <a:ext uri="{FF2B5EF4-FFF2-40B4-BE49-F238E27FC236}">
                  <a16:creationId xmlns:a16="http://schemas.microsoft.com/office/drawing/2014/main" id="{F46CF50B-CB61-47AD-9ED9-2512B8927E49}"/>
                </a:ext>
              </a:extLst>
            </p:cNvPr>
            <p:cNvSpPr>
              <a:spLocks noChangeArrowheads="1"/>
            </p:cNvSpPr>
            <p:nvPr/>
          </p:nvSpPr>
          <p:spPr bwMode="auto">
            <a:xfrm>
              <a:off x="1152" y="1958"/>
              <a:ext cx="444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r>
                <a:rPr lang="de-DE" altLang="it-IT" sz="1400">
                  <a:solidFill>
                    <a:schemeClr val="tx1"/>
                  </a:solidFill>
                  <a:cs typeface="Arial" panose="020B0604020202020204" pitchFamily="34" charset="0"/>
                </a:rPr>
                <a:t>Valore effettivo della velocità di vibrazione con frequenza limite superiore e inferiore a scelta campo di frequenza: </a:t>
              </a:r>
              <a:r>
                <a:rPr lang="de-DE" altLang="it-IT" sz="1400">
                  <a:solidFill>
                    <a:schemeClr val="tx1"/>
                  </a:solidFill>
                  <a:latin typeface="Helvetica" panose="020B0604020202020204" pitchFamily="34" charset="0"/>
                  <a:cs typeface="Times New Roman" panose="02020603050405020304" pitchFamily="18" charset="0"/>
                </a:rPr>
                <a:t>2 Hz fino a 1 kHz   </a:t>
              </a:r>
              <a:r>
                <a:rPr lang="de-DE" altLang="it-IT" sz="1400" b="1">
                  <a:solidFill>
                    <a:schemeClr val="tx1"/>
                  </a:solidFill>
                  <a:cs typeface="Arial" panose="020B0604020202020204" pitchFamily="34" charset="0"/>
                </a:rPr>
                <a:t>Unità:  mm/s</a:t>
              </a:r>
              <a:endParaRPr lang="de-DE" altLang="it-IT" sz="1400" b="1">
                <a:solidFill>
                  <a:schemeClr val="tx1"/>
                </a:solidFill>
              </a:endParaRPr>
            </a:p>
            <a:p>
              <a:pPr eaLnBrk="1" hangingPunct="1">
                <a:lnSpc>
                  <a:spcPct val="70000"/>
                </a:lnSpc>
              </a:pPr>
              <a:endParaRPr lang="de-DE" altLang="it-IT" sz="1400" b="1">
                <a:solidFill>
                  <a:schemeClr val="tx1"/>
                </a:solidFill>
                <a:cs typeface="Arial" panose="020B0604020202020204" pitchFamily="34" charset="0"/>
              </a:endParaRPr>
            </a:p>
          </p:txBody>
        </p:sp>
        <p:sp>
          <p:nvSpPr>
            <p:cNvPr id="56335" name="Rectangle 12">
              <a:extLst>
                <a:ext uri="{FF2B5EF4-FFF2-40B4-BE49-F238E27FC236}">
                  <a16:creationId xmlns:a16="http://schemas.microsoft.com/office/drawing/2014/main" id="{65DD7948-D48B-44C4-A910-EAFA6351DFC9}"/>
                </a:ext>
              </a:extLst>
            </p:cNvPr>
            <p:cNvSpPr>
              <a:spLocks noChangeArrowheads="1"/>
            </p:cNvSpPr>
            <p:nvPr/>
          </p:nvSpPr>
          <p:spPr bwMode="auto">
            <a:xfrm>
              <a:off x="344" y="1958"/>
              <a:ext cx="80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v</a:t>
              </a:r>
              <a:r>
                <a:rPr lang="de-DE" altLang="it-IT" sz="1800" b="1" baseline="-25000">
                  <a:solidFill>
                    <a:schemeClr val="tx1"/>
                  </a:solidFill>
                </a:rPr>
                <a:t>sel</a:t>
              </a:r>
            </a:p>
          </p:txBody>
        </p:sp>
        <p:sp>
          <p:nvSpPr>
            <p:cNvPr id="56336" name="Rectangle 13">
              <a:extLst>
                <a:ext uri="{FF2B5EF4-FFF2-40B4-BE49-F238E27FC236}">
                  <a16:creationId xmlns:a16="http://schemas.microsoft.com/office/drawing/2014/main" id="{B37F89A6-09C9-44FC-8224-70154B294331}"/>
                </a:ext>
              </a:extLst>
            </p:cNvPr>
            <p:cNvSpPr>
              <a:spLocks noChangeArrowheads="1"/>
            </p:cNvSpPr>
            <p:nvPr/>
          </p:nvSpPr>
          <p:spPr bwMode="auto">
            <a:xfrm>
              <a:off x="1136" y="1648"/>
              <a:ext cx="4454" cy="31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lnSpc>
                  <a:spcPct val="90000"/>
                </a:lnSpc>
              </a:pPr>
              <a:r>
                <a:rPr lang="de-DE" altLang="it-IT" sz="1600">
                  <a:solidFill>
                    <a:schemeClr val="tx1"/>
                  </a:solidFill>
                  <a:cs typeface="Arial" panose="020B0604020202020204" pitchFamily="34" charset="0"/>
                </a:rPr>
                <a:t>Valore effettivo della velocità di vibrazione campo di frequenza</a:t>
              </a:r>
              <a:r>
                <a:rPr lang="de-DE" altLang="it-IT" sz="1600">
                  <a:solidFill>
                    <a:schemeClr val="tx1"/>
                  </a:solidFill>
                  <a:latin typeface="Helvetica" panose="020B0604020202020204" pitchFamily="34" charset="0"/>
                  <a:cs typeface="Times New Roman" panose="02020603050405020304" pitchFamily="18" charset="0"/>
                </a:rPr>
                <a:t>:  10 Hz fino a 1 kHz  </a:t>
              </a:r>
              <a:r>
                <a:rPr lang="de-DE" altLang="it-IT" sz="1700" b="1">
                  <a:solidFill>
                    <a:schemeClr val="tx1"/>
                  </a:solidFill>
                  <a:cs typeface="Arial" panose="020B0604020202020204" pitchFamily="34" charset="0"/>
                </a:rPr>
                <a:t>Unità:  mm/s</a:t>
              </a:r>
              <a:endParaRPr lang="de-DE" altLang="it-IT" sz="1700" b="1">
                <a:solidFill>
                  <a:schemeClr val="tx1"/>
                </a:solidFill>
              </a:endParaRPr>
            </a:p>
          </p:txBody>
        </p:sp>
        <p:sp>
          <p:nvSpPr>
            <p:cNvPr id="56337" name="Rectangle 14">
              <a:extLst>
                <a:ext uri="{FF2B5EF4-FFF2-40B4-BE49-F238E27FC236}">
                  <a16:creationId xmlns:a16="http://schemas.microsoft.com/office/drawing/2014/main" id="{66C0A3C8-347D-4D10-AF14-B43C016D387D}"/>
                </a:ext>
              </a:extLst>
            </p:cNvPr>
            <p:cNvSpPr>
              <a:spLocks noChangeArrowheads="1"/>
            </p:cNvSpPr>
            <p:nvPr/>
          </p:nvSpPr>
          <p:spPr bwMode="auto">
            <a:xfrm>
              <a:off x="344" y="1640"/>
              <a:ext cx="808" cy="31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ISO 10816</a:t>
              </a:r>
            </a:p>
          </p:txBody>
        </p:sp>
        <p:sp>
          <p:nvSpPr>
            <p:cNvPr id="56338" name="Rectangle 15">
              <a:extLst>
                <a:ext uri="{FF2B5EF4-FFF2-40B4-BE49-F238E27FC236}">
                  <a16:creationId xmlns:a16="http://schemas.microsoft.com/office/drawing/2014/main" id="{D9F64AFC-B3E3-4B78-A14E-4E3B362E0851}"/>
                </a:ext>
              </a:extLst>
            </p:cNvPr>
            <p:cNvSpPr>
              <a:spLocks noChangeArrowheads="1"/>
            </p:cNvSpPr>
            <p:nvPr/>
          </p:nvSpPr>
          <p:spPr bwMode="auto">
            <a:xfrm>
              <a:off x="1152" y="1352"/>
              <a:ext cx="4449"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r>
                <a:rPr lang="de-DE" altLang="it-IT" sz="1800">
                  <a:solidFill>
                    <a:schemeClr val="tx1"/>
                  </a:solidFill>
                </a:rPr>
                <a:t>Spiegazione</a:t>
              </a:r>
            </a:p>
          </p:txBody>
        </p:sp>
        <p:sp>
          <p:nvSpPr>
            <p:cNvPr id="56339" name="Rectangle 16">
              <a:extLst>
                <a:ext uri="{FF2B5EF4-FFF2-40B4-BE49-F238E27FC236}">
                  <a16:creationId xmlns:a16="http://schemas.microsoft.com/office/drawing/2014/main" id="{40A3715A-BE8B-4036-B7B0-7894D3C976D8}"/>
                </a:ext>
              </a:extLst>
            </p:cNvPr>
            <p:cNvSpPr>
              <a:spLocks noChangeArrowheads="1"/>
            </p:cNvSpPr>
            <p:nvPr/>
          </p:nvSpPr>
          <p:spPr bwMode="auto">
            <a:xfrm>
              <a:off x="370" y="1346"/>
              <a:ext cx="1072"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a:solidFill>
                    <a:schemeClr val="tx1"/>
                  </a:solidFill>
                </a:rPr>
                <a:t>Parametro</a:t>
              </a:r>
            </a:p>
          </p:txBody>
        </p:sp>
        <p:sp>
          <p:nvSpPr>
            <p:cNvPr id="56340" name="Line 17">
              <a:extLst>
                <a:ext uri="{FF2B5EF4-FFF2-40B4-BE49-F238E27FC236}">
                  <a16:creationId xmlns:a16="http://schemas.microsoft.com/office/drawing/2014/main" id="{13BF4664-9AD6-4539-B0DA-6A2CA1121CDF}"/>
                </a:ext>
              </a:extLst>
            </p:cNvPr>
            <p:cNvSpPr>
              <a:spLocks noChangeShapeType="1"/>
            </p:cNvSpPr>
            <p:nvPr/>
          </p:nvSpPr>
          <p:spPr bwMode="auto">
            <a:xfrm>
              <a:off x="344" y="1322"/>
              <a:ext cx="5257"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1" name="Line 18">
              <a:extLst>
                <a:ext uri="{FF2B5EF4-FFF2-40B4-BE49-F238E27FC236}">
                  <a16:creationId xmlns:a16="http://schemas.microsoft.com/office/drawing/2014/main" id="{F00A021B-D9B3-4F57-869E-B79E70EACDB2}"/>
                </a:ext>
              </a:extLst>
            </p:cNvPr>
            <p:cNvSpPr>
              <a:spLocks noChangeShapeType="1"/>
            </p:cNvSpPr>
            <p:nvPr/>
          </p:nvSpPr>
          <p:spPr bwMode="auto">
            <a:xfrm>
              <a:off x="344" y="1640"/>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2" name="Line 19">
              <a:extLst>
                <a:ext uri="{FF2B5EF4-FFF2-40B4-BE49-F238E27FC236}">
                  <a16:creationId xmlns:a16="http://schemas.microsoft.com/office/drawing/2014/main" id="{5A123ED4-4364-4A9A-8843-562443A59237}"/>
                </a:ext>
              </a:extLst>
            </p:cNvPr>
            <p:cNvSpPr>
              <a:spLocks noChangeShapeType="1"/>
            </p:cNvSpPr>
            <p:nvPr/>
          </p:nvSpPr>
          <p:spPr bwMode="auto">
            <a:xfrm>
              <a:off x="344" y="1958"/>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3" name="Line 20">
              <a:extLst>
                <a:ext uri="{FF2B5EF4-FFF2-40B4-BE49-F238E27FC236}">
                  <a16:creationId xmlns:a16="http://schemas.microsoft.com/office/drawing/2014/main" id="{95E0845B-833B-4C2E-80AB-76E5347FAA5B}"/>
                </a:ext>
              </a:extLst>
            </p:cNvPr>
            <p:cNvSpPr>
              <a:spLocks noChangeShapeType="1"/>
            </p:cNvSpPr>
            <p:nvPr/>
          </p:nvSpPr>
          <p:spPr bwMode="auto">
            <a:xfrm>
              <a:off x="344" y="2404"/>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4" name="Line 21">
              <a:extLst>
                <a:ext uri="{FF2B5EF4-FFF2-40B4-BE49-F238E27FC236}">
                  <a16:creationId xmlns:a16="http://schemas.microsoft.com/office/drawing/2014/main" id="{CADFC61F-8E23-4BD0-B412-76D5F6288159}"/>
                </a:ext>
              </a:extLst>
            </p:cNvPr>
            <p:cNvSpPr>
              <a:spLocks noChangeShapeType="1"/>
            </p:cNvSpPr>
            <p:nvPr/>
          </p:nvSpPr>
          <p:spPr bwMode="auto">
            <a:xfrm>
              <a:off x="344" y="2722"/>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5" name="Line 22">
              <a:extLst>
                <a:ext uri="{FF2B5EF4-FFF2-40B4-BE49-F238E27FC236}">
                  <a16:creationId xmlns:a16="http://schemas.microsoft.com/office/drawing/2014/main" id="{8BFD40C4-1E30-4F5B-BD23-01B611DA6072}"/>
                </a:ext>
              </a:extLst>
            </p:cNvPr>
            <p:cNvSpPr>
              <a:spLocks noChangeShapeType="1"/>
            </p:cNvSpPr>
            <p:nvPr/>
          </p:nvSpPr>
          <p:spPr bwMode="auto">
            <a:xfrm>
              <a:off x="344" y="3127"/>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6" name="Line 23">
              <a:extLst>
                <a:ext uri="{FF2B5EF4-FFF2-40B4-BE49-F238E27FC236}">
                  <a16:creationId xmlns:a16="http://schemas.microsoft.com/office/drawing/2014/main" id="{CF6659B9-4115-4438-9F4C-B31C7D2811A0}"/>
                </a:ext>
              </a:extLst>
            </p:cNvPr>
            <p:cNvSpPr>
              <a:spLocks noChangeShapeType="1"/>
            </p:cNvSpPr>
            <p:nvPr/>
          </p:nvSpPr>
          <p:spPr bwMode="auto">
            <a:xfrm>
              <a:off x="344" y="3479"/>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7" name="Line 24">
              <a:extLst>
                <a:ext uri="{FF2B5EF4-FFF2-40B4-BE49-F238E27FC236}">
                  <a16:creationId xmlns:a16="http://schemas.microsoft.com/office/drawing/2014/main" id="{D4A41382-5A9F-4062-B9E7-B6404CBC3E33}"/>
                </a:ext>
              </a:extLst>
            </p:cNvPr>
            <p:cNvSpPr>
              <a:spLocks noChangeShapeType="1"/>
            </p:cNvSpPr>
            <p:nvPr/>
          </p:nvSpPr>
          <p:spPr bwMode="auto">
            <a:xfrm>
              <a:off x="344" y="1322"/>
              <a:ext cx="0" cy="2643"/>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8" name="Line 25">
              <a:extLst>
                <a:ext uri="{FF2B5EF4-FFF2-40B4-BE49-F238E27FC236}">
                  <a16:creationId xmlns:a16="http://schemas.microsoft.com/office/drawing/2014/main" id="{25EF9BFD-1C48-4CEC-B843-AC5097B67FA4}"/>
                </a:ext>
              </a:extLst>
            </p:cNvPr>
            <p:cNvSpPr>
              <a:spLocks noChangeShapeType="1"/>
            </p:cNvSpPr>
            <p:nvPr/>
          </p:nvSpPr>
          <p:spPr bwMode="auto">
            <a:xfrm>
              <a:off x="1152" y="1322"/>
              <a:ext cx="0" cy="26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9" name="Line 26">
              <a:extLst>
                <a:ext uri="{FF2B5EF4-FFF2-40B4-BE49-F238E27FC236}">
                  <a16:creationId xmlns:a16="http://schemas.microsoft.com/office/drawing/2014/main" id="{1EAB6E6E-7449-48D9-84DF-0E35F65832C3}"/>
                </a:ext>
              </a:extLst>
            </p:cNvPr>
            <p:cNvSpPr>
              <a:spLocks noChangeShapeType="1"/>
            </p:cNvSpPr>
            <p:nvPr/>
          </p:nvSpPr>
          <p:spPr bwMode="auto">
            <a:xfrm>
              <a:off x="5601" y="1322"/>
              <a:ext cx="0" cy="2643"/>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50" name="Line 27">
              <a:extLst>
                <a:ext uri="{FF2B5EF4-FFF2-40B4-BE49-F238E27FC236}">
                  <a16:creationId xmlns:a16="http://schemas.microsoft.com/office/drawing/2014/main" id="{DC45F72B-6F15-4A13-81A6-B47B39886DFB}"/>
                </a:ext>
              </a:extLst>
            </p:cNvPr>
            <p:cNvSpPr>
              <a:spLocks noChangeShapeType="1"/>
            </p:cNvSpPr>
            <p:nvPr/>
          </p:nvSpPr>
          <p:spPr bwMode="auto">
            <a:xfrm>
              <a:off x="1152" y="3965"/>
              <a:ext cx="444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51" name="Line 28">
              <a:extLst>
                <a:ext uri="{FF2B5EF4-FFF2-40B4-BE49-F238E27FC236}">
                  <a16:creationId xmlns:a16="http://schemas.microsoft.com/office/drawing/2014/main" id="{85D7D3E1-08D7-4E80-9CE5-63CBA1833C8D}"/>
                </a:ext>
              </a:extLst>
            </p:cNvPr>
            <p:cNvSpPr>
              <a:spLocks noChangeShapeType="1"/>
            </p:cNvSpPr>
            <p:nvPr/>
          </p:nvSpPr>
          <p:spPr bwMode="auto">
            <a:xfrm>
              <a:off x="344" y="3965"/>
              <a:ext cx="808"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numero diapositiva 1">
            <a:extLst>
              <a:ext uri="{FF2B5EF4-FFF2-40B4-BE49-F238E27FC236}">
                <a16:creationId xmlns:a16="http://schemas.microsoft.com/office/drawing/2014/main" id="{E70FB958-DB8F-47F7-9E3C-1EC791D8A0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4CDA9CD-E1A4-4D77-A08D-4B23A829DA12}" type="slidenum">
              <a:rPr lang="de-DE" altLang="it-IT" sz="1000">
                <a:solidFill>
                  <a:schemeClr val="tx1"/>
                </a:solidFill>
              </a:rPr>
              <a:pPr>
                <a:spcBef>
                  <a:spcPct val="0"/>
                </a:spcBef>
                <a:buFontTx/>
                <a:buNone/>
              </a:pPr>
              <a:t>41</a:t>
            </a:fld>
            <a:endParaRPr lang="de-DE" altLang="it-IT" sz="1000">
              <a:solidFill>
                <a:schemeClr val="tx1"/>
              </a:solidFill>
            </a:endParaRPr>
          </a:p>
        </p:txBody>
      </p:sp>
      <p:pic>
        <p:nvPicPr>
          <p:cNvPr id="58372" name="Picture 3">
            <a:extLst>
              <a:ext uri="{FF2B5EF4-FFF2-40B4-BE49-F238E27FC236}">
                <a16:creationId xmlns:a16="http://schemas.microsoft.com/office/drawing/2014/main" id="{C7139720-F1A7-4277-9A11-708335DAE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68" y="332656"/>
            <a:ext cx="2373313"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58373" name="Group 15">
            <a:extLst>
              <a:ext uri="{FF2B5EF4-FFF2-40B4-BE49-F238E27FC236}">
                <a16:creationId xmlns:a16="http://schemas.microsoft.com/office/drawing/2014/main" id="{E8A03E20-302D-43B1-A11D-F3B72534D8BB}"/>
              </a:ext>
            </a:extLst>
          </p:cNvPr>
          <p:cNvGrpSpPr>
            <a:grpSpLocks/>
          </p:cNvGrpSpPr>
          <p:nvPr/>
        </p:nvGrpSpPr>
        <p:grpSpPr bwMode="auto">
          <a:xfrm>
            <a:off x="691311" y="2484309"/>
            <a:ext cx="6237287" cy="3789362"/>
            <a:chOff x="647" y="1472"/>
            <a:chExt cx="3929" cy="2387"/>
          </a:xfrm>
        </p:grpSpPr>
        <p:grpSp>
          <p:nvGrpSpPr>
            <p:cNvPr id="58374" name="Group 16">
              <a:extLst>
                <a:ext uri="{FF2B5EF4-FFF2-40B4-BE49-F238E27FC236}">
                  <a16:creationId xmlns:a16="http://schemas.microsoft.com/office/drawing/2014/main" id="{19727083-5FF8-4342-A413-8E4C02C9D966}"/>
                </a:ext>
              </a:extLst>
            </p:cNvPr>
            <p:cNvGrpSpPr>
              <a:grpSpLocks/>
            </p:cNvGrpSpPr>
            <p:nvPr/>
          </p:nvGrpSpPr>
          <p:grpSpPr bwMode="auto">
            <a:xfrm>
              <a:off x="1462" y="3654"/>
              <a:ext cx="2156" cy="205"/>
              <a:chOff x="2054" y="2914"/>
              <a:chExt cx="2156" cy="274"/>
            </a:xfrm>
          </p:grpSpPr>
          <p:sp>
            <p:nvSpPr>
              <p:cNvPr id="58436" name="Line 17">
                <a:extLst>
                  <a:ext uri="{FF2B5EF4-FFF2-40B4-BE49-F238E27FC236}">
                    <a16:creationId xmlns:a16="http://schemas.microsoft.com/office/drawing/2014/main" id="{A862B0E7-536D-4455-A5E6-BA5B6F550023}"/>
                  </a:ext>
                </a:extLst>
              </p:cNvPr>
              <p:cNvSpPr>
                <a:spLocks noChangeShapeType="1"/>
              </p:cNvSpPr>
              <p:nvPr/>
            </p:nvSpPr>
            <p:spPr bwMode="auto">
              <a:xfrm>
                <a:off x="2204" y="2914"/>
                <a:ext cx="1974"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37" name="Line 18">
                <a:extLst>
                  <a:ext uri="{FF2B5EF4-FFF2-40B4-BE49-F238E27FC236}">
                    <a16:creationId xmlns:a16="http://schemas.microsoft.com/office/drawing/2014/main" id="{C4EF9261-52A7-46BE-A387-04712F218430}"/>
                  </a:ext>
                </a:extLst>
              </p:cNvPr>
              <p:cNvSpPr>
                <a:spLocks noChangeShapeType="1"/>
              </p:cNvSpPr>
              <p:nvPr/>
            </p:nvSpPr>
            <p:spPr bwMode="auto">
              <a:xfrm flipH="1">
                <a:off x="2054"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38" name="Line 19">
                <a:extLst>
                  <a:ext uri="{FF2B5EF4-FFF2-40B4-BE49-F238E27FC236}">
                    <a16:creationId xmlns:a16="http://schemas.microsoft.com/office/drawing/2014/main" id="{695BFCE6-6376-4C14-9127-DFA732DB1670}"/>
                  </a:ext>
                </a:extLst>
              </p:cNvPr>
              <p:cNvSpPr>
                <a:spLocks noChangeShapeType="1"/>
              </p:cNvSpPr>
              <p:nvPr/>
            </p:nvSpPr>
            <p:spPr bwMode="auto">
              <a:xfrm flipH="1">
                <a:off x="2232"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39" name="Line 20">
                <a:extLst>
                  <a:ext uri="{FF2B5EF4-FFF2-40B4-BE49-F238E27FC236}">
                    <a16:creationId xmlns:a16="http://schemas.microsoft.com/office/drawing/2014/main" id="{D99D7514-D22A-4721-96B8-DBA6C7581919}"/>
                  </a:ext>
                </a:extLst>
              </p:cNvPr>
              <p:cNvSpPr>
                <a:spLocks noChangeShapeType="1"/>
              </p:cNvSpPr>
              <p:nvPr/>
            </p:nvSpPr>
            <p:spPr bwMode="auto">
              <a:xfrm flipH="1">
                <a:off x="2408"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0" name="Line 21">
                <a:extLst>
                  <a:ext uri="{FF2B5EF4-FFF2-40B4-BE49-F238E27FC236}">
                    <a16:creationId xmlns:a16="http://schemas.microsoft.com/office/drawing/2014/main" id="{7E5BC7C9-67AD-4EBB-83EB-0AE73BE10811}"/>
                  </a:ext>
                </a:extLst>
              </p:cNvPr>
              <p:cNvSpPr>
                <a:spLocks noChangeShapeType="1"/>
              </p:cNvSpPr>
              <p:nvPr/>
            </p:nvSpPr>
            <p:spPr bwMode="auto">
              <a:xfrm flipH="1">
                <a:off x="2586"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1" name="Line 22">
                <a:extLst>
                  <a:ext uri="{FF2B5EF4-FFF2-40B4-BE49-F238E27FC236}">
                    <a16:creationId xmlns:a16="http://schemas.microsoft.com/office/drawing/2014/main" id="{B6BCFEC9-24BA-4422-A09F-29A27B55796B}"/>
                  </a:ext>
                </a:extLst>
              </p:cNvPr>
              <p:cNvSpPr>
                <a:spLocks noChangeShapeType="1"/>
              </p:cNvSpPr>
              <p:nvPr/>
            </p:nvSpPr>
            <p:spPr bwMode="auto">
              <a:xfrm flipH="1">
                <a:off x="2762"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2" name="Line 23">
                <a:extLst>
                  <a:ext uri="{FF2B5EF4-FFF2-40B4-BE49-F238E27FC236}">
                    <a16:creationId xmlns:a16="http://schemas.microsoft.com/office/drawing/2014/main" id="{B5969832-DDAD-4AB4-B829-0E96160D8428}"/>
                  </a:ext>
                </a:extLst>
              </p:cNvPr>
              <p:cNvSpPr>
                <a:spLocks noChangeShapeType="1"/>
              </p:cNvSpPr>
              <p:nvPr/>
            </p:nvSpPr>
            <p:spPr bwMode="auto">
              <a:xfrm flipH="1">
                <a:off x="2940"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3" name="Line 24">
                <a:extLst>
                  <a:ext uri="{FF2B5EF4-FFF2-40B4-BE49-F238E27FC236}">
                    <a16:creationId xmlns:a16="http://schemas.microsoft.com/office/drawing/2014/main" id="{13611184-AA2A-44A3-8945-95A3CFC46410}"/>
                  </a:ext>
                </a:extLst>
              </p:cNvPr>
              <p:cNvSpPr>
                <a:spLocks noChangeShapeType="1"/>
              </p:cNvSpPr>
              <p:nvPr/>
            </p:nvSpPr>
            <p:spPr bwMode="auto">
              <a:xfrm flipH="1">
                <a:off x="3116"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4" name="Line 25">
                <a:extLst>
                  <a:ext uri="{FF2B5EF4-FFF2-40B4-BE49-F238E27FC236}">
                    <a16:creationId xmlns:a16="http://schemas.microsoft.com/office/drawing/2014/main" id="{09FEB53F-7B56-4DD9-9423-5C26F1EEF7BA}"/>
                  </a:ext>
                </a:extLst>
              </p:cNvPr>
              <p:cNvSpPr>
                <a:spLocks noChangeShapeType="1"/>
              </p:cNvSpPr>
              <p:nvPr/>
            </p:nvSpPr>
            <p:spPr bwMode="auto">
              <a:xfrm flipH="1">
                <a:off x="3294"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5" name="Line 26">
                <a:extLst>
                  <a:ext uri="{FF2B5EF4-FFF2-40B4-BE49-F238E27FC236}">
                    <a16:creationId xmlns:a16="http://schemas.microsoft.com/office/drawing/2014/main" id="{0EC10CC5-336B-4327-A69D-9FF2B52DE49B}"/>
                  </a:ext>
                </a:extLst>
              </p:cNvPr>
              <p:cNvSpPr>
                <a:spLocks noChangeShapeType="1"/>
              </p:cNvSpPr>
              <p:nvPr/>
            </p:nvSpPr>
            <p:spPr bwMode="auto">
              <a:xfrm flipH="1">
                <a:off x="3470"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6" name="Line 27">
                <a:extLst>
                  <a:ext uri="{FF2B5EF4-FFF2-40B4-BE49-F238E27FC236}">
                    <a16:creationId xmlns:a16="http://schemas.microsoft.com/office/drawing/2014/main" id="{9B572A0A-4AAC-4B05-8964-203B4E8C8CF0}"/>
                  </a:ext>
                </a:extLst>
              </p:cNvPr>
              <p:cNvSpPr>
                <a:spLocks noChangeShapeType="1"/>
              </p:cNvSpPr>
              <p:nvPr/>
            </p:nvSpPr>
            <p:spPr bwMode="auto">
              <a:xfrm flipH="1">
                <a:off x="3648"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7" name="Line 28">
                <a:extLst>
                  <a:ext uri="{FF2B5EF4-FFF2-40B4-BE49-F238E27FC236}">
                    <a16:creationId xmlns:a16="http://schemas.microsoft.com/office/drawing/2014/main" id="{60BC8554-7F09-418B-8117-9EA87ADFEC7B}"/>
                  </a:ext>
                </a:extLst>
              </p:cNvPr>
              <p:cNvSpPr>
                <a:spLocks noChangeShapeType="1"/>
              </p:cNvSpPr>
              <p:nvPr/>
            </p:nvSpPr>
            <p:spPr bwMode="auto">
              <a:xfrm flipH="1">
                <a:off x="3824"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8" name="Line 29">
                <a:extLst>
                  <a:ext uri="{FF2B5EF4-FFF2-40B4-BE49-F238E27FC236}">
                    <a16:creationId xmlns:a16="http://schemas.microsoft.com/office/drawing/2014/main" id="{D87336E7-539C-49F6-A43F-3BD7ECF17E5B}"/>
                  </a:ext>
                </a:extLst>
              </p:cNvPr>
              <p:cNvSpPr>
                <a:spLocks noChangeShapeType="1"/>
              </p:cNvSpPr>
              <p:nvPr/>
            </p:nvSpPr>
            <p:spPr bwMode="auto">
              <a:xfrm flipH="1">
                <a:off x="4002"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58375" name="Freeform 30">
              <a:extLst>
                <a:ext uri="{FF2B5EF4-FFF2-40B4-BE49-F238E27FC236}">
                  <a16:creationId xmlns:a16="http://schemas.microsoft.com/office/drawing/2014/main" id="{31E46B7D-C6B4-49A2-9419-3F4D191FB383}"/>
                </a:ext>
              </a:extLst>
            </p:cNvPr>
            <p:cNvSpPr>
              <a:spLocks/>
            </p:cNvSpPr>
            <p:nvPr/>
          </p:nvSpPr>
          <p:spPr bwMode="auto">
            <a:xfrm>
              <a:off x="1863" y="1986"/>
              <a:ext cx="1322" cy="1079"/>
            </a:xfrm>
            <a:custGeom>
              <a:avLst/>
              <a:gdLst>
                <a:gd name="T0" fmla="*/ 203 w 1322"/>
                <a:gd name="T1" fmla="*/ 0 h 1440"/>
                <a:gd name="T2" fmla="*/ 1118 w 1322"/>
                <a:gd name="T3" fmla="*/ 0 h 1440"/>
                <a:gd name="T4" fmla="*/ 1118 w 1322"/>
                <a:gd name="T5" fmla="*/ 90 h 1440"/>
                <a:gd name="T6" fmla="*/ 1321 w 1322"/>
                <a:gd name="T7" fmla="*/ 209 h 1440"/>
                <a:gd name="T8" fmla="*/ 1321 w 1322"/>
                <a:gd name="T9" fmla="*/ 808 h 1440"/>
                <a:gd name="T10" fmla="*/ 0 w 1322"/>
                <a:gd name="T11" fmla="*/ 808 h 1440"/>
                <a:gd name="T12" fmla="*/ 0 w 1322"/>
                <a:gd name="T13" fmla="*/ 209 h 1440"/>
                <a:gd name="T14" fmla="*/ 203 w 1322"/>
                <a:gd name="T15" fmla="*/ 90 h 1440"/>
                <a:gd name="T16" fmla="*/ 203 w 1322"/>
                <a:gd name="T17" fmla="*/ 0 h 1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2"/>
                <a:gd name="T28" fmla="*/ 0 h 1440"/>
                <a:gd name="T29" fmla="*/ 1322 w 1322"/>
                <a:gd name="T30" fmla="*/ 1440 h 1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2" h="1440">
                  <a:moveTo>
                    <a:pt x="203" y="0"/>
                  </a:moveTo>
                  <a:lnTo>
                    <a:pt x="1118" y="0"/>
                  </a:lnTo>
                  <a:lnTo>
                    <a:pt x="1118" y="160"/>
                  </a:lnTo>
                  <a:lnTo>
                    <a:pt x="1321" y="373"/>
                  </a:lnTo>
                  <a:lnTo>
                    <a:pt x="1321" y="1439"/>
                  </a:lnTo>
                  <a:lnTo>
                    <a:pt x="0" y="1439"/>
                  </a:lnTo>
                  <a:lnTo>
                    <a:pt x="0" y="373"/>
                  </a:lnTo>
                  <a:lnTo>
                    <a:pt x="203" y="160"/>
                  </a:lnTo>
                  <a:lnTo>
                    <a:pt x="203" y="0"/>
                  </a:lnTo>
                </a:path>
              </a:pathLst>
            </a:custGeom>
            <a:solidFill>
              <a:schemeClr val="accent1"/>
            </a:solidFill>
            <a:ln w="25400" cap="rnd" cmpd="sng">
              <a:solidFill>
                <a:schemeClr val="tx1"/>
              </a:solidFill>
              <a:prstDash val="solid"/>
              <a:round/>
              <a:headEnd type="none" w="med" len="med"/>
              <a:tailEnd type="none" w="med" len="med"/>
            </a:ln>
          </p:spPr>
          <p:txBody>
            <a:bodyPr/>
            <a:lstStyle/>
            <a:p>
              <a:endParaRPr lang="it-IT"/>
            </a:p>
          </p:txBody>
        </p:sp>
        <p:sp>
          <p:nvSpPr>
            <p:cNvPr id="58376" name="Freeform 31">
              <a:extLst>
                <a:ext uri="{FF2B5EF4-FFF2-40B4-BE49-F238E27FC236}">
                  <a16:creationId xmlns:a16="http://schemas.microsoft.com/office/drawing/2014/main" id="{C7EA18E0-0CC4-41EC-B56F-4980B8B71CE1}"/>
                </a:ext>
              </a:extLst>
            </p:cNvPr>
            <p:cNvSpPr>
              <a:spLocks/>
            </p:cNvSpPr>
            <p:nvPr/>
          </p:nvSpPr>
          <p:spPr bwMode="auto">
            <a:xfrm>
              <a:off x="1948" y="2091"/>
              <a:ext cx="1191" cy="1305"/>
            </a:xfrm>
            <a:custGeom>
              <a:avLst/>
              <a:gdLst>
                <a:gd name="T0" fmla="*/ 264 w 1191"/>
                <a:gd name="T1" fmla="*/ 0 h 1743"/>
                <a:gd name="T2" fmla="*/ 926 w 1191"/>
                <a:gd name="T3" fmla="*/ 0 h 1743"/>
                <a:gd name="T4" fmla="*/ 931 w 1191"/>
                <a:gd name="T5" fmla="*/ 134 h 1743"/>
                <a:gd name="T6" fmla="*/ 1190 w 1191"/>
                <a:gd name="T7" fmla="*/ 159 h 1743"/>
                <a:gd name="T8" fmla="*/ 1190 w 1191"/>
                <a:gd name="T9" fmla="*/ 976 h 1743"/>
                <a:gd name="T10" fmla="*/ 0 w 1191"/>
                <a:gd name="T11" fmla="*/ 976 h 1743"/>
                <a:gd name="T12" fmla="*/ 0 w 1191"/>
                <a:gd name="T13" fmla="*/ 144 h 1743"/>
                <a:gd name="T14" fmla="*/ 264 w 1191"/>
                <a:gd name="T15" fmla="*/ 128 h 1743"/>
                <a:gd name="T16" fmla="*/ 264 w 1191"/>
                <a:gd name="T17" fmla="*/ 0 h 17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91"/>
                <a:gd name="T28" fmla="*/ 0 h 1743"/>
                <a:gd name="T29" fmla="*/ 1191 w 1191"/>
                <a:gd name="T30" fmla="*/ 1743 h 17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91" h="1743">
                  <a:moveTo>
                    <a:pt x="264" y="0"/>
                  </a:moveTo>
                  <a:lnTo>
                    <a:pt x="926" y="0"/>
                  </a:lnTo>
                  <a:lnTo>
                    <a:pt x="931" y="239"/>
                  </a:lnTo>
                  <a:lnTo>
                    <a:pt x="1190" y="283"/>
                  </a:lnTo>
                  <a:lnTo>
                    <a:pt x="1190" y="1742"/>
                  </a:lnTo>
                  <a:lnTo>
                    <a:pt x="0" y="1742"/>
                  </a:lnTo>
                  <a:lnTo>
                    <a:pt x="0" y="256"/>
                  </a:lnTo>
                  <a:lnTo>
                    <a:pt x="264" y="229"/>
                  </a:lnTo>
                  <a:lnTo>
                    <a:pt x="264" y="0"/>
                  </a:lnTo>
                </a:path>
              </a:pathLst>
            </a:custGeom>
            <a:solidFill>
              <a:schemeClr val="tx1"/>
            </a:solidFill>
            <a:ln w="25400" cap="rnd" cmpd="sng">
              <a:solidFill>
                <a:schemeClr val="bg2"/>
              </a:solidFill>
              <a:prstDash val="solid"/>
              <a:round/>
              <a:headEnd type="none" w="med" len="med"/>
              <a:tailEnd type="none" w="med" len="med"/>
            </a:ln>
          </p:spPr>
          <p:txBody>
            <a:bodyPr/>
            <a:lstStyle/>
            <a:p>
              <a:endParaRPr lang="it-IT"/>
            </a:p>
          </p:txBody>
        </p:sp>
        <p:sp>
          <p:nvSpPr>
            <p:cNvPr id="58377" name="Rectangle 32">
              <a:extLst>
                <a:ext uri="{FF2B5EF4-FFF2-40B4-BE49-F238E27FC236}">
                  <a16:creationId xmlns:a16="http://schemas.microsoft.com/office/drawing/2014/main" id="{B9555320-E621-4942-8638-D89B1AEC1BFE}"/>
                </a:ext>
              </a:extLst>
            </p:cNvPr>
            <p:cNvSpPr>
              <a:spLocks noChangeArrowheads="1"/>
            </p:cNvSpPr>
            <p:nvPr/>
          </p:nvSpPr>
          <p:spPr bwMode="auto">
            <a:xfrm>
              <a:off x="1869" y="3538"/>
              <a:ext cx="1347" cy="63"/>
            </a:xfrm>
            <a:prstGeom prst="rect">
              <a:avLst/>
            </a:prstGeom>
            <a:solidFill>
              <a:schemeClr val="bg1"/>
            </a:soli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78" name="Rectangle 33">
              <a:extLst>
                <a:ext uri="{FF2B5EF4-FFF2-40B4-BE49-F238E27FC236}">
                  <a16:creationId xmlns:a16="http://schemas.microsoft.com/office/drawing/2014/main" id="{9879012F-94C9-42BF-9A54-0F4E261F0CF9}"/>
                </a:ext>
              </a:extLst>
            </p:cNvPr>
            <p:cNvSpPr>
              <a:spLocks noChangeArrowheads="1"/>
            </p:cNvSpPr>
            <p:nvPr/>
          </p:nvSpPr>
          <p:spPr bwMode="auto">
            <a:xfrm>
              <a:off x="1871" y="3056"/>
              <a:ext cx="1305" cy="62"/>
            </a:xfrm>
            <a:prstGeom prst="rect">
              <a:avLst/>
            </a:prstGeom>
            <a:solidFill>
              <a:schemeClr val="bg2"/>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79" name="Rectangle 34">
              <a:extLst>
                <a:ext uri="{FF2B5EF4-FFF2-40B4-BE49-F238E27FC236}">
                  <a16:creationId xmlns:a16="http://schemas.microsoft.com/office/drawing/2014/main" id="{66395EDB-EC9C-409A-9980-6715E04D4244}"/>
                </a:ext>
              </a:extLst>
            </p:cNvPr>
            <p:cNvSpPr>
              <a:spLocks noChangeArrowheads="1"/>
            </p:cNvSpPr>
            <p:nvPr/>
          </p:nvSpPr>
          <p:spPr bwMode="auto">
            <a:xfrm>
              <a:off x="2298" y="2290"/>
              <a:ext cx="452" cy="62"/>
            </a:xfrm>
            <a:prstGeom prst="rect">
              <a:avLst/>
            </a:prstGeom>
            <a:solidFill>
              <a:srgbClr val="A2FFA3"/>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0" name="Rectangle 35">
              <a:extLst>
                <a:ext uri="{FF2B5EF4-FFF2-40B4-BE49-F238E27FC236}">
                  <a16:creationId xmlns:a16="http://schemas.microsoft.com/office/drawing/2014/main" id="{C0172607-0586-4F55-9CA8-5A8C7D07695D}"/>
                </a:ext>
              </a:extLst>
            </p:cNvPr>
            <p:cNvSpPr>
              <a:spLocks noChangeArrowheads="1"/>
            </p:cNvSpPr>
            <p:nvPr/>
          </p:nvSpPr>
          <p:spPr bwMode="auto">
            <a:xfrm>
              <a:off x="1999" y="2364"/>
              <a:ext cx="1046" cy="588"/>
            </a:xfrm>
            <a:prstGeom prst="rect">
              <a:avLst/>
            </a:prstGeom>
            <a:solidFill>
              <a:schemeClr val="accent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1" name="Rectangle 36">
              <a:extLst>
                <a:ext uri="{FF2B5EF4-FFF2-40B4-BE49-F238E27FC236}">
                  <a16:creationId xmlns:a16="http://schemas.microsoft.com/office/drawing/2014/main" id="{C5E76DB6-DD78-4DF3-90AD-EB85C34DE0DF}"/>
                </a:ext>
              </a:extLst>
            </p:cNvPr>
            <p:cNvSpPr>
              <a:spLocks noChangeArrowheads="1"/>
            </p:cNvSpPr>
            <p:nvPr/>
          </p:nvSpPr>
          <p:spPr bwMode="auto">
            <a:xfrm>
              <a:off x="2041" y="2401"/>
              <a:ext cx="961" cy="519"/>
            </a:xfrm>
            <a:prstGeom prst="rect">
              <a:avLst/>
            </a:prstGeom>
            <a:solidFill>
              <a:schemeClr val="tx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2" name="Rectangle 37">
              <a:extLst>
                <a:ext uri="{FF2B5EF4-FFF2-40B4-BE49-F238E27FC236}">
                  <a16:creationId xmlns:a16="http://schemas.microsoft.com/office/drawing/2014/main" id="{D004C97A-2DD1-4BCF-82DF-2207C6522033}"/>
                </a:ext>
              </a:extLst>
            </p:cNvPr>
            <p:cNvSpPr>
              <a:spLocks noChangeArrowheads="1"/>
            </p:cNvSpPr>
            <p:nvPr/>
          </p:nvSpPr>
          <p:spPr bwMode="auto">
            <a:xfrm>
              <a:off x="2127" y="2474"/>
              <a:ext cx="155" cy="397"/>
            </a:xfrm>
            <a:prstGeom prst="rect">
              <a:avLst/>
            </a:prstGeom>
            <a:solidFill>
              <a:srgbClr val="F39FD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3" name="Rectangle 38">
              <a:extLst>
                <a:ext uri="{FF2B5EF4-FFF2-40B4-BE49-F238E27FC236}">
                  <a16:creationId xmlns:a16="http://schemas.microsoft.com/office/drawing/2014/main" id="{522F9A78-A298-4714-8954-D2102BC26B04}"/>
                </a:ext>
              </a:extLst>
            </p:cNvPr>
            <p:cNvSpPr>
              <a:spLocks noChangeArrowheads="1"/>
            </p:cNvSpPr>
            <p:nvPr/>
          </p:nvSpPr>
          <p:spPr bwMode="auto">
            <a:xfrm>
              <a:off x="2766" y="2474"/>
              <a:ext cx="154" cy="397"/>
            </a:xfrm>
            <a:prstGeom prst="rect">
              <a:avLst/>
            </a:prstGeom>
            <a:solidFill>
              <a:srgbClr val="F39FD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4" name="AutoShape 39">
              <a:extLst>
                <a:ext uri="{FF2B5EF4-FFF2-40B4-BE49-F238E27FC236}">
                  <a16:creationId xmlns:a16="http://schemas.microsoft.com/office/drawing/2014/main" id="{7CE51825-7F7C-4B45-BAA0-A55DBE33C066}"/>
                </a:ext>
              </a:extLst>
            </p:cNvPr>
            <p:cNvSpPr>
              <a:spLocks noChangeArrowheads="1"/>
            </p:cNvSpPr>
            <p:nvPr/>
          </p:nvSpPr>
          <p:spPr bwMode="auto">
            <a:xfrm>
              <a:off x="2251" y="2105"/>
              <a:ext cx="159" cy="72"/>
            </a:xfrm>
            <a:prstGeom prst="triangle">
              <a:avLst>
                <a:gd name="adj" fmla="val 49995"/>
              </a:avLst>
            </a:prstGeom>
            <a:solidFill>
              <a:schemeClr val="bg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5" name="AutoShape 40">
              <a:extLst>
                <a:ext uri="{FF2B5EF4-FFF2-40B4-BE49-F238E27FC236}">
                  <a16:creationId xmlns:a16="http://schemas.microsoft.com/office/drawing/2014/main" id="{4FB3F9A0-682E-4498-81B1-51C44552EC92}"/>
                </a:ext>
              </a:extLst>
            </p:cNvPr>
            <p:cNvSpPr>
              <a:spLocks noChangeArrowheads="1"/>
            </p:cNvSpPr>
            <p:nvPr/>
          </p:nvSpPr>
          <p:spPr bwMode="auto">
            <a:xfrm>
              <a:off x="2594" y="2105"/>
              <a:ext cx="152" cy="72"/>
            </a:xfrm>
            <a:prstGeom prst="triangle">
              <a:avLst>
                <a:gd name="adj" fmla="val 49995"/>
              </a:avLst>
            </a:prstGeom>
            <a:solidFill>
              <a:schemeClr val="bg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6" name="Freeform 41">
              <a:extLst>
                <a:ext uri="{FF2B5EF4-FFF2-40B4-BE49-F238E27FC236}">
                  <a16:creationId xmlns:a16="http://schemas.microsoft.com/office/drawing/2014/main" id="{45E3CD65-A8AE-4B54-B589-9DC8242566F6}"/>
                </a:ext>
              </a:extLst>
            </p:cNvPr>
            <p:cNvSpPr>
              <a:spLocks/>
            </p:cNvSpPr>
            <p:nvPr/>
          </p:nvSpPr>
          <p:spPr bwMode="auto">
            <a:xfrm>
              <a:off x="2582" y="2498"/>
              <a:ext cx="183" cy="85"/>
            </a:xfrm>
            <a:custGeom>
              <a:avLst/>
              <a:gdLst>
                <a:gd name="T0" fmla="*/ 0 w 183"/>
                <a:gd name="T1" fmla="*/ 28 h 114"/>
                <a:gd name="T2" fmla="*/ 32 w 183"/>
                <a:gd name="T3" fmla="*/ 7 h 114"/>
                <a:gd name="T4" fmla="*/ 64 w 183"/>
                <a:gd name="T5" fmla="*/ 0 h 114"/>
                <a:gd name="T6" fmla="*/ 96 w 183"/>
                <a:gd name="T7" fmla="*/ 0 h 114"/>
                <a:gd name="T8" fmla="*/ 118 w 183"/>
                <a:gd name="T9" fmla="*/ 21 h 114"/>
                <a:gd name="T10" fmla="*/ 139 w 183"/>
                <a:gd name="T11" fmla="*/ 42 h 114"/>
                <a:gd name="T12" fmla="*/ 150 w 183"/>
                <a:gd name="T13" fmla="*/ 63 h 114"/>
                <a:gd name="T14" fmla="*/ 182 w 183"/>
                <a:gd name="T15" fmla="*/ 63 h 114"/>
                <a:gd name="T16" fmla="*/ 0 60000 65536"/>
                <a:gd name="T17" fmla="*/ 0 60000 65536"/>
                <a:gd name="T18" fmla="*/ 0 60000 65536"/>
                <a:gd name="T19" fmla="*/ 0 60000 65536"/>
                <a:gd name="T20" fmla="*/ 0 60000 65536"/>
                <a:gd name="T21" fmla="*/ 0 60000 65536"/>
                <a:gd name="T22" fmla="*/ 0 60000 65536"/>
                <a:gd name="T23" fmla="*/ 0 60000 65536"/>
                <a:gd name="T24" fmla="*/ 0 w 183"/>
                <a:gd name="T25" fmla="*/ 0 h 114"/>
                <a:gd name="T26" fmla="*/ 183 w 183"/>
                <a:gd name="T27" fmla="*/ 114 h 1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3" h="114">
                  <a:moveTo>
                    <a:pt x="0" y="50"/>
                  </a:moveTo>
                  <a:lnTo>
                    <a:pt x="32" y="13"/>
                  </a:lnTo>
                  <a:lnTo>
                    <a:pt x="64" y="0"/>
                  </a:lnTo>
                  <a:lnTo>
                    <a:pt x="96" y="0"/>
                  </a:lnTo>
                  <a:lnTo>
                    <a:pt x="118" y="38"/>
                  </a:lnTo>
                  <a:lnTo>
                    <a:pt x="139" y="75"/>
                  </a:lnTo>
                  <a:lnTo>
                    <a:pt x="150" y="113"/>
                  </a:lnTo>
                  <a:lnTo>
                    <a:pt x="182" y="113"/>
                  </a:lnTo>
                </a:path>
              </a:pathLst>
            </a:custGeom>
            <a:noFill/>
            <a:ln w="25400" cap="rnd"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8387" name="Rectangle 42">
              <a:extLst>
                <a:ext uri="{FF2B5EF4-FFF2-40B4-BE49-F238E27FC236}">
                  <a16:creationId xmlns:a16="http://schemas.microsoft.com/office/drawing/2014/main" id="{B053231B-A83C-4DC0-BB49-415ADDD86839}"/>
                </a:ext>
              </a:extLst>
            </p:cNvPr>
            <p:cNvSpPr>
              <a:spLocks noChangeArrowheads="1"/>
            </p:cNvSpPr>
            <p:nvPr/>
          </p:nvSpPr>
          <p:spPr bwMode="auto">
            <a:xfrm>
              <a:off x="2040" y="2964"/>
              <a:ext cx="1005" cy="80"/>
            </a:xfrm>
            <a:prstGeom prst="rect">
              <a:avLst/>
            </a:prstGeom>
            <a:solidFill>
              <a:schemeClr val="tx2"/>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8" name="Freeform 43">
              <a:extLst>
                <a:ext uri="{FF2B5EF4-FFF2-40B4-BE49-F238E27FC236}">
                  <a16:creationId xmlns:a16="http://schemas.microsoft.com/office/drawing/2014/main" id="{1F383438-15BB-4BE1-89EA-E1A42572F08A}"/>
                </a:ext>
              </a:extLst>
            </p:cNvPr>
            <p:cNvSpPr>
              <a:spLocks/>
            </p:cNvSpPr>
            <p:nvPr/>
          </p:nvSpPr>
          <p:spPr bwMode="auto">
            <a:xfrm>
              <a:off x="2328" y="2183"/>
              <a:ext cx="193" cy="232"/>
            </a:xfrm>
            <a:custGeom>
              <a:avLst/>
              <a:gdLst>
                <a:gd name="T0" fmla="*/ 0 w 193"/>
                <a:gd name="T1" fmla="*/ 0 h 309"/>
                <a:gd name="T2" fmla="*/ 0 w 193"/>
                <a:gd name="T3" fmla="*/ 31 h 309"/>
                <a:gd name="T4" fmla="*/ 28 w 193"/>
                <a:gd name="T5" fmla="*/ 61 h 309"/>
                <a:gd name="T6" fmla="*/ 74 w 193"/>
                <a:gd name="T7" fmla="*/ 94 h 309"/>
                <a:gd name="T8" fmla="*/ 137 w 193"/>
                <a:gd name="T9" fmla="*/ 113 h 309"/>
                <a:gd name="T10" fmla="*/ 164 w 193"/>
                <a:gd name="T11" fmla="*/ 143 h 309"/>
                <a:gd name="T12" fmla="*/ 192 w 193"/>
                <a:gd name="T13" fmla="*/ 173 h 309"/>
                <a:gd name="T14" fmla="*/ 0 60000 65536"/>
                <a:gd name="T15" fmla="*/ 0 60000 65536"/>
                <a:gd name="T16" fmla="*/ 0 60000 65536"/>
                <a:gd name="T17" fmla="*/ 0 60000 65536"/>
                <a:gd name="T18" fmla="*/ 0 60000 65536"/>
                <a:gd name="T19" fmla="*/ 0 60000 65536"/>
                <a:gd name="T20" fmla="*/ 0 60000 65536"/>
                <a:gd name="T21" fmla="*/ 0 w 193"/>
                <a:gd name="T22" fmla="*/ 0 h 309"/>
                <a:gd name="T23" fmla="*/ 193 w 193"/>
                <a:gd name="T24" fmla="*/ 309 h 3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309">
                  <a:moveTo>
                    <a:pt x="0" y="0"/>
                  </a:moveTo>
                  <a:lnTo>
                    <a:pt x="0" y="54"/>
                  </a:lnTo>
                  <a:lnTo>
                    <a:pt x="28" y="108"/>
                  </a:lnTo>
                  <a:lnTo>
                    <a:pt x="74" y="166"/>
                  </a:lnTo>
                  <a:lnTo>
                    <a:pt x="137" y="200"/>
                  </a:lnTo>
                  <a:lnTo>
                    <a:pt x="164" y="254"/>
                  </a:lnTo>
                  <a:lnTo>
                    <a:pt x="192" y="308"/>
                  </a:lnTo>
                </a:path>
              </a:pathLst>
            </a:custGeom>
            <a:noFill/>
            <a:ln w="25400" cap="rnd"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8389" name="Freeform 44">
              <a:extLst>
                <a:ext uri="{FF2B5EF4-FFF2-40B4-BE49-F238E27FC236}">
                  <a16:creationId xmlns:a16="http://schemas.microsoft.com/office/drawing/2014/main" id="{48D8FEB3-015E-4667-A921-ABE67A98354E}"/>
                </a:ext>
              </a:extLst>
            </p:cNvPr>
            <p:cNvSpPr>
              <a:spLocks/>
            </p:cNvSpPr>
            <p:nvPr/>
          </p:nvSpPr>
          <p:spPr bwMode="auto">
            <a:xfrm>
              <a:off x="2529" y="2183"/>
              <a:ext cx="141" cy="247"/>
            </a:xfrm>
            <a:custGeom>
              <a:avLst/>
              <a:gdLst>
                <a:gd name="T0" fmla="*/ 140 w 141"/>
                <a:gd name="T1" fmla="*/ 0 h 329"/>
                <a:gd name="T2" fmla="*/ 140 w 141"/>
                <a:gd name="T3" fmla="*/ 31 h 329"/>
                <a:gd name="T4" fmla="*/ 123 w 141"/>
                <a:gd name="T5" fmla="*/ 62 h 329"/>
                <a:gd name="T6" fmla="*/ 88 w 141"/>
                <a:gd name="T7" fmla="*/ 92 h 329"/>
                <a:gd name="T8" fmla="*/ 53 w 141"/>
                <a:gd name="T9" fmla="*/ 123 h 329"/>
                <a:gd name="T10" fmla="*/ 35 w 141"/>
                <a:gd name="T11" fmla="*/ 154 h 329"/>
                <a:gd name="T12" fmla="*/ 0 w 141"/>
                <a:gd name="T13" fmla="*/ 185 h 329"/>
                <a:gd name="T14" fmla="*/ 0 60000 65536"/>
                <a:gd name="T15" fmla="*/ 0 60000 65536"/>
                <a:gd name="T16" fmla="*/ 0 60000 65536"/>
                <a:gd name="T17" fmla="*/ 0 60000 65536"/>
                <a:gd name="T18" fmla="*/ 0 60000 65536"/>
                <a:gd name="T19" fmla="*/ 0 60000 65536"/>
                <a:gd name="T20" fmla="*/ 0 60000 65536"/>
                <a:gd name="T21" fmla="*/ 0 w 141"/>
                <a:gd name="T22" fmla="*/ 0 h 329"/>
                <a:gd name="T23" fmla="*/ 141 w 141"/>
                <a:gd name="T24" fmla="*/ 329 h 3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329">
                  <a:moveTo>
                    <a:pt x="140" y="0"/>
                  </a:moveTo>
                  <a:lnTo>
                    <a:pt x="140" y="55"/>
                  </a:lnTo>
                  <a:lnTo>
                    <a:pt x="123" y="109"/>
                  </a:lnTo>
                  <a:lnTo>
                    <a:pt x="88" y="164"/>
                  </a:lnTo>
                  <a:lnTo>
                    <a:pt x="53" y="219"/>
                  </a:lnTo>
                  <a:lnTo>
                    <a:pt x="35" y="273"/>
                  </a:lnTo>
                  <a:lnTo>
                    <a:pt x="0" y="328"/>
                  </a:lnTo>
                </a:path>
              </a:pathLst>
            </a:custGeom>
            <a:noFill/>
            <a:ln w="25400" cap="rnd"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8390" name="Rectangle 45">
              <a:extLst>
                <a:ext uri="{FF2B5EF4-FFF2-40B4-BE49-F238E27FC236}">
                  <a16:creationId xmlns:a16="http://schemas.microsoft.com/office/drawing/2014/main" id="{AA0B3F85-7E35-4517-A9E4-EA74BEA8CB59}"/>
                </a:ext>
              </a:extLst>
            </p:cNvPr>
            <p:cNvSpPr>
              <a:spLocks noChangeArrowheads="1"/>
            </p:cNvSpPr>
            <p:nvPr/>
          </p:nvSpPr>
          <p:spPr bwMode="auto">
            <a:xfrm>
              <a:off x="2085" y="1956"/>
              <a:ext cx="875" cy="67"/>
            </a:xfrm>
            <a:prstGeom prst="rect">
              <a:avLst/>
            </a:prstGeom>
            <a:solidFill>
              <a:schemeClr val="bg1"/>
            </a:solidFill>
            <a:ln w="254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91" name="Rectangle 46">
              <a:extLst>
                <a:ext uri="{FF2B5EF4-FFF2-40B4-BE49-F238E27FC236}">
                  <a16:creationId xmlns:a16="http://schemas.microsoft.com/office/drawing/2014/main" id="{870D796A-DF68-46C4-BA3E-55FBC11271DD}"/>
                </a:ext>
              </a:extLst>
            </p:cNvPr>
            <p:cNvSpPr>
              <a:spLocks noChangeArrowheads="1"/>
            </p:cNvSpPr>
            <p:nvPr/>
          </p:nvSpPr>
          <p:spPr bwMode="auto">
            <a:xfrm>
              <a:off x="2286" y="1936"/>
              <a:ext cx="85" cy="93"/>
            </a:xfrm>
            <a:prstGeom prst="rect">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92" name="Rectangle 47">
              <a:extLst>
                <a:ext uri="{FF2B5EF4-FFF2-40B4-BE49-F238E27FC236}">
                  <a16:creationId xmlns:a16="http://schemas.microsoft.com/office/drawing/2014/main" id="{37E1C1F5-2038-429D-9420-FCBEDC486F1B}"/>
                </a:ext>
              </a:extLst>
            </p:cNvPr>
            <p:cNvSpPr>
              <a:spLocks noChangeArrowheads="1"/>
            </p:cNvSpPr>
            <p:nvPr/>
          </p:nvSpPr>
          <p:spPr bwMode="auto">
            <a:xfrm>
              <a:off x="2627" y="1936"/>
              <a:ext cx="85" cy="93"/>
            </a:xfrm>
            <a:prstGeom prst="rect">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93" name="Rectangle 48">
              <a:extLst>
                <a:ext uri="{FF2B5EF4-FFF2-40B4-BE49-F238E27FC236}">
                  <a16:creationId xmlns:a16="http://schemas.microsoft.com/office/drawing/2014/main" id="{29D094FE-134F-43B3-9A74-DAA3A9E71F34}"/>
                </a:ext>
              </a:extLst>
            </p:cNvPr>
            <p:cNvSpPr>
              <a:spLocks noChangeArrowheads="1"/>
            </p:cNvSpPr>
            <p:nvPr/>
          </p:nvSpPr>
          <p:spPr bwMode="auto">
            <a:xfrm>
              <a:off x="2096" y="1472"/>
              <a:ext cx="786" cy="49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94" name="Freeform 49">
              <a:extLst>
                <a:ext uri="{FF2B5EF4-FFF2-40B4-BE49-F238E27FC236}">
                  <a16:creationId xmlns:a16="http://schemas.microsoft.com/office/drawing/2014/main" id="{B0967311-5D56-4789-8362-72CF21BC6E0B}"/>
                </a:ext>
              </a:extLst>
            </p:cNvPr>
            <p:cNvSpPr>
              <a:spLocks/>
            </p:cNvSpPr>
            <p:nvPr/>
          </p:nvSpPr>
          <p:spPr bwMode="auto">
            <a:xfrm>
              <a:off x="1989" y="1472"/>
              <a:ext cx="127" cy="496"/>
            </a:xfrm>
            <a:custGeom>
              <a:avLst/>
              <a:gdLst>
                <a:gd name="T0" fmla="*/ 126 w 127"/>
                <a:gd name="T1" fmla="*/ 0 h 662"/>
                <a:gd name="T2" fmla="*/ 0 w 127"/>
                <a:gd name="T3" fmla="*/ 49 h 662"/>
                <a:gd name="T4" fmla="*/ 126 w 127"/>
                <a:gd name="T5" fmla="*/ 75 h 662"/>
                <a:gd name="T6" fmla="*/ 0 w 127"/>
                <a:gd name="T7" fmla="*/ 124 h 662"/>
                <a:gd name="T8" fmla="*/ 126 w 127"/>
                <a:gd name="T9" fmla="*/ 148 h 662"/>
                <a:gd name="T10" fmla="*/ 0 w 127"/>
                <a:gd name="T11" fmla="*/ 198 h 662"/>
                <a:gd name="T12" fmla="*/ 126 w 127"/>
                <a:gd name="T13" fmla="*/ 223 h 662"/>
                <a:gd name="T14" fmla="*/ 0 w 127"/>
                <a:gd name="T15" fmla="*/ 272 h 662"/>
                <a:gd name="T16" fmla="*/ 126 w 127"/>
                <a:gd name="T17" fmla="*/ 297 h 662"/>
                <a:gd name="T18" fmla="*/ 0 w 127"/>
                <a:gd name="T19" fmla="*/ 346 h 662"/>
                <a:gd name="T20" fmla="*/ 126 w 127"/>
                <a:gd name="T21" fmla="*/ 371 h 6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662"/>
                <a:gd name="T35" fmla="*/ 127 w 127"/>
                <a:gd name="T36" fmla="*/ 662 h 6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662">
                  <a:moveTo>
                    <a:pt x="126" y="0"/>
                  </a:moveTo>
                  <a:lnTo>
                    <a:pt x="0" y="88"/>
                  </a:lnTo>
                  <a:lnTo>
                    <a:pt x="126" y="133"/>
                  </a:lnTo>
                  <a:lnTo>
                    <a:pt x="0" y="220"/>
                  </a:lnTo>
                  <a:lnTo>
                    <a:pt x="126" y="264"/>
                  </a:lnTo>
                  <a:lnTo>
                    <a:pt x="0" y="353"/>
                  </a:lnTo>
                  <a:lnTo>
                    <a:pt x="126" y="397"/>
                  </a:lnTo>
                  <a:lnTo>
                    <a:pt x="0" y="485"/>
                  </a:lnTo>
                  <a:lnTo>
                    <a:pt x="126" y="528"/>
                  </a:lnTo>
                  <a:lnTo>
                    <a:pt x="0" y="617"/>
                  </a:lnTo>
                  <a:lnTo>
                    <a:pt x="126" y="661"/>
                  </a:lnTo>
                </a:path>
              </a:pathLst>
            </a:custGeom>
            <a:solidFill>
              <a:schemeClr val="accent1"/>
            </a:solidFill>
            <a:ln w="25400" cap="rnd" cmpd="sng">
              <a:solidFill>
                <a:schemeClr val="tx1"/>
              </a:solidFill>
              <a:prstDash val="solid"/>
              <a:round/>
              <a:headEnd type="none" w="med" len="med"/>
              <a:tailEnd type="none" w="med" len="med"/>
            </a:ln>
          </p:spPr>
          <p:txBody>
            <a:bodyPr/>
            <a:lstStyle/>
            <a:p>
              <a:endParaRPr lang="it-IT"/>
            </a:p>
          </p:txBody>
        </p:sp>
        <p:sp>
          <p:nvSpPr>
            <p:cNvPr id="58395" name="Freeform 50">
              <a:extLst>
                <a:ext uri="{FF2B5EF4-FFF2-40B4-BE49-F238E27FC236}">
                  <a16:creationId xmlns:a16="http://schemas.microsoft.com/office/drawing/2014/main" id="{19E708A9-CE8D-46FA-864E-5FBB15F6CD24}"/>
                </a:ext>
              </a:extLst>
            </p:cNvPr>
            <p:cNvSpPr>
              <a:spLocks/>
            </p:cNvSpPr>
            <p:nvPr/>
          </p:nvSpPr>
          <p:spPr bwMode="auto">
            <a:xfrm>
              <a:off x="2882" y="1472"/>
              <a:ext cx="129" cy="496"/>
            </a:xfrm>
            <a:custGeom>
              <a:avLst/>
              <a:gdLst>
                <a:gd name="T0" fmla="*/ 0 w 129"/>
                <a:gd name="T1" fmla="*/ 0 h 662"/>
                <a:gd name="T2" fmla="*/ 128 w 129"/>
                <a:gd name="T3" fmla="*/ 49 h 662"/>
                <a:gd name="T4" fmla="*/ 0 w 129"/>
                <a:gd name="T5" fmla="*/ 74 h 662"/>
                <a:gd name="T6" fmla="*/ 128 w 129"/>
                <a:gd name="T7" fmla="*/ 124 h 662"/>
                <a:gd name="T8" fmla="*/ 0 w 129"/>
                <a:gd name="T9" fmla="*/ 148 h 662"/>
                <a:gd name="T10" fmla="*/ 128 w 129"/>
                <a:gd name="T11" fmla="*/ 198 h 662"/>
                <a:gd name="T12" fmla="*/ 0 w 129"/>
                <a:gd name="T13" fmla="*/ 223 h 662"/>
                <a:gd name="T14" fmla="*/ 128 w 129"/>
                <a:gd name="T15" fmla="*/ 272 h 662"/>
                <a:gd name="T16" fmla="*/ 0 w 129"/>
                <a:gd name="T17" fmla="*/ 297 h 662"/>
                <a:gd name="T18" fmla="*/ 128 w 129"/>
                <a:gd name="T19" fmla="*/ 346 h 662"/>
                <a:gd name="T20" fmla="*/ 0 w 129"/>
                <a:gd name="T21" fmla="*/ 371 h 6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
                <a:gd name="T34" fmla="*/ 0 h 662"/>
                <a:gd name="T35" fmla="*/ 129 w 129"/>
                <a:gd name="T36" fmla="*/ 662 h 6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 h="662">
                  <a:moveTo>
                    <a:pt x="0" y="0"/>
                  </a:moveTo>
                  <a:lnTo>
                    <a:pt x="128" y="88"/>
                  </a:lnTo>
                  <a:lnTo>
                    <a:pt x="0" y="132"/>
                  </a:lnTo>
                  <a:lnTo>
                    <a:pt x="128" y="220"/>
                  </a:lnTo>
                  <a:lnTo>
                    <a:pt x="0" y="264"/>
                  </a:lnTo>
                  <a:lnTo>
                    <a:pt x="128" y="353"/>
                  </a:lnTo>
                  <a:lnTo>
                    <a:pt x="0" y="397"/>
                  </a:lnTo>
                  <a:lnTo>
                    <a:pt x="128" y="485"/>
                  </a:lnTo>
                  <a:lnTo>
                    <a:pt x="0" y="529"/>
                  </a:lnTo>
                  <a:lnTo>
                    <a:pt x="128" y="617"/>
                  </a:lnTo>
                  <a:lnTo>
                    <a:pt x="0" y="661"/>
                  </a:lnTo>
                </a:path>
              </a:pathLst>
            </a:custGeom>
            <a:solidFill>
              <a:schemeClr val="accent1"/>
            </a:solidFill>
            <a:ln w="25400" cap="rnd" cmpd="sng">
              <a:solidFill>
                <a:schemeClr val="tx1"/>
              </a:solidFill>
              <a:prstDash val="solid"/>
              <a:round/>
              <a:headEnd type="none" w="med" len="med"/>
              <a:tailEnd type="none" w="med" len="med"/>
            </a:ln>
          </p:spPr>
          <p:txBody>
            <a:bodyPr/>
            <a:lstStyle/>
            <a:p>
              <a:endParaRPr lang="it-IT"/>
            </a:p>
          </p:txBody>
        </p:sp>
        <p:sp>
          <p:nvSpPr>
            <p:cNvPr id="58396" name="Line 51">
              <a:extLst>
                <a:ext uri="{FF2B5EF4-FFF2-40B4-BE49-F238E27FC236}">
                  <a16:creationId xmlns:a16="http://schemas.microsoft.com/office/drawing/2014/main" id="{689EE7F6-3514-4752-AA9F-918D1EFD7271}"/>
                </a:ext>
              </a:extLst>
            </p:cNvPr>
            <p:cNvSpPr>
              <a:spLocks noChangeShapeType="1"/>
            </p:cNvSpPr>
            <p:nvPr/>
          </p:nvSpPr>
          <p:spPr bwMode="auto">
            <a:xfrm>
              <a:off x="2123" y="1472"/>
              <a:ext cx="75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397" name="Line 52">
              <a:extLst>
                <a:ext uri="{FF2B5EF4-FFF2-40B4-BE49-F238E27FC236}">
                  <a16:creationId xmlns:a16="http://schemas.microsoft.com/office/drawing/2014/main" id="{7E164AE2-0A90-4D36-847E-F7AB1168AEA3}"/>
                </a:ext>
              </a:extLst>
            </p:cNvPr>
            <p:cNvSpPr>
              <a:spLocks noChangeShapeType="1"/>
            </p:cNvSpPr>
            <p:nvPr/>
          </p:nvSpPr>
          <p:spPr bwMode="auto">
            <a:xfrm>
              <a:off x="2123" y="1967"/>
              <a:ext cx="75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398" name="Line 53">
              <a:extLst>
                <a:ext uri="{FF2B5EF4-FFF2-40B4-BE49-F238E27FC236}">
                  <a16:creationId xmlns:a16="http://schemas.microsoft.com/office/drawing/2014/main" id="{4E643106-4311-4BE6-BAF6-299E689E03F4}"/>
                </a:ext>
              </a:extLst>
            </p:cNvPr>
            <p:cNvSpPr>
              <a:spLocks noChangeShapeType="1"/>
            </p:cNvSpPr>
            <p:nvPr/>
          </p:nvSpPr>
          <p:spPr bwMode="auto">
            <a:xfrm flipV="1">
              <a:off x="2672" y="1524"/>
              <a:ext cx="0" cy="593"/>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399" name="Line 54">
              <a:extLst>
                <a:ext uri="{FF2B5EF4-FFF2-40B4-BE49-F238E27FC236}">
                  <a16:creationId xmlns:a16="http://schemas.microsoft.com/office/drawing/2014/main" id="{F1831E2E-99AE-473F-9FF9-67C16623EC41}"/>
                </a:ext>
              </a:extLst>
            </p:cNvPr>
            <p:cNvSpPr>
              <a:spLocks noChangeShapeType="1"/>
            </p:cNvSpPr>
            <p:nvPr/>
          </p:nvSpPr>
          <p:spPr bwMode="auto">
            <a:xfrm flipV="1">
              <a:off x="2333" y="1524"/>
              <a:ext cx="0" cy="593"/>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00" name="Rectangle 55">
              <a:extLst>
                <a:ext uri="{FF2B5EF4-FFF2-40B4-BE49-F238E27FC236}">
                  <a16:creationId xmlns:a16="http://schemas.microsoft.com/office/drawing/2014/main" id="{403ECAD8-5A54-494D-85AF-5989DA8CE8C4}"/>
                </a:ext>
              </a:extLst>
            </p:cNvPr>
            <p:cNvSpPr>
              <a:spLocks noChangeArrowheads="1"/>
            </p:cNvSpPr>
            <p:nvPr/>
          </p:nvSpPr>
          <p:spPr bwMode="auto">
            <a:xfrm>
              <a:off x="1912" y="3118"/>
              <a:ext cx="1218" cy="143"/>
            </a:xfrm>
            <a:prstGeom prst="rect">
              <a:avLst/>
            </a:prstGeom>
            <a:solidFill>
              <a:schemeClr val="bg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58401" name="Group 56">
              <a:extLst>
                <a:ext uri="{FF2B5EF4-FFF2-40B4-BE49-F238E27FC236}">
                  <a16:creationId xmlns:a16="http://schemas.microsoft.com/office/drawing/2014/main" id="{EC5D2733-89A8-403C-B5DF-D3E85FE19EFB}"/>
                </a:ext>
              </a:extLst>
            </p:cNvPr>
            <p:cNvGrpSpPr>
              <a:grpSpLocks/>
            </p:cNvGrpSpPr>
            <p:nvPr/>
          </p:nvGrpSpPr>
          <p:grpSpPr bwMode="auto">
            <a:xfrm>
              <a:off x="1785" y="3130"/>
              <a:ext cx="1519" cy="409"/>
              <a:chOff x="2377" y="2215"/>
              <a:chExt cx="1519" cy="546"/>
            </a:xfrm>
          </p:grpSpPr>
          <p:sp>
            <p:nvSpPr>
              <p:cNvPr id="58431" name="AutoShape 57">
                <a:extLst>
                  <a:ext uri="{FF2B5EF4-FFF2-40B4-BE49-F238E27FC236}">
                    <a16:creationId xmlns:a16="http://schemas.microsoft.com/office/drawing/2014/main" id="{7378BDA1-B3C6-4587-8F41-537754A9D3A7}"/>
                  </a:ext>
                </a:extLst>
              </p:cNvPr>
              <p:cNvSpPr>
                <a:spLocks noChangeArrowheads="1"/>
              </p:cNvSpPr>
              <p:nvPr/>
            </p:nvSpPr>
            <p:spPr bwMode="auto">
              <a:xfrm>
                <a:off x="2377" y="2215"/>
                <a:ext cx="298" cy="533"/>
              </a:xfrm>
              <a:prstGeom prst="octagon">
                <a:avLst>
                  <a:gd name="adj" fmla="val 29282"/>
                </a:avLst>
              </a:prstGeom>
              <a:gradFill rotWithShape="0">
                <a:gsLst>
                  <a:gs pos="0">
                    <a:srgbClr val="00279F"/>
                  </a:gs>
                  <a:gs pos="100000">
                    <a:srgbClr val="000C2F"/>
                  </a:gs>
                </a:gsLst>
                <a:path path="shape">
                  <a:fillToRect l="50000" t="50000" r="50000" b="50000"/>
                </a:path>
              </a:gra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32" name="AutoShape 58">
                <a:extLst>
                  <a:ext uri="{FF2B5EF4-FFF2-40B4-BE49-F238E27FC236}">
                    <a16:creationId xmlns:a16="http://schemas.microsoft.com/office/drawing/2014/main" id="{660EE814-A468-470A-BC8E-C7993324C7AB}"/>
                  </a:ext>
                </a:extLst>
              </p:cNvPr>
              <p:cNvSpPr>
                <a:spLocks noChangeArrowheads="1"/>
              </p:cNvSpPr>
              <p:nvPr/>
            </p:nvSpPr>
            <p:spPr bwMode="auto">
              <a:xfrm>
                <a:off x="2753" y="2215"/>
                <a:ext cx="756" cy="546"/>
              </a:xfrm>
              <a:prstGeom prst="octagon">
                <a:avLst>
                  <a:gd name="adj" fmla="val 24995"/>
                </a:avLst>
              </a:prstGeom>
              <a:gradFill rotWithShape="0">
                <a:gsLst>
                  <a:gs pos="0">
                    <a:srgbClr val="00279F"/>
                  </a:gs>
                  <a:gs pos="100000">
                    <a:srgbClr val="000C2F"/>
                  </a:gs>
                </a:gsLst>
                <a:path path="shape">
                  <a:fillToRect l="50000" t="50000" r="50000" b="50000"/>
                </a:path>
              </a:gra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33" name="AutoShape 59">
                <a:extLst>
                  <a:ext uri="{FF2B5EF4-FFF2-40B4-BE49-F238E27FC236}">
                    <a16:creationId xmlns:a16="http://schemas.microsoft.com/office/drawing/2014/main" id="{20028D91-FDBD-45AB-A226-72B012D7E460}"/>
                  </a:ext>
                </a:extLst>
              </p:cNvPr>
              <p:cNvSpPr>
                <a:spLocks noChangeArrowheads="1"/>
              </p:cNvSpPr>
              <p:nvPr/>
            </p:nvSpPr>
            <p:spPr bwMode="auto">
              <a:xfrm>
                <a:off x="3600" y="2215"/>
                <a:ext cx="296" cy="533"/>
              </a:xfrm>
              <a:prstGeom prst="octagon">
                <a:avLst>
                  <a:gd name="adj" fmla="val 29282"/>
                </a:avLst>
              </a:prstGeom>
              <a:gradFill rotWithShape="0">
                <a:gsLst>
                  <a:gs pos="0">
                    <a:srgbClr val="00279F"/>
                  </a:gs>
                  <a:gs pos="100000">
                    <a:srgbClr val="000C2F"/>
                  </a:gs>
                </a:gsLst>
                <a:path path="shape">
                  <a:fillToRect l="50000" t="50000" r="50000" b="50000"/>
                </a:path>
              </a:gra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34" name="Rectangle 60">
                <a:extLst>
                  <a:ext uri="{FF2B5EF4-FFF2-40B4-BE49-F238E27FC236}">
                    <a16:creationId xmlns:a16="http://schemas.microsoft.com/office/drawing/2014/main" id="{55C92A56-BAC7-46D9-862C-CA6F6CAA8EE7}"/>
                  </a:ext>
                </a:extLst>
              </p:cNvPr>
              <p:cNvSpPr>
                <a:spLocks noChangeArrowheads="1"/>
              </p:cNvSpPr>
              <p:nvPr/>
            </p:nvSpPr>
            <p:spPr bwMode="auto">
              <a:xfrm>
                <a:off x="2691" y="2352"/>
                <a:ext cx="46" cy="304"/>
              </a:xfrm>
              <a:prstGeom prst="rect">
                <a:avLst/>
              </a:prstGeom>
              <a:gradFill rotWithShape="0">
                <a:gsLst>
                  <a:gs pos="0">
                    <a:srgbClr val="00279F"/>
                  </a:gs>
                  <a:gs pos="100000">
                    <a:srgbClr val="000C2F"/>
                  </a:gs>
                </a:gsLst>
                <a:path path="shape">
                  <a:fillToRect l="50000" t="50000" r="50000" b="50000"/>
                </a:path>
              </a:gra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35" name="Rectangle 61">
                <a:extLst>
                  <a:ext uri="{FF2B5EF4-FFF2-40B4-BE49-F238E27FC236}">
                    <a16:creationId xmlns:a16="http://schemas.microsoft.com/office/drawing/2014/main" id="{C5FA40FA-ADDD-4D5C-8967-12B83FE19BF8}"/>
                  </a:ext>
                </a:extLst>
              </p:cNvPr>
              <p:cNvSpPr>
                <a:spLocks noChangeArrowheads="1"/>
              </p:cNvSpPr>
              <p:nvPr/>
            </p:nvSpPr>
            <p:spPr bwMode="auto">
              <a:xfrm>
                <a:off x="3536" y="2352"/>
                <a:ext cx="48" cy="304"/>
              </a:xfrm>
              <a:prstGeom prst="rect">
                <a:avLst/>
              </a:prstGeom>
              <a:gradFill rotWithShape="0">
                <a:gsLst>
                  <a:gs pos="0">
                    <a:srgbClr val="00279F"/>
                  </a:gs>
                  <a:gs pos="100000">
                    <a:srgbClr val="000C2F"/>
                  </a:gs>
                </a:gsLst>
                <a:path path="shape">
                  <a:fillToRect l="50000" t="50000" r="50000" b="50000"/>
                </a:path>
              </a:gra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sp>
          <p:nvSpPr>
            <p:cNvPr id="58402" name="AutoShape 62">
              <a:extLst>
                <a:ext uri="{FF2B5EF4-FFF2-40B4-BE49-F238E27FC236}">
                  <a16:creationId xmlns:a16="http://schemas.microsoft.com/office/drawing/2014/main" id="{A99BB86D-4597-4924-9529-29B52D7EF74B}"/>
                </a:ext>
              </a:extLst>
            </p:cNvPr>
            <p:cNvSpPr>
              <a:spLocks noChangeArrowheads="1"/>
            </p:cNvSpPr>
            <p:nvPr/>
          </p:nvSpPr>
          <p:spPr bwMode="auto">
            <a:xfrm>
              <a:off x="2426" y="2404"/>
              <a:ext cx="195" cy="137"/>
            </a:xfrm>
            <a:prstGeom prst="triangle">
              <a:avLst>
                <a:gd name="adj" fmla="val 49995"/>
              </a:avLst>
            </a:prstGeom>
            <a:solidFill>
              <a:schemeClr val="bg1"/>
            </a:solidFill>
            <a:ln w="25400">
              <a:solidFill>
                <a:schemeClr val="bg2"/>
              </a:solidFill>
              <a:miter lim="800000"/>
              <a:headEnd/>
              <a:tailEnd/>
            </a:ln>
          </p:spPr>
          <p:txBody>
            <a:bodyPr wrap="none" lIns="90480" tIns="44446" rIns="90480" bIns="44446"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en-US" altLang="it-IT" sz="1800" b="1">
                  <a:solidFill>
                    <a:srgbClr val="F95AB7"/>
                  </a:solidFill>
                  <a:latin typeface="Times New Roman" panose="02020603050405020304" pitchFamily="18" charset="0"/>
                </a:rPr>
                <a:t>A</a:t>
              </a:r>
            </a:p>
          </p:txBody>
        </p:sp>
        <p:grpSp>
          <p:nvGrpSpPr>
            <p:cNvPr id="58403" name="Group 63">
              <a:extLst>
                <a:ext uri="{FF2B5EF4-FFF2-40B4-BE49-F238E27FC236}">
                  <a16:creationId xmlns:a16="http://schemas.microsoft.com/office/drawing/2014/main" id="{AFA5E3C3-CE00-408E-839B-F4FAC7907F40}"/>
                </a:ext>
              </a:extLst>
            </p:cNvPr>
            <p:cNvGrpSpPr>
              <a:grpSpLocks/>
            </p:cNvGrpSpPr>
            <p:nvPr/>
          </p:nvGrpSpPr>
          <p:grpSpPr bwMode="auto">
            <a:xfrm>
              <a:off x="2288" y="2550"/>
              <a:ext cx="470" cy="252"/>
              <a:chOff x="2880" y="1440"/>
              <a:chExt cx="470" cy="336"/>
            </a:xfrm>
          </p:grpSpPr>
          <p:sp>
            <p:nvSpPr>
              <p:cNvPr id="58412" name="Rectangle 64">
                <a:extLst>
                  <a:ext uri="{FF2B5EF4-FFF2-40B4-BE49-F238E27FC236}">
                    <a16:creationId xmlns:a16="http://schemas.microsoft.com/office/drawing/2014/main" id="{84BCB32F-9C00-40B4-AA42-8359A681C6C5}"/>
                  </a:ext>
                </a:extLst>
              </p:cNvPr>
              <p:cNvSpPr>
                <a:spLocks noChangeArrowheads="1"/>
              </p:cNvSpPr>
              <p:nvPr/>
            </p:nvSpPr>
            <p:spPr bwMode="auto">
              <a:xfrm>
                <a:off x="2886" y="1444"/>
                <a:ext cx="453" cy="330"/>
              </a:xfrm>
              <a:prstGeom prst="rect">
                <a:avLst/>
              </a:prstGeom>
              <a:solidFill>
                <a:srgbClr val="E3BEFF"/>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13" name="Line 65">
                <a:extLst>
                  <a:ext uri="{FF2B5EF4-FFF2-40B4-BE49-F238E27FC236}">
                    <a16:creationId xmlns:a16="http://schemas.microsoft.com/office/drawing/2014/main" id="{E3265275-5E38-4603-9DCF-F3B86AB47103}"/>
                  </a:ext>
                </a:extLst>
              </p:cNvPr>
              <p:cNvSpPr>
                <a:spLocks noChangeShapeType="1"/>
              </p:cNvSpPr>
              <p:nvPr/>
            </p:nvSpPr>
            <p:spPr bwMode="auto">
              <a:xfrm flipH="1">
                <a:off x="2888" y="1452"/>
                <a:ext cx="62" cy="6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4" name="Line 66">
                <a:extLst>
                  <a:ext uri="{FF2B5EF4-FFF2-40B4-BE49-F238E27FC236}">
                    <a16:creationId xmlns:a16="http://schemas.microsoft.com/office/drawing/2014/main" id="{E42396A5-AF6A-4F96-B9BD-1F70A90FE130}"/>
                  </a:ext>
                </a:extLst>
              </p:cNvPr>
              <p:cNvSpPr>
                <a:spLocks noChangeShapeType="1"/>
              </p:cNvSpPr>
              <p:nvPr/>
            </p:nvSpPr>
            <p:spPr bwMode="auto">
              <a:xfrm flipH="1">
                <a:off x="2880" y="1445"/>
                <a:ext cx="107" cy="11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5" name="Line 67">
                <a:extLst>
                  <a:ext uri="{FF2B5EF4-FFF2-40B4-BE49-F238E27FC236}">
                    <a16:creationId xmlns:a16="http://schemas.microsoft.com/office/drawing/2014/main" id="{0455454A-B206-4578-BD96-C7974D24C3C1}"/>
                  </a:ext>
                </a:extLst>
              </p:cNvPr>
              <p:cNvSpPr>
                <a:spLocks noChangeShapeType="1"/>
              </p:cNvSpPr>
              <p:nvPr/>
            </p:nvSpPr>
            <p:spPr bwMode="auto">
              <a:xfrm flipH="1">
                <a:off x="2880" y="1445"/>
                <a:ext cx="142" cy="14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6" name="Line 68">
                <a:extLst>
                  <a:ext uri="{FF2B5EF4-FFF2-40B4-BE49-F238E27FC236}">
                    <a16:creationId xmlns:a16="http://schemas.microsoft.com/office/drawing/2014/main" id="{3FEA5327-1EB2-468E-AC16-8A2069BFAAD3}"/>
                  </a:ext>
                </a:extLst>
              </p:cNvPr>
              <p:cNvSpPr>
                <a:spLocks noChangeShapeType="1"/>
              </p:cNvSpPr>
              <p:nvPr/>
            </p:nvSpPr>
            <p:spPr bwMode="auto">
              <a:xfrm flipH="1">
                <a:off x="2882" y="1448"/>
                <a:ext cx="181" cy="18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7" name="Line 69">
                <a:extLst>
                  <a:ext uri="{FF2B5EF4-FFF2-40B4-BE49-F238E27FC236}">
                    <a16:creationId xmlns:a16="http://schemas.microsoft.com/office/drawing/2014/main" id="{04936A7B-4D6D-4AC7-A423-5962049663F8}"/>
                  </a:ext>
                </a:extLst>
              </p:cNvPr>
              <p:cNvSpPr>
                <a:spLocks noChangeShapeType="1"/>
              </p:cNvSpPr>
              <p:nvPr/>
            </p:nvSpPr>
            <p:spPr bwMode="auto">
              <a:xfrm flipH="1">
                <a:off x="2882" y="1445"/>
                <a:ext cx="220" cy="2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8" name="Line 70">
                <a:extLst>
                  <a:ext uri="{FF2B5EF4-FFF2-40B4-BE49-F238E27FC236}">
                    <a16:creationId xmlns:a16="http://schemas.microsoft.com/office/drawing/2014/main" id="{DDDA1EF7-2A30-49BF-ACA3-8D86F380BDA5}"/>
                  </a:ext>
                </a:extLst>
              </p:cNvPr>
              <p:cNvSpPr>
                <a:spLocks noChangeShapeType="1"/>
              </p:cNvSpPr>
              <p:nvPr/>
            </p:nvSpPr>
            <p:spPr bwMode="auto">
              <a:xfrm flipH="1">
                <a:off x="2882" y="1448"/>
                <a:ext cx="262" cy="26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9" name="Line 71">
                <a:extLst>
                  <a:ext uri="{FF2B5EF4-FFF2-40B4-BE49-F238E27FC236}">
                    <a16:creationId xmlns:a16="http://schemas.microsoft.com/office/drawing/2014/main" id="{90171320-74F4-493C-B038-08B4CF228C21}"/>
                  </a:ext>
                </a:extLst>
              </p:cNvPr>
              <p:cNvSpPr>
                <a:spLocks noChangeShapeType="1"/>
              </p:cNvSpPr>
              <p:nvPr/>
            </p:nvSpPr>
            <p:spPr bwMode="auto">
              <a:xfrm flipH="1">
                <a:off x="2885" y="1448"/>
                <a:ext cx="295" cy="30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0" name="Line 72">
                <a:extLst>
                  <a:ext uri="{FF2B5EF4-FFF2-40B4-BE49-F238E27FC236}">
                    <a16:creationId xmlns:a16="http://schemas.microsoft.com/office/drawing/2014/main" id="{3AEFB5C7-4BF2-4127-AE21-3474A5059457}"/>
                  </a:ext>
                </a:extLst>
              </p:cNvPr>
              <p:cNvSpPr>
                <a:spLocks noChangeShapeType="1"/>
              </p:cNvSpPr>
              <p:nvPr/>
            </p:nvSpPr>
            <p:spPr bwMode="auto">
              <a:xfrm flipH="1">
                <a:off x="2903" y="1445"/>
                <a:ext cx="311" cy="32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1" name="Line 73">
                <a:extLst>
                  <a:ext uri="{FF2B5EF4-FFF2-40B4-BE49-F238E27FC236}">
                    <a16:creationId xmlns:a16="http://schemas.microsoft.com/office/drawing/2014/main" id="{8C809388-AF01-4C1D-BA01-D1D1DF070FA0}"/>
                  </a:ext>
                </a:extLst>
              </p:cNvPr>
              <p:cNvSpPr>
                <a:spLocks noChangeShapeType="1"/>
              </p:cNvSpPr>
              <p:nvPr/>
            </p:nvSpPr>
            <p:spPr bwMode="auto">
              <a:xfrm flipH="1">
                <a:off x="2955" y="1451"/>
                <a:ext cx="296" cy="31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2" name="Line 74">
                <a:extLst>
                  <a:ext uri="{FF2B5EF4-FFF2-40B4-BE49-F238E27FC236}">
                    <a16:creationId xmlns:a16="http://schemas.microsoft.com/office/drawing/2014/main" id="{2681EBB9-8847-44C1-973C-23823D04DA52}"/>
                  </a:ext>
                </a:extLst>
              </p:cNvPr>
              <p:cNvSpPr>
                <a:spLocks noChangeShapeType="1"/>
              </p:cNvSpPr>
              <p:nvPr/>
            </p:nvSpPr>
            <p:spPr bwMode="auto">
              <a:xfrm flipH="1">
                <a:off x="3001" y="1448"/>
                <a:ext cx="288" cy="32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3" name="Line 75">
                <a:extLst>
                  <a:ext uri="{FF2B5EF4-FFF2-40B4-BE49-F238E27FC236}">
                    <a16:creationId xmlns:a16="http://schemas.microsoft.com/office/drawing/2014/main" id="{94199AAC-61BF-457A-B296-CA584D3CA5A1}"/>
                  </a:ext>
                </a:extLst>
              </p:cNvPr>
              <p:cNvSpPr>
                <a:spLocks noChangeShapeType="1"/>
              </p:cNvSpPr>
              <p:nvPr/>
            </p:nvSpPr>
            <p:spPr bwMode="auto">
              <a:xfrm flipH="1">
                <a:off x="3044" y="1443"/>
                <a:ext cx="285" cy="32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4" name="Line 76">
                <a:extLst>
                  <a:ext uri="{FF2B5EF4-FFF2-40B4-BE49-F238E27FC236}">
                    <a16:creationId xmlns:a16="http://schemas.microsoft.com/office/drawing/2014/main" id="{861638A5-78DB-466E-A835-1FA2CB7A77D5}"/>
                  </a:ext>
                </a:extLst>
              </p:cNvPr>
              <p:cNvSpPr>
                <a:spLocks noChangeShapeType="1"/>
              </p:cNvSpPr>
              <p:nvPr/>
            </p:nvSpPr>
            <p:spPr bwMode="auto">
              <a:xfrm flipH="1">
                <a:off x="3094" y="1476"/>
                <a:ext cx="248" cy="29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5" name="Line 77">
                <a:extLst>
                  <a:ext uri="{FF2B5EF4-FFF2-40B4-BE49-F238E27FC236}">
                    <a16:creationId xmlns:a16="http://schemas.microsoft.com/office/drawing/2014/main" id="{FB06DF6D-0E6B-4FE2-A2A7-EA747C9E9253}"/>
                  </a:ext>
                </a:extLst>
              </p:cNvPr>
              <p:cNvSpPr>
                <a:spLocks noChangeShapeType="1"/>
              </p:cNvSpPr>
              <p:nvPr/>
            </p:nvSpPr>
            <p:spPr bwMode="auto">
              <a:xfrm flipH="1">
                <a:off x="3142" y="1521"/>
                <a:ext cx="202" cy="2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6" name="Line 78">
                <a:extLst>
                  <a:ext uri="{FF2B5EF4-FFF2-40B4-BE49-F238E27FC236}">
                    <a16:creationId xmlns:a16="http://schemas.microsoft.com/office/drawing/2014/main" id="{50A57139-4227-4A21-80F6-83CF68982661}"/>
                  </a:ext>
                </a:extLst>
              </p:cNvPr>
              <p:cNvSpPr>
                <a:spLocks noChangeShapeType="1"/>
              </p:cNvSpPr>
              <p:nvPr/>
            </p:nvSpPr>
            <p:spPr bwMode="auto">
              <a:xfrm flipH="1">
                <a:off x="3185" y="1566"/>
                <a:ext cx="164" cy="20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7" name="Line 79">
                <a:extLst>
                  <a:ext uri="{FF2B5EF4-FFF2-40B4-BE49-F238E27FC236}">
                    <a16:creationId xmlns:a16="http://schemas.microsoft.com/office/drawing/2014/main" id="{C2D4FD45-C68C-4B9D-AE21-AF3061236213}"/>
                  </a:ext>
                </a:extLst>
              </p:cNvPr>
              <p:cNvSpPr>
                <a:spLocks noChangeShapeType="1"/>
              </p:cNvSpPr>
              <p:nvPr/>
            </p:nvSpPr>
            <p:spPr bwMode="auto">
              <a:xfrm flipH="1">
                <a:off x="3228" y="1620"/>
                <a:ext cx="121" cy="15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8" name="Line 80">
                <a:extLst>
                  <a:ext uri="{FF2B5EF4-FFF2-40B4-BE49-F238E27FC236}">
                    <a16:creationId xmlns:a16="http://schemas.microsoft.com/office/drawing/2014/main" id="{6302CABB-2C45-482D-96B4-4CD441C14496}"/>
                  </a:ext>
                </a:extLst>
              </p:cNvPr>
              <p:cNvSpPr>
                <a:spLocks noChangeShapeType="1"/>
              </p:cNvSpPr>
              <p:nvPr/>
            </p:nvSpPr>
            <p:spPr bwMode="auto">
              <a:xfrm flipH="1">
                <a:off x="3274" y="1675"/>
                <a:ext cx="76" cy="9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9" name="Line 81">
                <a:extLst>
                  <a:ext uri="{FF2B5EF4-FFF2-40B4-BE49-F238E27FC236}">
                    <a16:creationId xmlns:a16="http://schemas.microsoft.com/office/drawing/2014/main" id="{00B96013-FC0B-4E25-8EED-B20904436FD8}"/>
                  </a:ext>
                </a:extLst>
              </p:cNvPr>
              <p:cNvSpPr>
                <a:spLocks noChangeShapeType="1"/>
              </p:cNvSpPr>
              <p:nvPr/>
            </p:nvSpPr>
            <p:spPr bwMode="auto">
              <a:xfrm flipH="1">
                <a:off x="3313" y="1735"/>
                <a:ext cx="31" cy="4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30" name="Line 82">
                <a:extLst>
                  <a:ext uri="{FF2B5EF4-FFF2-40B4-BE49-F238E27FC236}">
                    <a16:creationId xmlns:a16="http://schemas.microsoft.com/office/drawing/2014/main" id="{B410060C-A3FB-47FA-A058-1E4E954221E2}"/>
                  </a:ext>
                </a:extLst>
              </p:cNvPr>
              <p:cNvSpPr>
                <a:spLocks noChangeShapeType="1"/>
              </p:cNvSpPr>
              <p:nvPr/>
            </p:nvSpPr>
            <p:spPr bwMode="auto">
              <a:xfrm flipV="1">
                <a:off x="2890" y="1440"/>
                <a:ext cx="22" cy="4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58404" name="Rectangle 83">
              <a:extLst>
                <a:ext uri="{FF2B5EF4-FFF2-40B4-BE49-F238E27FC236}">
                  <a16:creationId xmlns:a16="http://schemas.microsoft.com/office/drawing/2014/main" id="{2DD78F96-574F-4F20-971B-5397C4811949}"/>
                </a:ext>
              </a:extLst>
            </p:cNvPr>
            <p:cNvSpPr>
              <a:spLocks noChangeArrowheads="1"/>
            </p:cNvSpPr>
            <p:nvPr/>
          </p:nvSpPr>
          <p:spPr bwMode="auto">
            <a:xfrm>
              <a:off x="2383" y="2553"/>
              <a:ext cx="282" cy="359"/>
            </a:xfrm>
            <a:prstGeom prst="rect">
              <a:avLst/>
            </a:prstGeom>
            <a:solidFill>
              <a:schemeClr val="bg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05" name="Line 84">
              <a:extLst>
                <a:ext uri="{FF2B5EF4-FFF2-40B4-BE49-F238E27FC236}">
                  <a16:creationId xmlns:a16="http://schemas.microsoft.com/office/drawing/2014/main" id="{C30840C8-4F3A-448D-B7AE-B9C251F102C4}"/>
                </a:ext>
              </a:extLst>
            </p:cNvPr>
            <p:cNvSpPr>
              <a:spLocks noChangeShapeType="1"/>
            </p:cNvSpPr>
            <p:nvPr/>
          </p:nvSpPr>
          <p:spPr bwMode="auto">
            <a:xfrm>
              <a:off x="2278" y="2678"/>
              <a:ext cx="486" cy="0"/>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406" name="Text Box 85">
              <a:extLst>
                <a:ext uri="{FF2B5EF4-FFF2-40B4-BE49-F238E27FC236}">
                  <a16:creationId xmlns:a16="http://schemas.microsoft.com/office/drawing/2014/main" id="{F791CC66-DBB4-450D-97A0-E9CB0252378C}"/>
                </a:ext>
              </a:extLst>
            </p:cNvPr>
            <p:cNvSpPr txBox="1">
              <a:spLocks noChangeArrowheads="1"/>
            </p:cNvSpPr>
            <p:nvPr/>
          </p:nvSpPr>
          <p:spPr bwMode="auto">
            <a:xfrm>
              <a:off x="3674" y="2969"/>
              <a:ext cx="90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rgbClr val="FF0000"/>
                  </a:solidFill>
                </a:rPr>
                <a:t>Cristalli piezoelettrici</a:t>
              </a:r>
            </a:p>
          </p:txBody>
        </p:sp>
        <p:sp>
          <p:nvSpPr>
            <p:cNvPr id="58407" name="Text Box 86">
              <a:extLst>
                <a:ext uri="{FF2B5EF4-FFF2-40B4-BE49-F238E27FC236}">
                  <a16:creationId xmlns:a16="http://schemas.microsoft.com/office/drawing/2014/main" id="{B43D3EA0-3CAA-428E-A746-38E15A58540D}"/>
                </a:ext>
              </a:extLst>
            </p:cNvPr>
            <p:cNvSpPr txBox="1">
              <a:spLocks noChangeArrowheads="1"/>
            </p:cNvSpPr>
            <p:nvPr/>
          </p:nvSpPr>
          <p:spPr bwMode="auto">
            <a:xfrm>
              <a:off x="647" y="1939"/>
              <a:ext cx="10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rgbClr val="FF0000"/>
                  </a:solidFill>
                </a:rPr>
                <a:t>Massa sismica</a:t>
              </a:r>
            </a:p>
          </p:txBody>
        </p:sp>
        <p:sp>
          <p:nvSpPr>
            <p:cNvPr id="58408" name="Line 87">
              <a:extLst>
                <a:ext uri="{FF2B5EF4-FFF2-40B4-BE49-F238E27FC236}">
                  <a16:creationId xmlns:a16="http://schemas.microsoft.com/office/drawing/2014/main" id="{85915372-53C1-46A1-A9B1-D118162BD5D5}"/>
                </a:ext>
              </a:extLst>
            </p:cNvPr>
            <p:cNvSpPr>
              <a:spLocks noChangeShapeType="1"/>
            </p:cNvSpPr>
            <p:nvPr/>
          </p:nvSpPr>
          <p:spPr bwMode="auto">
            <a:xfrm flipH="1" flipV="1">
              <a:off x="2348" y="2726"/>
              <a:ext cx="1326" cy="33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409" name="Line 88">
              <a:extLst>
                <a:ext uri="{FF2B5EF4-FFF2-40B4-BE49-F238E27FC236}">
                  <a16:creationId xmlns:a16="http://schemas.microsoft.com/office/drawing/2014/main" id="{83018BDB-638B-44D0-98EF-E7EADC6F1D67}"/>
                </a:ext>
              </a:extLst>
            </p:cNvPr>
            <p:cNvSpPr>
              <a:spLocks noChangeShapeType="1"/>
            </p:cNvSpPr>
            <p:nvPr/>
          </p:nvSpPr>
          <p:spPr bwMode="auto">
            <a:xfrm flipH="1" flipV="1">
              <a:off x="2702" y="2754"/>
              <a:ext cx="972" cy="31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410" name="Line 89">
              <a:extLst>
                <a:ext uri="{FF2B5EF4-FFF2-40B4-BE49-F238E27FC236}">
                  <a16:creationId xmlns:a16="http://schemas.microsoft.com/office/drawing/2014/main" id="{7F99A07E-EA5F-44FB-84E5-77178B809EE0}"/>
                </a:ext>
              </a:extLst>
            </p:cNvPr>
            <p:cNvSpPr>
              <a:spLocks noChangeShapeType="1"/>
            </p:cNvSpPr>
            <p:nvPr/>
          </p:nvSpPr>
          <p:spPr bwMode="auto">
            <a:xfrm>
              <a:off x="1224" y="2177"/>
              <a:ext cx="978" cy="50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411" name="Line 90">
              <a:extLst>
                <a:ext uri="{FF2B5EF4-FFF2-40B4-BE49-F238E27FC236}">
                  <a16:creationId xmlns:a16="http://schemas.microsoft.com/office/drawing/2014/main" id="{B894CAB7-47CE-496E-B64D-66021811E47A}"/>
                </a:ext>
              </a:extLst>
            </p:cNvPr>
            <p:cNvSpPr>
              <a:spLocks noChangeShapeType="1"/>
            </p:cNvSpPr>
            <p:nvPr/>
          </p:nvSpPr>
          <p:spPr bwMode="auto">
            <a:xfrm>
              <a:off x="1224" y="2177"/>
              <a:ext cx="1650" cy="48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pic>
        <p:nvPicPr>
          <p:cNvPr id="2" name="Immagine 1">
            <a:extLst>
              <a:ext uri="{FF2B5EF4-FFF2-40B4-BE49-F238E27FC236}">
                <a16:creationId xmlns:a16="http://schemas.microsoft.com/office/drawing/2014/main" id="{B26D741A-6E04-49DE-90F5-DD99CBFA33B3}"/>
              </a:ext>
            </a:extLst>
          </p:cNvPr>
          <p:cNvPicPr>
            <a:picLocks noChangeAspect="1"/>
          </p:cNvPicPr>
          <p:nvPr/>
        </p:nvPicPr>
        <p:blipFill>
          <a:blip r:embed="rId4"/>
          <a:stretch>
            <a:fillRect/>
          </a:stretch>
        </p:blipFill>
        <p:spPr>
          <a:xfrm>
            <a:off x="5653833" y="705151"/>
            <a:ext cx="6370303" cy="3760942"/>
          </a:xfrm>
          <a:prstGeom prst="rect">
            <a:avLst/>
          </a:prstGeom>
        </p:spPr>
      </p:pic>
      <p:sp>
        <p:nvSpPr>
          <p:cNvPr id="5" name="Freccia curva 4">
            <a:extLst>
              <a:ext uri="{FF2B5EF4-FFF2-40B4-BE49-F238E27FC236}">
                <a16:creationId xmlns:a16="http://schemas.microsoft.com/office/drawing/2014/main" id="{F7C2C3EE-51A2-4737-9D50-83ADF85DD19B}"/>
              </a:ext>
            </a:extLst>
          </p:cNvPr>
          <p:cNvSpPr/>
          <p:nvPr/>
        </p:nvSpPr>
        <p:spPr bwMode="gray">
          <a:xfrm>
            <a:off x="3468045" y="1107788"/>
            <a:ext cx="2699963" cy="1374140"/>
          </a:xfrm>
          <a:prstGeom prst="bentArrow">
            <a:avLst>
              <a:gd name="adj1" fmla="val 28040"/>
              <a:gd name="adj2" fmla="val 25401"/>
              <a:gd name="adj3" fmla="val 25000"/>
              <a:gd name="adj4" fmla="val 43750"/>
            </a:avLst>
          </a:prstGeom>
          <a:solidFill>
            <a:schemeClr val="tx2"/>
          </a:solidFill>
          <a:ln w="6350">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numero diapositiva 3">
            <a:extLst>
              <a:ext uri="{FF2B5EF4-FFF2-40B4-BE49-F238E27FC236}">
                <a16:creationId xmlns:a16="http://schemas.microsoft.com/office/drawing/2014/main" id="{AF8E779C-479A-454E-9E68-C068014316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01B6139-B1A1-44FB-A634-674DFF7BA56D}" type="slidenum">
              <a:rPr lang="de-DE" altLang="it-IT" sz="1000">
                <a:solidFill>
                  <a:schemeClr val="tx1"/>
                </a:solidFill>
              </a:rPr>
              <a:pPr>
                <a:spcBef>
                  <a:spcPct val="0"/>
                </a:spcBef>
                <a:buFontTx/>
                <a:buNone/>
              </a:pPr>
              <a:t>42</a:t>
            </a:fld>
            <a:endParaRPr lang="de-DE" altLang="it-IT" sz="1000">
              <a:solidFill>
                <a:schemeClr val="tx1"/>
              </a:solidFill>
            </a:endParaRPr>
          </a:p>
        </p:txBody>
      </p:sp>
      <p:sp>
        <p:nvSpPr>
          <p:cNvPr id="60420" name="Text Box 3">
            <a:extLst>
              <a:ext uri="{FF2B5EF4-FFF2-40B4-BE49-F238E27FC236}">
                <a16:creationId xmlns:a16="http://schemas.microsoft.com/office/drawing/2014/main" id="{5BE24738-A65C-418E-892D-D2B24DAFDD98}"/>
              </a:ext>
            </a:extLst>
          </p:cNvPr>
          <p:cNvSpPr txBox="1">
            <a:spLocks noChangeArrowheads="1"/>
          </p:cNvSpPr>
          <p:nvPr/>
        </p:nvSpPr>
        <p:spPr bwMode="auto">
          <a:xfrm>
            <a:off x="2070100" y="2098676"/>
            <a:ext cx="798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grpSp>
        <p:nvGrpSpPr>
          <p:cNvPr id="60421" name="Group 41">
            <a:extLst>
              <a:ext uri="{FF2B5EF4-FFF2-40B4-BE49-F238E27FC236}">
                <a16:creationId xmlns:a16="http://schemas.microsoft.com/office/drawing/2014/main" id="{A7180284-FF98-435C-B28B-4EE886F4EC4D}"/>
              </a:ext>
            </a:extLst>
          </p:cNvPr>
          <p:cNvGrpSpPr>
            <a:grpSpLocks/>
          </p:cNvGrpSpPr>
          <p:nvPr/>
        </p:nvGrpSpPr>
        <p:grpSpPr bwMode="auto">
          <a:xfrm>
            <a:off x="2652713" y="2139950"/>
            <a:ext cx="1636712" cy="1600200"/>
            <a:chOff x="1071" y="1348"/>
            <a:chExt cx="1031" cy="1008"/>
          </a:xfrm>
        </p:grpSpPr>
        <p:sp>
          <p:nvSpPr>
            <p:cNvPr id="60445" name="AutoShape 4">
              <a:extLst>
                <a:ext uri="{FF2B5EF4-FFF2-40B4-BE49-F238E27FC236}">
                  <a16:creationId xmlns:a16="http://schemas.microsoft.com/office/drawing/2014/main" id="{340BFD77-D300-456E-8DAE-7F08DE0A78D2}"/>
                </a:ext>
              </a:extLst>
            </p:cNvPr>
            <p:cNvSpPr>
              <a:spLocks noChangeArrowheads="1"/>
            </p:cNvSpPr>
            <p:nvPr/>
          </p:nvSpPr>
          <p:spPr bwMode="auto">
            <a:xfrm>
              <a:off x="1446" y="1617"/>
              <a:ext cx="269" cy="222"/>
            </a:xfrm>
            <a:prstGeom prst="roundRect">
              <a:avLst>
                <a:gd name="adj" fmla="val 12495"/>
              </a:avLst>
            </a:prstGeom>
            <a:solidFill>
              <a:srgbClr val="F39FD1"/>
            </a:solidFill>
            <a:ln w="12700">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60446" name="Group 5">
              <a:extLst>
                <a:ext uri="{FF2B5EF4-FFF2-40B4-BE49-F238E27FC236}">
                  <a16:creationId xmlns:a16="http://schemas.microsoft.com/office/drawing/2014/main" id="{ED11192A-15F6-4F4E-A4E6-29BAB327A3CD}"/>
                </a:ext>
              </a:extLst>
            </p:cNvPr>
            <p:cNvGrpSpPr>
              <a:grpSpLocks/>
            </p:cNvGrpSpPr>
            <p:nvPr/>
          </p:nvGrpSpPr>
          <p:grpSpPr bwMode="auto">
            <a:xfrm>
              <a:off x="1398" y="1814"/>
              <a:ext cx="363" cy="111"/>
              <a:chOff x="796" y="2004"/>
              <a:chExt cx="548" cy="175"/>
            </a:xfrm>
          </p:grpSpPr>
          <p:sp>
            <p:nvSpPr>
              <p:cNvPr id="60454" name="AutoShape 6">
                <a:extLst>
                  <a:ext uri="{FF2B5EF4-FFF2-40B4-BE49-F238E27FC236}">
                    <a16:creationId xmlns:a16="http://schemas.microsoft.com/office/drawing/2014/main" id="{78723797-1C24-409C-BAA5-03654DFF2285}"/>
                  </a:ext>
                </a:extLst>
              </p:cNvPr>
              <p:cNvSpPr>
                <a:spLocks noChangeArrowheads="1"/>
              </p:cNvSpPr>
              <p:nvPr/>
            </p:nvSpPr>
            <p:spPr bwMode="auto">
              <a:xfrm>
                <a:off x="796" y="2004"/>
                <a:ext cx="110" cy="175"/>
              </a:xfrm>
              <a:prstGeom prst="octagon">
                <a:avLst>
                  <a:gd name="adj" fmla="val 29282"/>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55" name="AutoShape 7">
                <a:extLst>
                  <a:ext uri="{FF2B5EF4-FFF2-40B4-BE49-F238E27FC236}">
                    <a16:creationId xmlns:a16="http://schemas.microsoft.com/office/drawing/2014/main" id="{7DEB35FA-5E51-48A6-B516-CE118F14B5E5}"/>
                  </a:ext>
                </a:extLst>
              </p:cNvPr>
              <p:cNvSpPr>
                <a:spLocks noChangeArrowheads="1"/>
              </p:cNvSpPr>
              <p:nvPr/>
            </p:nvSpPr>
            <p:spPr bwMode="auto">
              <a:xfrm>
                <a:off x="914" y="2004"/>
                <a:ext cx="312" cy="175"/>
              </a:xfrm>
              <a:prstGeom prst="octagon">
                <a:avLst>
                  <a:gd name="adj" fmla="val 18745"/>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56" name="AutoShape 8">
                <a:extLst>
                  <a:ext uri="{FF2B5EF4-FFF2-40B4-BE49-F238E27FC236}">
                    <a16:creationId xmlns:a16="http://schemas.microsoft.com/office/drawing/2014/main" id="{BF9B8E33-D320-4F7A-A70F-80C70EEA77A5}"/>
                  </a:ext>
                </a:extLst>
              </p:cNvPr>
              <p:cNvSpPr>
                <a:spLocks noChangeArrowheads="1"/>
              </p:cNvSpPr>
              <p:nvPr/>
            </p:nvSpPr>
            <p:spPr bwMode="auto">
              <a:xfrm>
                <a:off x="1234" y="2004"/>
                <a:ext cx="110" cy="175"/>
              </a:xfrm>
              <a:prstGeom prst="octagon">
                <a:avLst>
                  <a:gd name="adj" fmla="val 29282"/>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sp>
          <p:nvSpPr>
            <p:cNvPr id="60447" name="Rectangle 9">
              <a:extLst>
                <a:ext uri="{FF2B5EF4-FFF2-40B4-BE49-F238E27FC236}">
                  <a16:creationId xmlns:a16="http://schemas.microsoft.com/office/drawing/2014/main" id="{AC79101F-740D-4DA1-939B-E90008BE7F9B}"/>
                </a:ext>
              </a:extLst>
            </p:cNvPr>
            <p:cNvSpPr>
              <a:spLocks noChangeArrowheads="1"/>
            </p:cNvSpPr>
            <p:nvPr/>
          </p:nvSpPr>
          <p:spPr bwMode="auto">
            <a:xfrm>
              <a:off x="1505" y="1512"/>
              <a:ext cx="149" cy="99"/>
            </a:xfrm>
            <a:prstGeom prst="rect">
              <a:avLst/>
            </a:prstGeom>
            <a:solidFill>
              <a:srgbClr val="00279F"/>
            </a:soli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48" name="Rectangle 10">
              <a:extLst>
                <a:ext uri="{FF2B5EF4-FFF2-40B4-BE49-F238E27FC236}">
                  <a16:creationId xmlns:a16="http://schemas.microsoft.com/office/drawing/2014/main" id="{6D137C1C-856F-407B-8AE3-93396112AB3A}"/>
                </a:ext>
              </a:extLst>
            </p:cNvPr>
            <p:cNvSpPr>
              <a:spLocks noChangeArrowheads="1"/>
            </p:cNvSpPr>
            <p:nvPr/>
          </p:nvSpPr>
          <p:spPr bwMode="auto">
            <a:xfrm>
              <a:off x="1505" y="1512"/>
              <a:ext cx="149" cy="77"/>
            </a:xfrm>
            <a:prstGeom prst="rect">
              <a:avLst/>
            </a:prstGeom>
            <a:gradFill rotWithShape="0">
              <a:gsLst>
                <a:gs pos="0">
                  <a:srgbClr val="D93192"/>
                </a:gs>
                <a:gs pos="100000">
                  <a:srgbClr val="410F2C"/>
                </a:gs>
              </a:gsLst>
              <a:lin ang="5400000" scaled="1"/>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60449" name="Group 11">
              <a:extLst>
                <a:ext uri="{FF2B5EF4-FFF2-40B4-BE49-F238E27FC236}">
                  <a16:creationId xmlns:a16="http://schemas.microsoft.com/office/drawing/2014/main" id="{FF15AB0D-69B1-43C1-87E4-0134BDE263D6}"/>
                </a:ext>
              </a:extLst>
            </p:cNvPr>
            <p:cNvGrpSpPr>
              <a:grpSpLocks/>
            </p:cNvGrpSpPr>
            <p:nvPr/>
          </p:nvGrpSpPr>
          <p:grpSpPr bwMode="auto">
            <a:xfrm>
              <a:off x="1215" y="1937"/>
              <a:ext cx="742" cy="180"/>
              <a:chOff x="520" y="2198"/>
              <a:chExt cx="1121" cy="283"/>
            </a:xfrm>
          </p:grpSpPr>
          <p:sp>
            <p:nvSpPr>
              <p:cNvPr id="60452" name="Arc 12">
                <a:extLst>
                  <a:ext uri="{FF2B5EF4-FFF2-40B4-BE49-F238E27FC236}">
                    <a16:creationId xmlns:a16="http://schemas.microsoft.com/office/drawing/2014/main" id="{04D2F6E6-C48B-4187-A36E-165015675296}"/>
                  </a:ext>
                </a:extLst>
              </p:cNvPr>
              <p:cNvSpPr>
                <a:spLocks/>
              </p:cNvSpPr>
              <p:nvPr/>
            </p:nvSpPr>
            <p:spPr bwMode="auto">
              <a:xfrm>
                <a:off x="520" y="2198"/>
                <a:ext cx="575" cy="28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4"/>
                    </a:moveTo>
                    <a:cubicBezTo>
                      <a:pt x="41" y="9639"/>
                      <a:pt x="9677" y="20"/>
                      <a:pt x="21562" y="0"/>
                    </a:cubicBezTo>
                  </a:path>
                  <a:path w="21600" h="21600" stroke="0" extrusionOk="0">
                    <a:moveTo>
                      <a:pt x="0" y="21524"/>
                    </a:moveTo>
                    <a:cubicBezTo>
                      <a:pt x="41" y="9639"/>
                      <a:pt x="9677" y="20"/>
                      <a:pt x="21562" y="0"/>
                    </a:cubicBezTo>
                    <a:lnTo>
                      <a:pt x="21600" y="21600"/>
                    </a:lnTo>
                    <a:lnTo>
                      <a:pt x="0" y="21524"/>
                    </a:lnTo>
                    <a:close/>
                  </a:path>
                </a:pathLst>
              </a:custGeom>
              <a:gradFill rotWithShape="0">
                <a:gsLst>
                  <a:gs pos="0">
                    <a:srgbClr val="500093"/>
                  </a:gs>
                  <a:gs pos="100000">
                    <a:srgbClr val="280049"/>
                  </a:gs>
                </a:gsLst>
                <a:lin ang="5400000" scaled="1"/>
              </a:gradFill>
              <a:ln w="12700" cap="rnd">
                <a:solidFill>
                  <a:srgbClr val="E3BEFF"/>
                </a:solidFill>
                <a:round/>
                <a:headEnd/>
                <a:tailEnd/>
              </a:ln>
            </p:spPr>
            <p:txBody>
              <a:bodyPr wrap="none" anchor="ctr"/>
              <a:lstStyle/>
              <a:p>
                <a:endParaRPr lang="it-IT"/>
              </a:p>
            </p:txBody>
          </p:sp>
          <p:sp>
            <p:nvSpPr>
              <p:cNvPr id="60453" name="Arc 13">
                <a:extLst>
                  <a:ext uri="{FF2B5EF4-FFF2-40B4-BE49-F238E27FC236}">
                    <a16:creationId xmlns:a16="http://schemas.microsoft.com/office/drawing/2014/main" id="{C0160B33-18DE-40EB-AD29-44B0729E6DEF}"/>
                  </a:ext>
                </a:extLst>
              </p:cNvPr>
              <p:cNvSpPr>
                <a:spLocks/>
              </p:cNvSpPr>
              <p:nvPr/>
            </p:nvSpPr>
            <p:spPr bwMode="auto">
              <a:xfrm>
                <a:off x="1065" y="2198"/>
                <a:ext cx="576" cy="283"/>
              </a:xfrm>
              <a:custGeom>
                <a:avLst/>
                <a:gdLst>
                  <a:gd name="T0" fmla="*/ 0 w 21638"/>
                  <a:gd name="T1" fmla="*/ 0 h 21600"/>
                  <a:gd name="T2" fmla="*/ 0 w 21638"/>
                  <a:gd name="T3" fmla="*/ 0 h 21600"/>
                  <a:gd name="T4" fmla="*/ 0 w 21638"/>
                  <a:gd name="T5" fmla="*/ 0 h 21600"/>
                  <a:gd name="T6" fmla="*/ 0 60000 65536"/>
                  <a:gd name="T7" fmla="*/ 0 60000 65536"/>
                  <a:gd name="T8" fmla="*/ 0 60000 65536"/>
                  <a:gd name="T9" fmla="*/ 0 w 21638"/>
                  <a:gd name="T10" fmla="*/ 0 h 21600"/>
                  <a:gd name="T11" fmla="*/ 21638 w 21638"/>
                  <a:gd name="T12" fmla="*/ 21600 h 21600"/>
                </a:gdLst>
                <a:ahLst/>
                <a:cxnLst>
                  <a:cxn ang="T6">
                    <a:pos x="T0" y="T1"/>
                  </a:cxn>
                  <a:cxn ang="T7">
                    <a:pos x="T2" y="T3"/>
                  </a:cxn>
                  <a:cxn ang="T8">
                    <a:pos x="T4" y="T5"/>
                  </a:cxn>
                </a:cxnLst>
                <a:rect l="T9" t="T10" r="T11" b="T12"/>
                <a:pathLst>
                  <a:path w="21638" h="21600" fill="none" extrusionOk="0">
                    <a:moveTo>
                      <a:pt x="0" y="0"/>
                    </a:moveTo>
                    <a:cubicBezTo>
                      <a:pt x="12" y="0"/>
                      <a:pt x="25" y="-1"/>
                      <a:pt x="38" y="0"/>
                    </a:cubicBezTo>
                    <a:cubicBezTo>
                      <a:pt x="11937" y="0"/>
                      <a:pt x="21595" y="9624"/>
                      <a:pt x="21637" y="21524"/>
                    </a:cubicBezTo>
                  </a:path>
                  <a:path w="21638" h="21600" stroke="0" extrusionOk="0">
                    <a:moveTo>
                      <a:pt x="0" y="0"/>
                    </a:moveTo>
                    <a:cubicBezTo>
                      <a:pt x="12" y="0"/>
                      <a:pt x="25" y="-1"/>
                      <a:pt x="38" y="0"/>
                    </a:cubicBezTo>
                    <a:cubicBezTo>
                      <a:pt x="11937" y="0"/>
                      <a:pt x="21595" y="9624"/>
                      <a:pt x="21637" y="21524"/>
                    </a:cubicBezTo>
                    <a:lnTo>
                      <a:pt x="38" y="21600"/>
                    </a:lnTo>
                    <a:lnTo>
                      <a:pt x="0" y="0"/>
                    </a:lnTo>
                    <a:close/>
                  </a:path>
                </a:pathLst>
              </a:custGeom>
              <a:gradFill rotWithShape="0">
                <a:gsLst>
                  <a:gs pos="0">
                    <a:srgbClr val="500093"/>
                  </a:gs>
                  <a:gs pos="100000">
                    <a:srgbClr val="280049"/>
                  </a:gs>
                </a:gsLst>
                <a:lin ang="5400000" scaled="1"/>
              </a:gradFill>
              <a:ln w="12700" cap="rnd">
                <a:solidFill>
                  <a:srgbClr val="E3BEFF"/>
                </a:solidFill>
                <a:round/>
                <a:headEnd/>
                <a:tailEnd/>
              </a:ln>
            </p:spPr>
            <p:txBody>
              <a:bodyPr wrap="none" anchor="ctr"/>
              <a:lstStyle/>
              <a:p>
                <a:endParaRPr lang="it-IT"/>
              </a:p>
            </p:txBody>
          </p:sp>
        </p:grpSp>
        <p:sp>
          <p:nvSpPr>
            <p:cNvPr id="60450" name="Oval 14">
              <a:extLst>
                <a:ext uri="{FF2B5EF4-FFF2-40B4-BE49-F238E27FC236}">
                  <a16:creationId xmlns:a16="http://schemas.microsoft.com/office/drawing/2014/main" id="{FEE57E59-87D8-4D9E-B280-B7824676195B}"/>
                </a:ext>
              </a:extLst>
            </p:cNvPr>
            <p:cNvSpPr>
              <a:spLocks noChangeArrowheads="1"/>
            </p:cNvSpPr>
            <p:nvPr/>
          </p:nvSpPr>
          <p:spPr bwMode="auto">
            <a:xfrm>
              <a:off x="1071" y="1348"/>
              <a:ext cx="1031" cy="1008"/>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51" name="Line 15">
              <a:extLst>
                <a:ext uri="{FF2B5EF4-FFF2-40B4-BE49-F238E27FC236}">
                  <a16:creationId xmlns:a16="http://schemas.microsoft.com/office/drawing/2014/main" id="{4D2CCE2C-63DA-49EC-ABF6-931C0868A7BA}"/>
                </a:ext>
              </a:extLst>
            </p:cNvPr>
            <p:cNvSpPr>
              <a:spLocks noChangeShapeType="1"/>
            </p:cNvSpPr>
            <p:nvPr/>
          </p:nvSpPr>
          <p:spPr bwMode="auto">
            <a:xfrm>
              <a:off x="1228" y="1485"/>
              <a:ext cx="716" cy="734"/>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60422" name="Group 18">
            <a:extLst>
              <a:ext uri="{FF2B5EF4-FFF2-40B4-BE49-F238E27FC236}">
                <a16:creationId xmlns:a16="http://schemas.microsoft.com/office/drawing/2014/main" id="{10DE3A17-D501-4A26-A471-ECFF9A129F28}"/>
              </a:ext>
            </a:extLst>
          </p:cNvPr>
          <p:cNvGrpSpPr>
            <a:grpSpLocks/>
          </p:cNvGrpSpPr>
          <p:nvPr/>
        </p:nvGrpSpPr>
        <p:grpSpPr bwMode="auto">
          <a:xfrm>
            <a:off x="5397500" y="2209800"/>
            <a:ext cx="3830638" cy="4027488"/>
            <a:chOff x="2280" y="3144"/>
            <a:chExt cx="1872" cy="1824"/>
          </a:xfrm>
        </p:grpSpPr>
        <p:sp>
          <p:nvSpPr>
            <p:cNvPr id="60423" name="AutoShape 19">
              <a:extLst>
                <a:ext uri="{FF2B5EF4-FFF2-40B4-BE49-F238E27FC236}">
                  <a16:creationId xmlns:a16="http://schemas.microsoft.com/office/drawing/2014/main" id="{09B38907-FB85-4FE3-91CF-B17CB2B3D91D}"/>
                </a:ext>
              </a:extLst>
            </p:cNvPr>
            <p:cNvSpPr>
              <a:spLocks noChangeArrowheads="1"/>
            </p:cNvSpPr>
            <p:nvPr/>
          </p:nvSpPr>
          <p:spPr bwMode="auto">
            <a:xfrm>
              <a:off x="2980" y="3546"/>
              <a:ext cx="456" cy="409"/>
            </a:xfrm>
            <a:prstGeom prst="roundRect">
              <a:avLst>
                <a:gd name="adj" fmla="val 12495"/>
              </a:avLst>
            </a:prstGeom>
            <a:solidFill>
              <a:srgbClr val="E3BEFF"/>
            </a:solidFill>
            <a:ln w="12700">
              <a:solidFill>
                <a:srgbClr val="500093"/>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60424" name="Group 20">
              <a:extLst>
                <a:ext uri="{FF2B5EF4-FFF2-40B4-BE49-F238E27FC236}">
                  <a16:creationId xmlns:a16="http://schemas.microsoft.com/office/drawing/2014/main" id="{94028FA8-693A-463A-B595-D0743C24DCA3}"/>
                </a:ext>
              </a:extLst>
            </p:cNvPr>
            <p:cNvGrpSpPr>
              <a:grpSpLocks/>
            </p:cNvGrpSpPr>
            <p:nvPr/>
          </p:nvGrpSpPr>
          <p:grpSpPr bwMode="auto">
            <a:xfrm>
              <a:off x="2900" y="3901"/>
              <a:ext cx="615" cy="202"/>
              <a:chOff x="2900" y="3901"/>
              <a:chExt cx="615" cy="202"/>
            </a:xfrm>
          </p:grpSpPr>
          <p:sp>
            <p:nvSpPr>
              <p:cNvPr id="60442" name="AutoShape 21">
                <a:extLst>
                  <a:ext uri="{FF2B5EF4-FFF2-40B4-BE49-F238E27FC236}">
                    <a16:creationId xmlns:a16="http://schemas.microsoft.com/office/drawing/2014/main" id="{B8A767B6-F5F1-44AD-8AE1-610F3DA40D5D}"/>
                  </a:ext>
                </a:extLst>
              </p:cNvPr>
              <p:cNvSpPr>
                <a:spLocks noChangeArrowheads="1"/>
              </p:cNvSpPr>
              <p:nvPr/>
            </p:nvSpPr>
            <p:spPr bwMode="auto">
              <a:xfrm>
                <a:off x="2900" y="3901"/>
                <a:ext cx="124" cy="202"/>
              </a:xfrm>
              <a:prstGeom prst="octagon">
                <a:avLst>
                  <a:gd name="adj" fmla="val 29282"/>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43" name="AutoShape 22">
                <a:extLst>
                  <a:ext uri="{FF2B5EF4-FFF2-40B4-BE49-F238E27FC236}">
                    <a16:creationId xmlns:a16="http://schemas.microsoft.com/office/drawing/2014/main" id="{867F66A2-CA3F-4C9C-800B-3FBE89A452A1}"/>
                  </a:ext>
                </a:extLst>
              </p:cNvPr>
              <p:cNvSpPr>
                <a:spLocks noChangeArrowheads="1"/>
              </p:cNvSpPr>
              <p:nvPr/>
            </p:nvSpPr>
            <p:spPr bwMode="auto">
              <a:xfrm>
                <a:off x="3032" y="3901"/>
                <a:ext cx="350" cy="202"/>
              </a:xfrm>
              <a:prstGeom prst="octagon">
                <a:avLst>
                  <a:gd name="adj" fmla="val 18745"/>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44" name="AutoShape 23">
                <a:extLst>
                  <a:ext uri="{FF2B5EF4-FFF2-40B4-BE49-F238E27FC236}">
                    <a16:creationId xmlns:a16="http://schemas.microsoft.com/office/drawing/2014/main" id="{E008CB88-3C1B-4049-9698-47266E06ECC7}"/>
                  </a:ext>
                </a:extLst>
              </p:cNvPr>
              <p:cNvSpPr>
                <a:spLocks noChangeArrowheads="1"/>
              </p:cNvSpPr>
              <p:nvPr/>
            </p:nvSpPr>
            <p:spPr bwMode="auto">
              <a:xfrm>
                <a:off x="3390" y="3901"/>
                <a:ext cx="125" cy="202"/>
              </a:xfrm>
              <a:prstGeom prst="octagon">
                <a:avLst>
                  <a:gd name="adj" fmla="val 29282"/>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sp>
          <p:nvSpPr>
            <p:cNvPr id="60425" name="Rectangle 24">
              <a:extLst>
                <a:ext uri="{FF2B5EF4-FFF2-40B4-BE49-F238E27FC236}">
                  <a16:creationId xmlns:a16="http://schemas.microsoft.com/office/drawing/2014/main" id="{74CD1D94-81F9-403B-BF70-339C7180D451}"/>
                </a:ext>
              </a:extLst>
            </p:cNvPr>
            <p:cNvSpPr>
              <a:spLocks noChangeArrowheads="1"/>
            </p:cNvSpPr>
            <p:nvPr/>
          </p:nvSpPr>
          <p:spPr bwMode="auto">
            <a:xfrm>
              <a:off x="3081" y="3358"/>
              <a:ext cx="253" cy="180"/>
            </a:xfrm>
            <a:prstGeom prst="rect">
              <a:avLst/>
            </a:prstGeom>
            <a:solidFill>
              <a:srgbClr val="E3BEFF"/>
            </a:solidFill>
            <a:ln w="12700">
              <a:solidFill>
                <a:srgbClr val="500093"/>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26" name="Rectangle 25">
              <a:extLst>
                <a:ext uri="{FF2B5EF4-FFF2-40B4-BE49-F238E27FC236}">
                  <a16:creationId xmlns:a16="http://schemas.microsoft.com/office/drawing/2014/main" id="{9A376AC8-5752-41D1-92FB-322B789924D5}"/>
                </a:ext>
              </a:extLst>
            </p:cNvPr>
            <p:cNvSpPr>
              <a:spLocks noChangeArrowheads="1"/>
            </p:cNvSpPr>
            <p:nvPr/>
          </p:nvSpPr>
          <p:spPr bwMode="auto">
            <a:xfrm>
              <a:off x="2886" y="4125"/>
              <a:ext cx="661" cy="218"/>
            </a:xfrm>
            <a:prstGeom prst="rect">
              <a:avLst/>
            </a:prstGeom>
            <a:solidFill>
              <a:srgbClr val="7B00E4"/>
            </a:soli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27" name="Rectangle 26">
              <a:extLst>
                <a:ext uri="{FF2B5EF4-FFF2-40B4-BE49-F238E27FC236}">
                  <a16:creationId xmlns:a16="http://schemas.microsoft.com/office/drawing/2014/main" id="{8E1B3C4D-2572-40A2-99C0-A55AB3FEAA74}"/>
                </a:ext>
              </a:extLst>
            </p:cNvPr>
            <p:cNvSpPr>
              <a:spLocks noChangeArrowheads="1"/>
            </p:cNvSpPr>
            <p:nvPr/>
          </p:nvSpPr>
          <p:spPr bwMode="auto">
            <a:xfrm>
              <a:off x="3081" y="3358"/>
              <a:ext cx="253" cy="138"/>
            </a:xfrm>
            <a:prstGeom prst="rect">
              <a:avLst/>
            </a:prstGeom>
            <a:gradFill rotWithShape="0">
              <a:gsLst>
                <a:gs pos="0">
                  <a:srgbClr val="D93192"/>
                </a:gs>
                <a:gs pos="50000">
                  <a:srgbClr val="410F2C"/>
                </a:gs>
                <a:gs pos="100000">
                  <a:srgbClr val="D93192"/>
                </a:gs>
              </a:gsLst>
              <a:lin ang="5400000" scaled="1"/>
            </a:gradFill>
            <a:ln w="12700">
              <a:solidFill>
                <a:srgbClr val="500093"/>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28" name="Line 27">
              <a:extLst>
                <a:ext uri="{FF2B5EF4-FFF2-40B4-BE49-F238E27FC236}">
                  <a16:creationId xmlns:a16="http://schemas.microsoft.com/office/drawing/2014/main" id="{6AF25BD7-9045-4DD8-8785-641CE5A937CF}"/>
                </a:ext>
              </a:extLst>
            </p:cNvPr>
            <p:cNvSpPr>
              <a:spLocks noChangeShapeType="1"/>
            </p:cNvSpPr>
            <p:nvPr/>
          </p:nvSpPr>
          <p:spPr bwMode="auto">
            <a:xfrm>
              <a:off x="2948"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29" name="Line 28">
              <a:extLst>
                <a:ext uri="{FF2B5EF4-FFF2-40B4-BE49-F238E27FC236}">
                  <a16:creationId xmlns:a16="http://schemas.microsoft.com/office/drawing/2014/main" id="{ACC638D9-3343-42B5-B06A-6305DCDE299C}"/>
                </a:ext>
              </a:extLst>
            </p:cNvPr>
            <p:cNvSpPr>
              <a:spLocks noChangeShapeType="1"/>
            </p:cNvSpPr>
            <p:nvPr/>
          </p:nvSpPr>
          <p:spPr bwMode="auto">
            <a:xfrm>
              <a:off x="3011"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0" name="Line 29">
              <a:extLst>
                <a:ext uri="{FF2B5EF4-FFF2-40B4-BE49-F238E27FC236}">
                  <a16:creationId xmlns:a16="http://schemas.microsoft.com/office/drawing/2014/main" id="{CE863CC5-5E56-46B3-AF52-4CC7D1CDD009}"/>
                </a:ext>
              </a:extLst>
            </p:cNvPr>
            <p:cNvSpPr>
              <a:spLocks noChangeShapeType="1"/>
            </p:cNvSpPr>
            <p:nvPr/>
          </p:nvSpPr>
          <p:spPr bwMode="auto">
            <a:xfrm>
              <a:off x="3074"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1" name="Line 30">
              <a:extLst>
                <a:ext uri="{FF2B5EF4-FFF2-40B4-BE49-F238E27FC236}">
                  <a16:creationId xmlns:a16="http://schemas.microsoft.com/office/drawing/2014/main" id="{ADE1267E-69C6-46E9-B6B1-0711DDB24182}"/>
                </a:ext>
              </a:extLst>
            </p:cNvPr>
            <p:cNvSpPr>
              <a:spLocks noChangeShapeType="1"/>
            </p:cNvSpPr>
            <p:nvPr/>
          </p:nvSpPr>
          <p:spPr bwMode="auto">
            <a:xfrm>
              <a:off x="3137"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2" name="Line 31">
              <a:extLst>
                <a:ext uri="{FF2B5EF4-FFF2-40B4-BE49-F238E27FC236}">
                  <a16:creationId xmlns:a16="http://schemas.microsoft.com/office/drawing/2014/main" id="{523656BB-7177-4C6E-B294-EF7A2D1A557C}"/>
                </a:ext>
              </a:extLst>
            </p:cNvPr>
            <p:cNvSpPr>
              <a:spLocks noChangeShapeType="1"/>
            </p:cNvSpPr>
            <p:nvPr/>
          </p:nvSpPr>
          <p:spPr bwMode="auto">
            <a:xfrm>
              <a:off x="3200"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3" name="Line 32">
              <a:extLst>
                <a:ext uri="{FF2B5EF4-FFF2-40B4-BE49-F238E27FC236}">
                  <a16:creationId xmlns:a16="http://schemas.microsoft.com/office/drawing/2014/main" id="{B2A41713-7671-4742-BFE2-9386A1A0AD15}"/>
                </a:ext>
              </a:extLst>
            </p:cNvPr>
            <p:cNvSpPr>
              <a:spLocks noChangeShapeType="1"/>
            </p:cNvSpPr>
            <p:nvPr/>
          </p:nvSpPr>
          <p:spPr bwMode="auto">
            <a:xfrm>
              <a:off x="3264"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4" name="Line 33">
              <a:extLst>
                <a:ext uri="{FF2B5EF4-FFF2-40B4-BE49-F238E27FC236}">
                  <a16:creationId xmlns:a16="http://schemas.microsoft.com/office/drawing/2014/main" id="{8A07976B-9AD4-4DDA-A8CA-95717BF5B531}"/>
                </a:ext>
              </a:extLst>
            </p:cNvPr>
            <p:cNvSpPr>
              <a:spLocks noChangeShapeType="1"/>
            </p:cNvSpPr>
            <p:nvPr/>
          </p:nvSpPr>
          <p:spPr bwMode="auto">
            <a:xfrm>
              <a:off x="3326"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5" name="Line 34">
              <a:extLst>
                <a:ext uri="{FF2B5EF4-FFF2-40B4-BE49-F238E27FC236}">
                  <a16:creationId xmlns:a16="http://schemas.microsoft.com/office/drawing/2014/main" id="{BE0202B1-D655-41FC-8055-4D9331A98570}"/>
                </a:ext>
              </a:extLst>
            </p:cNvPr>
            <p:cNvSpPr>
              <a:spLocks noChangeShapeType="1"/>
            </p:cNvSpPr>
            <p:nvPr/>
          </p:nvSpPr>
          <p:spPr bwMode="auto">
            <a:xfrm>
              <a:off x="3388"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6" name="Line 35">
              <a:extLst>
                <a:ext uri="{FF2B5EF4-FFF2-40B4-BE49-F238E27FC236}">
                  <a16:creationId xmlns:a16="http://schemas.microsoft.com/office/drawing/2014/main" id="{B5EBD2A3-DE21-49FE-BC58-B7CA49D6B8CE}"/>
                </a:ext>
              </a:extLst>
            </p:cNvPr>
            <p:cNvSpPr>
              <a:spLocks noChangeShapeType="1"/>
            </p:cNvSpPr>
            <p:nvPr/>
          </p:nvSpPr>
          <p:spPr bwMode="auto">
            <a:xfrm>
              <a:off x="3453"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7" name="Line 36">
              <a:extLst>
                <a:ext uri="{FF2B5EF4-FFF2-40B4-BE49-F238E27FC236}">
                  <a16:creationId xmlns:a16="http://schemas.microsoft.com/office/drawing/2014/main" id="{A0A928B4-FA12-4DE6-B00A-E6F85A910957}"/>
                </a:ext>
              </a:extLst>
            </p:cNvPr>
            <p:cNvSpPr>
              <a:spLocks noChangeShapeType="1"/>
            </p:cNvSpPr>
            <p:nvPr/>
          </p:nvSpPr>
          <p:spPr bwMode="auto">
            <a:xfrm>
              <a:off x="3514"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8" name="Oval 37">
              <a:extLst>
                <a:ext uri="{FF2B5EF4-FFF2-40B4-BE49-F238E27FC236}">
                  <a16:creationId xmlns:a16="http://schemas.microsoft.com/office/drawing/2014/main" id="{388DBC89-8DDD-4799-87BE-9DA3B55B709C}"/>
                </a:ext>
              </a:extLst>
            </p:cNvPr>
            <p:cNvSpPr>
              <a:spLocks noChangeArrowheads="1"/>
            </p:cNvSpPr>
            <p:nvPr/>
          </p:nvSpPr>
          <p:spPr bwMode="auto">
            <a:xfrm>
              <a:off x="2280" y="3144"/>
              <a:ext cx="1872" cy="1824"/>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60439" name="Group 38">
              <a:extLst>
                <a:ext uri="{FF2B5EF4-FFF2-40B4-BE49-F238E27FC236}">
                  <a16:creationId xmlns:a16="http://schemas.microsoft.com/office/drawing/2014/main" id="{FF1E62FF-E264-4F98-8A99-BF763ABF6CC1}"/>
                </a:ext>
              </a:extLst>
            </p:cNvPr>
            <p:cNvGrpSpPr>
              <a:grpSpLocks/>
            </p:cNvGrpSpPr>
            <p:nvPr/>
          </p:nvGrpSpPr>
          <p:grpSpPr bwMode="auto">
            <a:xfrm>
              <a:off x="2598" y="4269"/>
              <a:ext cx="1260" cy="324"/>
              <a:chOff x="2598" y="4269"/>
              <a:chExt cx="1260" cy="324"/>
            </a:xfrm>
          </p:grpSpPr>
          <p:sp>
            <p:nvSpPr>
              <p:cNvPr id="60440" name="Arc 39">
                <a:extLst>
                  <a:ext uri="{FF2B5EF4-FFF2-40B4-BE49-F238E27FC236}">
                    <a16:creationId xmlns:a16="http://schemas.microsoft.com/office/drawing/2014/main" id="{CD95D9E3-9273-4229-B69A-62519040AE7E}"/>
                  </a:ext>
                </a:extLst>
              </p:cNvPr>
              <p:cNvSpPr>
                <a:spLocks/>
              </p:cNvSpPr>
              <p:nvPr/>
            </p:nvSpPr>
            <p:spPr bwMode="auto">
              <a:xfrm>
                <a:off x="2598" y="4269"/>
                <a:ext cx="646" cy="324"/>
              </a:xfrm>
              <a:custGeom>
                <a:avLst/>
                <a:gdLst>
                  <a:gd name="T0" fmla="*/ 0 w 21600"/>
                  <a:gd name="T1" fmla="*/ 0 h 21600"/>
                  <a:gd name="T2" fmla="*/ 1 w 21600"/>
                  <a:gd name="T3" fmla="*/ 0 h 21600"/>
                  <a:gd name="T4" fmla="*/ 1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3"/>
                      <a:pt x="9650" y="18"/>
                      <a:pt x="21567" y="0"/>
                    </a:cubicBezTo>
                  </a:path>
                  <a:path w="21600" h="21600" stroke="0" extrusionOk="0">
                    <a:moveTo>
                      <a:pt x="0" y="21600"/>
                    </a:moveTo>
                    <a:cubicBezTo>
                      <a:pt x="0" y="9683"/>
                      <a:pt x="9650" y="18"/>
                      <a:pt x="21567" y="0"/>
                    </a:cubicBezTo>
                    <a:lnTo>
                      <a:pt x="21600" y="21600"/>
                    </a:lnTo>
                    <a:lnTo>
                      <a:pt x="0" y="21600"/>
                    </a:lnTo>
                    <a:close/>
                  </a:path>
                </a:pathLst>
              </a:custGeom>
              <a:gradFill rotWithShape="0">
                <a:gsLst>
                  <a:gs pos="0">
                    <a:srgbClr val="500093"/>
                  </a:gs>
                  <a:gs pos="100000">
                    <a:srgbClr val="280049"/>
                  </a:gs>
                </a:gsLst>
                <a:lin ang="5400000" scaled="1"/>
              </a:gradFill>
              <a:ln w="12700" cap="rnd">
                <a:solidFill>
                  <a:schemeClr val="tx1"/>
                </a:solidFill>
                <a:round/>
                <a:headEnd/>
                <a:tailEnd/>
              </a:ln>
            </p:spPr>
            <p:txBody>
              <a:bodyPr wrap="none" anchor="ctr"/>
              <a:lstStyle/>
              <a:p>
                <a:endParaRPr lang="it-IT"/>
              </a:p>
            </p:txBody>
          </p:sp>
          <p:sp>
            <p:nvSpPr>
              <p:cNvPr id="60441" name="Arc 40">
                <a:extLst>
                  <a:ext uri="{FF2B5EF4-FFF2-40B4-BE49-F238E27FC236}">
                    <a16:creationId xmlns:a16="http://schemas.microsoft.com/office/drawing/2014/main" id="{420FC5C3-89DE-4F51-A04B-99C027D15FC2}"/>
                  </a:ext>
                </a:extLst>
              </p:cNvPr>
              <p:cNvSpPr>
                <a:spLocks/>
              </p:cNvSpPr>
              <p:nvPr/>
            </p:nvSpPr>
            <p:spPr bwMode="auto">
              <a:xfrm>
                <a:off x="3212" y="4269"/>
                <a:ext cx="646" cy="324"/>
              </a:xfrm>
              <a:custGeom>
                <a:avLst/>
                <a:gdLst>
                  <a:gd name="T0" fmla="*/ 0 w 21633"/>
                  <a:gd name="T1" fmla="*/ 0 h 21600"/>
                  <a:gd name="T2" fmla="*/ 1 w 21633"/>
                  <a:gd name="T3" fmla="*/ 0 h 21600"/>
                  <a:gd name="T4" fmla="*/ 0 w 21633"/>
                  <a:gd name="T5" fmla="*/ 0 h 21600"/>
                  <a:gd name="T6" fmla="*/ 0 60000 65536"/>
                  <a:gd name="T7" fmla="*/ 0 60000 65536"/>
                  <a:gd name="T8" fmla="*/ 0 60000 65536"/>
                  <a:gd name="T9" fmla="*/ 0 w 21633"/>
                  <a:gd name="T10" fmla="*/ 0 h 21600"/>
                  <a:gd name="T11" fmla="*/ 21633 w 21633"/>
                  <a:gd name="T12" fmla="*/ 21600 h 21600"/>
                </a:gdLst>
                <a:ahLst/>
                <a:cxnLst>
                  <a:cxn ang="T6">
                    <a:pos x="T0" y="T1"/>
                  </a:cxn>
                  <a:cxn ang="T7">
                    <a:pos x="T2" y="T3"/>
                  </a:cxn>
                  <a:cxn ang="T8">
                    <a:pos x="T4" y="T5"/>
                  </a:cxn>
                </a:cxnLst>
                <a:rect l="T9" t="T10" r="T11" b="T12"/>
                <a:pathLst>
                  <a:path w="21633" h="21600" fill="none" extrusionOk="0">
                    <a:moveTo>
                      <a:pt x="0" y="0"/>
                    </a:moveTo>
                    <a:cubicBezTo>
                      <a:pt x="11" y="0"/>
                      <a:pt x="22" y="-1"/>
                      <a:pt x="33" y="0"/>
                    </a:cubicBezTo>
                    <a:cubicBezTo>
                      <a:pt x="11962" y="0"/>
                      <a:pt x="21633" y="9670"/>
                      <a:pt x="21633" y="21600"/>
                    </a:cubicBezTo>
                  </a:path>
                  <a:path w="21633" h="21600" stroke="0" extrusionOk="0">
                    <a:moveTo>
                      <a:pt x="0" y="0"/>
                    </a:moveTo>
                    <a:cubicBezTo>
                      <a:pt x="11" y="0"/>
                      <a:pt x="22" y="-1"/>
                      <a:pt x="33" y="0"/>
                    </a:cubicBezTo>
                    <a:cubicBezTo>
                      <a:pt x="11962" y="0"/>
                      <a:pt x="21633" y="9670"/>
                      <a:pt x="21633" y="21600"/>
                    </a:cubicBezTo>
                    <a:lnTo>
                      <a:pt x="33" y="21600"/>
                    </a:lnTo>
                    <a:lnTo>
                      <a:pt x="0" y="0"/>
                    </a:lnTo>
                    <a:close/>
                  </a:path>
                </a:pathLst>
              </a:custGeom>
              <a:gradFill rotWithShape="0">
                <a:gsLst>
                  <a:gs pos="0">
                    <a:srgbClr val="500093"/>
                  </a:gs>
                  <a:gs pos="100000">
                    <a:srgbClr val="280049"/>
                  </a:gs>
                </a:gsLst>
                <a:lin ang="5400000" scaled="1"/>
              </a:gradFill>
              <a:ln w="12700" cap="rnd">
                <a:solidFill>
                  <a:schemeClr val="tx1"/>
                </a:solidFill>
                <a:round/>
                <a:headEnd/>
                <a:tailEnd/>
              </a:ln>
            </p:spPr>
            <p:txBody>
              <a:bodyPr wrap="none" anchor="ctr"/>
              <a:lstStyle/>
              <a:p>
                <a:endParaRPr lang="it-IT"/>
              </a:p>
            </p:txBody>
          </p:sp>
        </p:gr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numero diapositiva 1">
            <a:extLst>
              <a:ext uri="{FF2B5EF4-FFF2-40B4-BE49-F238E27FC236}">
                <a16:creationId xmlns:a16="http://schemas.microsoft.com/office/drawing/2014/main" id="{65EF0EC5-23F7-4480-98D0-4ECD797D72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D770D85-4D2D-4F88-B586-36FD5EEA4582}" type="slidenum">
              <a:rPr lang="de-DE" altLang="it-IT" sz="1000">
                <a:solidFill>
                  <a:schemeClr val="tx1"/>
                </a:solidFill>
              </a:rPr>
              <a:pPr>
                <a:spcBef>
                  <a:spcPct val="0"/>
                </a:spcBef>
                <a:buFontTx/>
                <a:buNone/>
              </a:pPr>
              <a:t>43</a:t>
            </a:fld>
            <a:endParaRPr lang="de-DE" altLang="it-IT" sz="1000">
              <a:solidFill>
                <a:schemeClr val="tx1"/>
              </a:solidFill>
            </a:endParaRPr>
          </a:p>
        </p:txBody>
      </p:sp>
      <p:sp>
        <p:nvSpPr>
          <p:cNvPr id="64515" name="Rectangle 3">
            <a:extLst>
              <a:ext uri="{FF2B5EF4-FFF2-40B4-BE49-F238E27FC236}">
                <a16:creationId xmlns:a16="http://schemas.microsoft.com/office/drawing/2014/main" id="{4D9F6914-547E-4936-B2EB-EA8F5C97A5E2}"/>
              </a:ext>
            </a:extLst>
          </p:cNvPr>
          <p:cNvSpPr>
            <a:spLocks noChangeArrowheads="1"/>
          </p:cNvSpPr>
          <p:nvPr/>
        </p:nvSpPr>
        <p:spPr bwMode="auto">
          <a:xfrm>
            <a:off x="1776414" y="400051"/>
            <a:ext cx="5386387"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2400" b="1" dirty="0">
                <a:solidFill>
                  <a:schemeClr val="tx1"/>
                </a:solidFill>
                <a:latin typeface="Times New Roman" panose="02020603050405020304" pitchFamily="18" charset="0"/>
              </a:rPr>
              <a:t>Norme ISO 10816-1</a:t>
            </a:r>
            <a:endParaRPr lang="it-IT" altLang="it-IT" sz="2400" b="1" dirty="0">
              <a:solidFill>
                <a:schemeClr val="accent2"/>
              </a:solidFill>
              <a:latin typeface="Times New Roman" panose="02020603050405020304" pitchFamily="18" charset="0"/>
            </a:endParaRPr>
          </a:p>
        </p:txBody>
      </p:sp>
      <p:pic>
        <p:nvPicPr>
          <p:cNvPr id="64516" name="Picture 4">
            <a:extLst>
              <a:ext uri="{FF2B5EF4-FFF2-40B4-BE49-F238E27FC236}">
                <a16:creationId xmlns:a16="http://schemas.microsoft.com/office/drawing/2014/main" id="{709D8BCC-5F57-4EED-9267-62FB81AF8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909639"/>
            <a:ext cx="5181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4517" name="Picture 5">
            <a:extLst>
              <a:ext uri="{FF2B5EF4-FFF2-40B4-BE49-F238E27FC236}">
                <a16:creationId xmlns:a16="http://schemas.microsoft.com/office/drawing/2014/main" id="{AB175F6D-8902-4F50-9CAA-260C8C19F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4" y="4319588"/>
            <a:ext cx="1258887"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4518" name="Text Box 8">
            <a:extLst>
              <a:ext uri="{FF2B5EF4-FFF2-40B4-BE49-F238E27FC236}">
                <a16:creationId xmlns:a16="http://schemas.microsoft.com/office/drawing/2014/main" id="{27E7374E-49B9-41C8-983B-AC3AED379964}"/>
              </a:ext>
            </a:extLst>
          </p:cNvPr>
          <p:cNvSpPr txBox="1">
            <a:spLocks noChangeArrowheads="1"/>
          </p:cNvSpPr>
          <p:nvPr/>
        </p:nvSpPr>
        <p:spPr bwMode="auto">
          <a:xfrm>
            <a:off x="2924175" y="4333875"/>
            <a:ext cx="339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600" b="1">
                <a:solidFill>
                  <a:schemeClr val="tx1"/>
                </a:solidFill>
              </a:rPr>
              <a:t>A – Tipico per macchina nuova</a:t>
            </a:r>
          </a:p>
        </p:txBody>
      </p:sp>
      <p:sp>
        <p:nvSpPr>
          <p:cNvPr id="64519" name="Text Box 9">
            <a:extLst>
              <a:ext uri="{FF2B5EF4-FFF2-40B4-BE49-F238E27FC236}">
                <a16:creationId xmlns:a16="http://schemas.microsoft.com/office/drawing/2014/main" id="{4E46D7F9-5F73-406E-A8C6-C976617BE1E7}"/>
              </a:ext>
            </a:extLst>
          </p:cNvPr>
          <p:cNvSpPr txBox="1">
            <a:spLocks noChangeArrowheads="1"/>
          </p:cNvSpPr>
          <p:nvPr/>
        </p:nvSpPr>
        <p:spPr bwMode="auto">
          <a:xfrm>
            <a:off x="2846388" y="4722813"/>
            <a:ext cx="6153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600" b="1">
                <a:solidFill>
                  <a:schemeClr val="tx1"/>
                </a:solidFill>
              </a:rPr>
              <a:t>B – Macchina in condizioni adatte per un servizio continuo</a:t>
            </a:r>
          </a:p>
        </p:txBody>
      </p:sp>
      <p:sp>
        <p:nvSpPr>
          <p:cNvPr id="64520" name="Text Box 12">
            <a:extLst>
              <a:ext uri="{FF2B5EF4-FFF2-40B4-BE49-F238E27FC236}">
                <a16:creationId xmlns:a16="http://schemas.microsoft.com/office/drawing/2014/main" id="{26438134-82B9-4D03-B30F-811EE0D634E5}"/>
              </a:ext>
            </a:extLst>
          </p:cNvPr>
          <p:cNvSpPr txBox="1">
            <a:spLocks noChangeArrowheads="1"/>
          </p:cNvSpPr>
          <p:nvPr/>
        </p:nvSpPr>
        <p:spPr bwMode="auto">
          <a:xfrm>
            <a:off x="3006726" y="5187951"/>
            <a:ext cx="617537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600" b="1">
                <a:solidFill>
                  <a:schemeClr val="tx1"/>
                </a:solidFill>
              </a:rPr>
              <a:t>C – Macchina in condizioni </a:t>
            </a:r>
            <a:r>
              <a:rPr lang="it-IT" altLang="it-IT" sz="1600" b="1" u="sng">
                <a:solidFill>
                  <a:schemeClr val="tx1"/>
                </a:solidFill>
              </a:rPr>
              <a:t>NON</a:t>
            </a:r>
            <a:r>
              <a:rPr lang="it-IT" altLang="it-IT" sz="1600" b="1">
                <a:solidFill>
                  <a:schemeClr val="tx1"/>
                </a:solidFill>
              </a:rPr>
              <a:t> adatte per un servizio</a:t>
            </a:r>
          </a:p>
          <a:p>
            <a:pPr>
              <a:spcBef>
                <a:spcPct val="50000"/>
              </a:spcBef>
              <a:buFontTx/>
              <a:buNone/>
            </a:pPr>
            <a:r>
              <a:rPr lang="it-IT" altLang="it-IT" sz="1600" b="1">
                <a:solidFill>
                  <a:schemeClr val="tx1"/>
                </a:solidFill>
              </a:rPr>
              <a:t>      continuo,limitata affidabilità in condizioni di esercizio</a:t>
            </a:r>
          </a:p>
        </p:txBody>
      </p:sp>
      <p:sp>
        <p:nvSpPr>
          <p:cNvPr id="64521" name="Text Box 13">
            <a:extLst>
              <a:ext uri="{FF2B5EF4-FFF2-40B4-BE49-F238E27FC236}">
                <a16:creationId xmlns:a16="http://schemas.microsoft.com/office/drawing/2014/main" id="{863A46D4-EA42-470C-9EF2-A3E27460EC1A}"/>
              </a:ext>
            </a:extLst>
          </p:cNvPr>
          <p:cNvSpPr txBox="1">
            <a:spLocks noChangeArrowheads="1"/>
          </p:cNvSpPr>
          <p:nvPr/>
        </p:nvSpPr>
        <p:spPr bwMode="auto">
          <a:xfrm>
            <a:off x="3024188" y="6024563"/>
            <a:ext cx="7137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600" b="1">
                <a:solidFill>
                  <a:schemeClr val="tx1"/>
                </a:solidFill>
              </a:rPr>
              <a:t>D – Condizioni di vibrazione pericolosa, rischio di   </a:t>
            </a:r>
          </a:p>
          <a:p>
            <a:pPr>
              <a:spcBef>
                <a:spcPct val="50000"/>
              </a:spcBef>
              <a:buFontTx/>
              <a:buNone/>
            </a:pPr>
            <a:r>
              <a:rPr lang="it-IT" altLang="it-IT" sz="1600" b="1">
                <a:solidFill>
                  <a:schemeClr val="tx1"/>
                </a:solidFill>
              </a:rPr>
              <a:t>       danneggiamento immediato</a:t>
            </a:r>
          </a:p>
        </p:txBody>
      </p:sp>
      <p:sp>
        <p:nvSpPr>
          <p:cNvPr id="64522" name="Line 14">
            <a:extLst>
              <a:ext uri="{FF2B5EF4-FFF2-40B4-BE49-F238E27FC236}">
                <a16:creationId xmlns:a16="http://schemas.microsoft.com/office/drawing/2014/main" id="{BFF8654C-A27E-4F6F-A96A-0D73C15C643A}"/>
              </a:ext>
            </a:extLst>
          </p:cNvPr>
          <p:cNvSpPr>
            <a:spLocks noChangeShapeType="1"/>
          </p:cNvSpPr>
          <p:nvPr/>
        </p:nvSpPr>
        <p:spPr bwMode="auto">
          <a:xfrm>
            <a:off x="7953376" y="3248025"/>
            <a:ext cx="295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64523" name="Text Box 16">
            <a:extLst>
              <a:ext uri="{FF2B5EF4-FFF2-40B4-BE49-F238E27FC236}">
                <a16:creationId xmlns:a16="http://schemas.microsoft.com/office/drawing/2014/main" id="{5F4712A0-9E1C-44F5-A251-4CCECC89EA55}"/>
              </a:ext>
            </a:extLst>
          </p:cNvPr>
          <p:cNvSpPr txBox="1">
            <a:spLocks noChangeArrowheads="1"/>
          </p:cNvSpPr>
          <p:nvPr/>
        </p:nvSpPr>
        <p:spPr bwMode="auto">
          <a:xfrm>
            <a:off x="8153401" y="3084513"/>
            <a:ext cx="237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600" b="1">
                <a:solidFill>
                  <a:schemeClr val="tx1"/>
                </a:solidFill>
              </a:rPr>
              <a:t>Soglia di preallarme</a:t>
            </a:r>
          </a:p>
        </p:txBody>
      </p:sp>
      <p:sp>
        <p:nvSpPr>
          <p:cNvPr id="64524" name="Line 17">
            <a:extLst>
              <a:ext uri="{FF2B5EF4-FFF2-40B4-BE49-F238E27FC236}">
                <a16:creationId xmlns:a16="http://schemas.microsoft.com/office/drawing/2014/main" id="{165FE5B9-8796-4EA8-BFDB-F0C1294CC24F}"/>
              </a:ext>
            </a:extLst>
          </p:cNvPr>
          <p:cNvSpPr>
            <a:spLocks noChangeShapeType="1"/>
          </p:cNvSpPr>
          <p:nvPr/>
        </p:nvSpPr>
        <p:spPr bwMode="auto">
          <a:xfrm>
            <a:off x="7970839" y="3694113"/>
            <a:ext cx="295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64525" name="Text Box 18">
            <a:extLst>
              <a:ext uri="{FF2B5EF4-FFF2-40B4-BE49-F238E27FC236}">
                <a16:creationId xmlns:a16="http://schemas.microsoft.com/office/drawing/2014/main" id="{5F83BBBD-5AA8-4CD5-92C2-AA4B48E8F7FA}"/>
              </a:ext>
            </a:extLst>
          </p:cNvPr>
          <p:cNvSpPr txBox="1">
            <a:spLocks noChangeArrowheads="1"/>
          </p:cNvSpPr>
          <p:nvPr/>
        </p:nvSpPr>
        <p:spPr bwMode="auto">
          <a:xfrm>
            <a:off x="8008939" y="3492500"/>
            <a:ext cx="237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600" b="1">
                <a:solidFill>
                  <a:schemeClr val="tx1"/>
                </a:solidFill>
              </a:rPr>
              <a:t>Soglia di allarme</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numero diapositiva 3">
            <a:extLst>
              <a:ext uri="{FF2B5EF4-FFF2-40B4-BE49-F238E27FC236}">
                <a16:creationId xmlns:a16="http://schemas.microsoft.com/office/drawing/2014/main" id="{AF8E779C-479A-454E-9E68-C068014316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01B6139-B1A1-44FB-A634-674DFF7BA56D}" type="slidenum">
              <a:rPr lang="de-DE" altLang="it-IT" sz="1000">
                <a:solidFill>
                  <a:schemeClr val="tx1"/>
                </a:solidFill>
              </a:rPr>
              <a:pPr>
                <a:spcBef>
                  <a:spcPct val="0"/>
                </a:spcBef>
                <a:buFontTx/>
                <a:buNone/>
              </a:pPr>
              <a:t>44</a:t>
            </a:fld>
            <a:endParaRPr lang="de-DE" altLang="it-IT" sz="1000">
              <a:solidFill>
                <a:schemeClr val="tx1"/>
              </a:solidFill>
            </a:endParaRPr>
          </a:p>
        </p:txBody>
      </p:sp>
      <p:sp>
        <p:nvSpPr>
          <p:cNvPr id="60420" name="Text Box 3">
            <a:extLst>
              <a:ext uri="{FF2B5EF4-FFF2-40B4-BE49-F238E27FC236}">
                <a16:creationId xmlns:a16="http://schemas.microsoft.com/office/drawing/2014/main" id="{5BE24738-A65C-418E-892D-D2B24DAFDD98}"/>
              </a:ext>
            </a:extLst>
          </p:cNvPr>
          <p:cNvSpPr txBox="1">
            <a:spLocks noChangeArrowheads="1"/>
          </p:cNvSpPr>
          <p:nvPr/>
        </p:nvSpPr>
        <p:spPr bwMode="auto">
          <a:xfrm>
            <a:off x="2070100" y="2098676"/>
            <a:ext cx="798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pic>
        <p:nvPicPr>
          <p:cNvPr id="2" name="Immagine 1">
            <a:extLst>
              <a:ext uri="{FF2B5EF4-FFF2-40B4-BE49-F238E27FC236}">
                <a16:creationId xmlns:a16="http://schemas.microsoft.com/office/drawing/2014/main" id="{10A2AAAB-99B5-4347-8941-9A446E83470E}"/>
              </a:ext>
            </a:extLst>
          </p:cNvPr>
          <p:cNvPicPr>
            <a:picLocks noChangeAspect="1"/>
          </p:cNvPicPr>
          <p:nvPr/>
        </p:nvPicPr>
        <p:blipFill>
          <a:blip r:embed="rId3"/>
          <a:stretch>
            <a:fillRect/>
          </a:stretch>
        </p:blipFill>
        <p:spPr>
          <a:xfrm>
            <a:off x="1055440" y="821740"/>
            <a:ext cx="8936099" cy="6021953"/>
          </a:xfrm>
          <a:prstGeom prst="rect">
            <a:avLst/>
          </a:prstGeom>
        </p:spPr>
      </p:pic>
      <p:sp>
        <p:nvSpPr>
          <p:cNvPr id="41" name="Rectangle 3">
            <a:extLst>
              <a:ext uri="{FF2B5EF4-FFF2-40B4-BE49-F238E27FC236}">
                <a16:creationId xmlns:a16="http://schemas.microsoft.com/office/drawing/2014/main" id="{F998184C-B7F2-4134-8B87-B9AD42774598}"/>
              </a:ext>
            </a:extLst>
          </p:cNvPr>
          <p:cNvSpPr>
            <a:spLocks noChangeArrowheads="1"/>
          </p:cNvSpPr>
          <p:nvPr/>
        </p:nvSpPr>
        <p:spPr bwMode="auto">
          <a:xfrm>
            <a:off x="3143672" y="387572"/>
            <a:ext cx="5386387"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2400" b="1" dirty="0">
                <a:solidFill>
                  <a:schemeClr val="tx1"/>
                </a:solidFill>
                <a:latin typeface="Times New Roman" panose="02020603050405020304" pitchFamily="18" charset="0"/>
              </a:rPr>
              <a:t>Norme ISO 10816-3</a:t>
            </a:r>
            <a:endParaRPr lang="it-IT" altLang="it-IT" sz="2400" b="1" dirty="0">
              <a:solidFill>
                <a:schemeClr val="accent2"/>
              </a:solidFill>
              <a:latin typeface="Times New Roman" panose="02020603050405020304" pitchFamily="18" charset="0"/>
            </a:endParaRPr>
          </a:p>
        </p:txBody>
      </p:sp>
    </p:spTree>
    <p:extLst>
      <p:ext uri="{BB962C8B-B14F-4D97-AF65-F5344CB8AC3E}">
        <p14:creationId xmlns:p14="http://schemas.microsoft.com/office/powerpoint/2010/main" val="3445424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numero diapositiva 1">
            <a:extLst>
              <a:ext uri="{FF2B5EF4-FFF2-40B4-BE49-F238E27FC236}">
                <a16:creationId xmlns:a16="http://schemas.microsoft.com/office/drawing/2014/main" id="{E8A9C538-5276-4396-AF43-A455B4CF878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22BB09B-0638-44E6-8303-F8CE631F140B}" type="slidenum">
              <a:rPr lang="de-DE" altLang="it-IT" sz="1000">
                <a:solidFill>
                  <a:schemeClr val="tx1"/>
                </a:solidFill>
              </a:rPr>
              <a:pPr>
                <a:spcBef>
                  <a:spcPct val="0"/>
                </a:spcBef>
                <a:buFontTx/>
                <a:buNone/>
              </a:pPr>
              <a:t>45</a:t>
            </a:fld>
            <a:endParaRPr lang="de-DE" altLang="it-IT" sz="1000">
              <a:solidFill>
                <a:schemeClr val="tx1"/>
              </a:solidFill>
            </a:endParaRPr>
          </a:p>
        </p:txBody>
      </p:sp>
      <p:sp>
        <p:nvSpPr>
          <p:cNvPr id="62467" name="Rectangle 2">
            <a:extLst>
              <a:ext uri="{FF2B5EF4-FFF2-40B4-BE49-F238E27FC236}">
                <a16:creationId xmlns:a16="http://schemas.microsoft.com/office/drawing/2014/main" id="{90C6AD4C-0AFA-4F7A-B171-CE30C213A331}"/>
              </a:ext>
            </a:extLst>
          </p:cNvPr>
          <p:cNvSpPr>
            <a:spLocks noChangeArrowheads="1"/>
          </p:cNvSpPr>
          <p:nvPr/>
        </p:nvSpPr>
        <p:spPr bwMode="auto">
          <a:xfrm>
            <a:off x="1776414" y="400051"/>
            <a:ext cx="5386387"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2400" b="1" dirty="0">
                <a:solidFill>
                  <a:schemeClr val="tx1"/>
                </a:solidFill>
                <a:latin typeface="Times New Roman" panose="02020603050405020304" pitchFamily="18" charset="0"/>
              </a:rPr>
              <a:t>Norme ISO 10816-1</a:t>
            </a:r>
            <a:endParaRPr lang="it-IT" altLang="it-IT" sz="2400" b="1" dirty="0">
              <a:solidFill>
                <a:schemeClr val="accent2"/>
              </a:solidFill>
              <a:latin typeface="Times New Roman" panose="02020603050405020304" pitchFamily="18" charset="0"/>
            </a:endParaRPr>
          </a:p>
        </p:txBody>
      </p:sp>
      <p:sp>
        <p:nvSpPr>
          <p:cNvPr id="62468" name="Rectangle 5">
            <a:extLst>
              <a:ext uri="{FF2B5EF4-FFF2-40B4-BE49-F238E27FC236}">
                <a16:creationId xmlns:a16="http://schemas.microsoft.com/office/drawing/2014/main" id="{3F0DD2F4-6DF6-4598-8187-D3B850355B85}"/>
              </a:ext>
            </a:extLst>
          </p:cNvPr>
          <p:cNvSpPr>
            <a:spLocks noChangeArrowheads="1"/>
          </p:cNvSpPr>
          <p:nvPr/>
        </p:nvSpPr>
        <p:spPr bwMode="auto">
          <a:xfrm>
            <a:off x="1524001" y="1055689"/>
            <a:ext cx="9305925"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rPr>
              <a:t>Classe I</a:t>
            </a:r>
            <a:endParaRPr lang="it-IT" altLang="it-IT" sz="1800">
              <a:solidFill>
                <a:schemeClr val="tx1"/>
              </a:solidFill>
            </a:endParaRPr>
          </a:p>
          <a:p>
            <a:pPr>
              <a:spcBef>
                <a:spcPct val="0"/>
              </a:spcBef>
              <a:buFontTx/>
              <a:buNone/>
            </a:pPr>
            <a:r>
              <a:rPr lang="it-IT" altLang="it-IT" sz="1800">
                <a:solidFill>
                  <a:schemeClr val="tx1"/>
                </a:solidFill>
              </a:rPr>
              <a:t>Singoli componenti collegati integralmente al macchinario completo nelle normali condizioni operative</a:t>
            </a:r>
          </a:p>
          <a:p>
            <a:pPr>
              <a:spcBef>
                <a:spcPct val="0"/>
              </a:spcBef>
              <a:buFontTx/>
              <a:buNone/>
            </a:pPr>
            <a:r>
              <a:rPr lang="it-IT" altLang="it-IT" sz="1800">
                <a:solidFill>
                  <a:schemeClr val="tx1"/>
                </a:solidFill>
              </a:rPr>
              <a:t>(motori elettrici fino a 15 kW);</a:t>
            </a:r>
          </a:p>
          <a:p>
            <a:pPr>
              <a:spcBef>
                <a:spcPct val="0"/>
              </a:spcBef>
              <a:buFontTx/>
              <a:buNone/>
            </a:pPr>
            <a:endParaRPr lang="it-IT" altLang="it-IT" sz="1800">
              <a:solidFill>
                <a:schemeClr val="tx1"/>
              </a:solidFill>
            </a:endParaRPr>
          </a:p>
          <a:p>
            <a:pPr>
              <a:spcBef>
                <a:spcPct val="0"/>
              </a:spcBef>
              <a:buFontTx/>
              <a:buNone/>
            </a:pPr>
            <a:r>
              <a:rPr lang="it-IT" altLang="it-IT" sz="1800" b="1">
                <a:solidFill>
                  <a:schemeClr val="tx1"/>
                </a:solidFill>
              </a:rPr>
              <a:t>Classe II</a:t>
            </a:r>
            <a:endParaRPr lang="it-IT" altLang="it-IT" sz="1800">
              <a:solidFill>
                <a:schemeClr val="tx1"/>
              </a:solidFill>
            </a:endParaRPr>
          </a:p>
          <a:p>
            <a:pPr>
              <a:spcBef>
                <a:spcPct val="0"/>
              </a:spcBef>
              <a:buFontTx/>
              <a:buNone/>
            </a:pPr>
            <a:r>
              <a:rPr lang="it-IT" altLang="it-IT" sz="1800">
                <a:solidFill>
                  <a:schemeClr val="tx1"/>
                </a:solidFill>
              </a:rPr>
              <a:t>Macchine di media taglia (motori elettrici da 15 a 75 kW e motori fino a 300 kW su basamenti speciali )</a:t>
            </a:r>
          </a:p>
          <a:p>
            <a:pPr>
              <a:spcBef>
                <a:spcPct val="0"/>
              </a:spcBef>
              <a:buFontTx/>
              <a:buNone/>
            </a:pPr>
            <a:endParaRPr lang="it-IT" altLang="it-IT" sz="1800">
              <a:solidFill>
                <a:schemeClr val="tx1"/>
              </a:solidFill>
            </a:endParaRPr>
          </a:p>
          <a:p>
            <a:pPr>
              <a:spcBef>
                <a:spcPct val="0"/>
              </a:spcBef>
              <a:buFontTx/>
              <a:buNone/>
            </a:pPr>
            <a:r>
              <a:rPr lang="it-IT" altLang="it-IT" sz="1800" b="1">
                <a:solidFill>
                  <a:schemeClr val="tx1"/>
                </a:solidFill>
              </a:rPr>
              <a:t>Classe III</a:t>
            </a:r>
            <a:r>
              <a:rPr lang="it-IT" altLang="it-IT" sz="1800">
                <a:solidFill>
                  <a:schemeClr val="tx1"/>
                </a:solidFill>
              </a:rPr>
              <a:t>-Motori di grandi dimensioni e altre grosse macchine con masse rotanti, </a:t>
            </a:r>
          </a:p>
          <a:p>
            <a:pPr>
              <a:spcBef>
                <a:spcPct val="0"/>
              </a:spcBef>
              <a:buFontTx/>
              <a:buNone/>
            </a:pPr>
            <a:r>
              <a:rPr lang="it-IT" altLang="it-IT" sz="1800">
                <a:solidFill>
                  <a:schemeClr val="tx1"/>
                </a:solidFill>
              </a:rPr>
              <a:t>montati su basamenti pesanti e rigidi e che sono particolarmente inflessibili nella direzione dove la vibrazione </a:t>
            </a:r>
          </a:p>
          <a:p>
            <a:pPr>
              <a:spcBef>
                <a:spcPct val="0"/>
              </a:spcBef>
              <a:buFontTx/>
              <a:buNone/>
            </a:pPr>
            <a:r>
              <a:rPr lang="it-IT" altLang="it-IT" sz="1800">
                <a:solidFill>
                  <a:schemeClr val="tx1"/>
                </a:solidFill>
              </a:rPr>
              <a:t>deve essere misurata</a:t>
            </a:r>
          </a:p>
          <a:p>
            <a:pPr>
              <a:spcBef>
                <a:spcPct val="0"/>
              </a:spcBef>
              <a:buFontTx/>
              <a:buNone/>
            </a:pPr>
            <a:endParaRPr lang="it-IT" altLang="it-IT" sz="1800">
              <a:solidFill>
                <a:schemeClr val="tx1"/>
              </a:solidFill>
            </a:endParaRPr>
          </a:p>
          <a:p>
            <a:pPr>
              <a:spcBef>
                <a:spcPct val="0"/>
              </a:spcBef>
              <a:buFontTx/>
              <a:buNone/>
            </a:pPr>
            <a:r>
              <a:rPr lang="it-IT" altLang="it-IT" sz="1800" b="1">
                <a:solidFill>
                  <a:schemeClr val="tx1"/>
                </a:solidFill>
              </a:rPr>
              <a:t>Classe IV</a:t>
            </a:r>
            <a:endParaRPr lang="it-IT" altLang="it-IT" sz="1800">
              <a:solidFill>
                <a:schemeClr val="tx1"/>
              </a:solidFill>
            </a:endParaRPr>
          </a:p>
          <a:p>
            <a:pPr>
              <a:spcBef>
                <a:spcPct val="0"/>
              </a:spcBef>
              <a:buFontTx/>
              <a:buNone/>
            </a:pPr>
            <a:r>
              <a:rPr lang="it-IT" altLang="it-IT" sz="1800">
                <a:solidFill>
                  <a:schemeClr val="tx1"/>
                </a:solidFill>
              </a:rPr>
              <a:t>Motori di grandi dimensioni ed altre grosse macchine con masse rotanti montate su basamenti relativamente </a:t>
            </a:r>
          </a:p>
          <a:p>
            <a:pPr>
              <a:spcBef>
                <a:spcPct val="0"/>
              </a:spcBef>
              <a:buFontTx/>
              <a:buNone/>
            </a:pPr>
            <a:r>
              <a:rPr lang="it-IT" altLang="it-IT" sz="1800">
                <a:solidFill>
                  <a:schemeClr val="tx1"/>
                </a:solidFill>
              </a:rPr>
              <a:t>elastici (flessibili) o strutture di tipo leggero nella direzione della vibrazione (es. turbogeneratori e turbogas con potenza superiore a 10MW)</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7" name="Text Box 3">
            <a:extLst>
              <a:ext uri="{FF2B5EF4-FFF2-40B4-BE49-F238E27FC236}">
                <a16:creationId xmlns:a16="http://schemas.microsoft.com/office/drawing/2014/main" id="{F3A73C19-42C2-49D1-85D8-740BA9D1D085}"/>
              </a:ext>
            </a:extLst>
          </p:cNvPr>
          <p:cNvSpPr txBox="1">
            <a:spLocks noChangeArrowheads="1"/>
          </p:cNvSpPr>
          <p:nvPr/>
        </p:nvSpPr>
        <p:spPr bwMode="auto">
          <a:xfrm>
            <a:off x="2247900" y="4864100"/>
            <a:ext cx="6597650" cy="449226"/>
          </a:xfrm>
          <a:prstGeom prst="rect">
            <a:avLst/>
          </a:prstGeom>
          <a:noFill/>
          <a:ln w="9525">
            <a:noFill/>
            <a:miter lim="800000"/>
            <a:headEnd/>
            <a:tailEnd/>
          </a:ln>
          <a:effectLst/>
        </p:spPr>
        <p:txBody>
          <a:bodyPr>
            <a:spAutoFit/>
          </a:bodyPr>
          <a:lstStyle/>
          <a:p>
            <a:pPr algn="ctr">
              <a:lnSpc>
                <a:spcPct val="60000"/>
              </a:lnSpc>
              <a:spcBef>
                <a:spcPct val="50000"/>
              </a:spcBef>
              <a:defRPr/>
            </a:pPr>
            <a:r>
              <a:rPr lang="it-IT" sz="3600" b="1">
                <a:effectLst>
                  <a:outerShdw blurRad="38100" dist="38100" dir="2700000" algn="tl">
                    <a:srgbClr val="C0C0C0"/>
                  </a:outerShdw>
                </a:effectLst>
                <a:latin typeface="Arial" charset="0"/>
              </a:rPr>
              <a:t>Analisi di spettro</a:t>
            </a:r>
            <a:r>
              <a:rPr lang="it-IT" sz="3600" b="1">
                <a:latin typeface="Times New Roman" pitchFamily="18" charset="0"/>
              </a:rPr>
              <a:t> </a:t>
            </a:r>
            <a:r>
              <a:rPr lang="it-IT" sz="3600" b="1">
                <a:effectLst>
                  <a:outerShdw blurRad="38100" dist="38100" dir="2700000" algn="tl">
                    <a:srgbClr val="C0C0C0"/>
                  </a:outerShdw>
                </a:effectLst>
                <a:latin typeface="Arial" charset="0"/>
              </a:rPr>
              <a:t>FFT</a:t>
            </a:r>
          </a:p>
        </p:txBody>
      </p:sp>
      <p:pic>
        <p:nvPicPr>
          <p:cNvPr id="4" name="Picture 2">
            <a:extLst>
              <a:ext uri="{FF2B5EF4-FFF2-40B4-BE49-F238E27FC236}">
                <a16:creationId xmlns:a16="http://schemas.microsoft.com/office/drawing/2014/main" id="{55BA2BFE-1543-4896-B230-D97A92EFE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1032669"/>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numero diapositiva 3">
            <a:extLst>
              <a:ext uri="{FF2B5EF4-FFF2-40B4-BE49-F238E27FC236}">
                <a16:creationId xmlns:a16="http://schemas.microsoft.com/office/drawing/2014/main" id="{0B79E5DE-C0E3-4EFD-87E4-A83F8223860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F13343A-394D-4A2B-A761-75F5A888ED22}" type="slidenum">
              <a:rPr lang="de-DE" altLang="it-IT" sz="1000">
                <a:solidFill>
                  <a:schemeClr val="tx1"/>
                </a:solidFill>
              </a:rPr>
              <a:pPr>
                <a:spcBef>
                  <a:spcPct val="0"/>
                </a:spcBef>
                <a:buFontTx/>
                <a:buNone/>
              </a:pPr>
              <a:t>47</a:t>
            </a:fld>
            <a:endParaRPr lang="de-DE" altLang="it-IT" sz="1000">
              <a:solidFill>
                <a:schemeClr val="tx1"/>
              </a:solidFill>
            </a:endParaRPr>
          </a:p>
        </p:txBody>
      </p:sp>
      <p:sp>
        <p:nvSpPr>
          <p:cNvPr id="36867" name="Rectangle 2">
            <a:extLst>
              <a:ext uri="{FF2B5EF4-FFF2-40B4-BE49-F238E27FC236}">
                <a16:creationId xmlns:a16="http://schemas.microsoft.com/office/drawing/2014/main" id="{9BB0B6F2-4C2A-4316-B130-2360C532EA6F}"/>
              </a:ext>
            </a:extLst>
          </p:cNvPr>
          <p:cNvSpPr>
            <a:spLocks noGrp="1" noChangeArrowheads="1"/>
          </p:cNvSpPr>
          <p:nvPr>
            <p:ph type="title" idx="4294967295"/>
          </p:nvPr>
        </p:nvSpPr>
        <p:spPr>
          <a:xfrm>
            <a:off x="0" y="304800"/>
            <a:ext cx="5106988" cy="557213"/>
          </a:xfrm>
          <a:noFill/>
        </p:spPr>
        <p:txBody>
          <a:bodyPr/>
          <a:lstStyle/>
          <a:p>
            <a:pPr algn="ctr" eaLnBrk="1" hangingPunct="1"/>
            <a:r>
              <a:rPr lang="en-GB" altLang="it-IT" dirty="0" err="1"/>
              <a:t>Spettro</a:t>
            </a:r>
            <a:r>
              <a:rPr lang="en-GB" altLang="it-IT" dirty="0"/>
              <a:t> di un </a:t>
            </a:r>
            <a:r>
              <a:rPr lang="en-GB" altLang="it-IT" dirty="0" err="1"/>
              <a:t>segnale</a:t>
            </a:r>
            <a:r>
              <a:rPr lang="en-GB" altLang="it-IT" dirty="0"/>
              <a:t> </a:t>
            </a:r>
            <a:r>
              <a:rPr lang="en-GB" altLang="it-IT" dirty="0" err="1"/>
              <a:t>sinusoidale</a:t>
            </a:r>
            <a:endParaRPr lang="en-GB" altLang="it-IT" dirty="0"/>
          </a:p>
        </p:txBody>
      </p:sp>
      <p:sp>
        <p:nvSpPr>
          <p:cNvPr id="36868" name="Line 3">
            <a:extLst>
              <a:ext uri="{FF2B5EF4-FFF2-40B4-BE49-F238E27FC236}">
                <a16:creationId xmlns:a16="http://schemas.microsoft.com/office/drawing/2014/main" id="{F4B304C1-A002-4699-8503-930F7B269402}"/>
              </a:ext>
            </a:extLst>
          </p:cNvPr>
          <p:cNvSpPr>
            <a:spLocks noChangeShapeType="1"/>
          </p:cNvSpPr>
          <p:nvPr/>
        </p:nvSpPr>
        <p:spPr bwMode="auto">
          <a:xfrm>
            <a:off x="4014789" y="4492625"/>
            <a:ext cx="9620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69" name="Line 4">
            <a:extLst>
              <a:ext uri="{FF2B5EF4-FFF2-40B4-BE49-F238E27FC236}">
                <a16:creationId xmlns:a16="http://schemas.microsoft.com/office/drawing/2014/main" id="{FA562CF3-E0DE-4E1F-BEF0-ABF99009C542}"/>
              </a:ext>
            </a:extLst>
          </p:cNvPr>
          <p:cNvSpPr>
            <a:spLocks noChangeShapeType="1"/>
          </p:cNvSpPr>
          <p:nvPr/>
        </p:nvSpPr>
        <p:spPr bwMode="auto">
          <a:xfrm>
            <a:off x="7351714" y="4484688"/>
            <a:ext cx="9620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70" name="Text Box 5">
            <a:extLst>
              <a:ext uri="{FF2B5EF4-FFF2-40B4-BE49-F238E27FC236}">
                <a16:creationId xmlns:a16="http://schemas.microsoft.com/office/drawing/2014/main" id="{B730595E-E113-4406-BBC6-C3BB26C20F9D}"/>
              </a:ext>
            </a:extLst>
          </p:cNvPr>
          <p:cNvSpPr txBox="1">
            <a:spLocks noChangeArrowheads="1"/>
          </p:cNvSpPr>
          <p:nvPr/>
        </p:nvSpPr>
        <p:spPr bwMode="auto">
          <a:xfrm>
            <a:off x="3989388" y="4530725"/>
            <a:ext cx="1192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b="1">
                <a:solidFill>
                  <a:schemeClr val="tx1"/>
                </a:solidFill>
              </a:rPr>
              <a:t>tempo [s]</a:t>
            </a:r>
          </a:p>
        </p:txBody>
      </p:sp>
      <p:sp>
        <p:nvSpPr>
          <p:cNvPr id="36871" name="Text Box 6">
            <a:extLst>
              <a:ext uri="{FF2B5EF4-FFF2-40B4-BE49-F238E27FC236}">
                <a16:creationId xmlns:a16="http://schemas.microsoft.com/office/drawing/2014/main" id="{0218A809-A3AD-400D-98DE-987F03B183B2}"/>
              </a:ext>
            </a:extLst>
          </p:cNvPr>
          <p:cNvSpPr txBox="1">
            <a:spLocks noChangeArrowheads="1"/>
          </p:cNvSpPr>
          <p:nvPr/>
        </p:nvSpPr>
        <p:spPr bwMode="auto">
          <a:xfrm>
            <a:off x="7113589" y="4519613"/>
            <a:ext cx="1811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b="1">
                <a:solidFill>
                  <a:schemeClr val="tx1"/>
                </a:solidFill>
              </a:rPr>
              <a:t>frequenza [Hz]</a:t>
            </a:r>
          </a:p>
        </p:txBody>
      </p:sp>
      <p:sp>
        <p:nvSpPr>
          <p:cNvPr id="36872" name="AutoShape 7">
            <a:extLst>
              <a:ext uri="{FF2B5EF4-FFF2-40B4-BE49-F238E27FC236}">
                <a16:creationId xmlns:a16="http://schemas.microsoft.com/office/drawing/2014/main" id="{B8D3357B-0F69-4E63-B2A3-0402738C6037}"/>
              </a:ext>
            </a:extLst>
          </p:cNvPr>
          <p:cNvSpPr>
            <a:spLocks noChangeArrowheads="1"/>
          </p:cNvSpPr>
          <p:nvPr/>
        </p:nvSpPr>
        <p:spPr bwMode="auto">
          <a:xfrm>
            <a:off x="4708526" y="1939925"/>
            <a:ext cx="2543175" cy="1568450"/>
          </a:xfrm>
          <a:custGeom>
            <a:avLst/>
            <a:gdLst>
              <a:gd name="T0" fmla="*/ 2147483646 w 21600"/>
              <a:gd name="T1" fmla="*/ 199856764 h 21600"/>
              <a:gd name="T2" fmla="*/ 2147483646 w 21600"/>
              <a:gd name="T3" fmla="*/ 1685774925 h 21600"/>
              <a:gd name="T4" fmla="*/ 2147483646 w 21600"/>
              <a:gd name="T5" fmla="*/ 446424511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917" y="10464"/>
                </a:moveTo>
                <a:cubicBezTo>
                  <a:pt x="20736" y="5007"/>
                  <a:pt x="16259" y="677"/>
                  <a:pt x="10800" y="677"/>
                </a:cubicBezTo>
                <a:cubicBezTo>
                  <a:pt x="7664" y="676"/>
                  <a:pt x="4706" y="2129"/>
                  <a:pt x="2789" y="4610"/>
                </a:cubicBezTo>
                <a:lnTo>
                  <a:pt x="2253" y="4197"/>
                </a:lnTo>
                <a:cubicBezTo>
                  <a:pt x="4298" y="1550"/>
                  <a:pt x="7454" y="-1"/>
                  <a:pt x="10800" y="0"/>
                </a:cubicBezTo>
                <a:cubicBezTo>
                  <a:pt x="16625" y="0"/>
                  <a:pt x="21400" y="4619"/>
                  <a:pt x="21594" y="10441"/>
                </a:cubicBezTo>
                <a:lnTo>
                  <a:pt x="24292" y="10351"/>
                </a:lnTo>
                <a:lnTo>
                  <a:pt x="21357" y="13490"/>
                </a:lnTo>
                <a:lnTo>
                  <a:pt x="18218" y="10553"/>
                </a:lnTo>
                <a:lnTo>
                  <a:pt x="20917" y="10464"/>
                </a:lnTo>
                <a:close/>
              </a:path>
            </a:pathLst>
          </a:cu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pic>
        <p:nvPicPr>
          <p:cNvPr id="36873" name="Picture 8">
            <a:extLst>
              <a:ext uri="{FF2B5EF4-FFF2-40B4-BE49-F238E27FC236}">
                <a16:creationId xmlns:a16="http://schemas.microsoft.com/office/drawing/2014/main" id="{3A69A3CE-5C7A-4F53-A072-CA986D0FDF51}"/>
              </a:ext>
            </a:extLst>
          </p:cNvPr>
          <p:cNvPicPr>
            <a:picLocks noChangeAspect="1" noChangeArrowheads="1"/>
          </p:cNvPicPr>
          <p:nvPr/>
        </p:nvPicPr>
        <p:blipFill>
          <a:blip r:embed="rId3">
            <a:clrChange>
              <a:clrFrom>
                <a:srgbClr val="0084C6"/>
              </a:clrFrom>
              <a:clrTo>
                <a:srgbClr val="0084C6">
                  <a:alpha val="0"/>
                </a:srgbClr>
              </a:clrTo>
            </a:clrChange>
            <a:lum bright="-100000"/>
            <a:extLst>
              <a:ext uri="{28A0092B-C50C-407E-A947-70E740481C1C}">
                <a14:useLocalDpi xmlns:a14="http://schemas.microsoft.com/office/drawing/2010/main" val="0"/>
              </a:ext>
            </a:extLst>
          </a:blip>
          <a:srcRect l="34039" t="47324" r="43332" b="44472"/>
          <a:stretch>
            <a:fillRect/>
          </a:stretch>
        </p:blipFill>
        <p:spPr bwMode="auto">
          <a:xfrm>
            <a:off x="2493964" y="2860676"/>
            <a:ext cx="35147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Line 9">
            <a:extLst>
              <a:ext uri="{FF2B5EF4-FFF2-40B4-BE49-F238E27FC236}">
                <a16:creationId xmlns:a16="http://schemas.microsoft.com/office/drawing/2014/main" id="{26F12ED6-0FB5-4839-BA90-7673D3791D5D}"/>
              </a:ext>
            </a:extLst>
          </p:cNvPr>
          <p:cNvSpPr>
            <a:spLocks noChangeShapeType="1"/>
          </p:cNvSpPr>
          <p:nvPr/>
        </p:nvSpPr>
        <p:spPr bwMode="auto">
          <a:xfrm flipV="1">
            <a:off x="6600825" y="2625725"/>
            <a:ext cx="0" cy="1066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75" name="Line 10">
            <a:extLst>
              <a:ext uri="{FF2B5EF4-FFF2-40B4-BE49-F238E27FC236}">
                <a16:creationId xmlns:a16="http://schemas.microsoft.com/office/drawing/2014/main" id="{6EAC8E0D-EC34-4808-B660-675AB35197C6}"/>
              </a:ext>
            </a:extLst>
          </p:cNvPr>
          <p:cNvSpPr>
            <a:spLocks noChangeShapeType="1"/>
          </p:cNvSpPr>
          <p:nvPr/>
        </p:nvSpPr>
        <p:spPr bwMode="auto">
          <a:xfrm>
            <a:off x="6588125" y="3690938"/>
            <a:ext cx="230028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76" name="Line 11">
            <a:extLst>
              <a:ext uri="{FF2B5EF4-FFF2-40B4-BE49-F238E27FC236}">
                <a16:creationId xmlns:a16="http://schemas.microsoft.com/office/drawing/2014/main" id="{481D0ACB-E460-4C59-AE37-5C226A1980BC}"/>
              </a:ext>
            </a:extLst>
          </p:cNvPr>
          <p:cNvSpPr>
            <a:spLocks noChangeShapeType="1"/>
          </p:cNvSpPr>
          <p:nvPr/>
        </p:nvSpPr>
        <p:spPr bwMode="auto">
          <a:xfrm>
            <a:off x="7234238" y="2976564"/>
            <a:ext cx="0" cy="71437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6877" name="Line 12">
            <a:extLst>
              <a:ext uri="{FF2B5EF4-FFF2-40B4-BE49-F238E27FC236}">
                <a16:creationId xmlns:a16="http://schemas.microsoft.com/office/drawing/2014/main" id="{EA0C731D-3854-47D1-9BF3-E462763BA7B9}"/>
              </a:ext>
            </a:extLst>
          </p:cNvPr>
          <p:cNvSpPr>
            <a:spLocks noChangeShapeType="1"/>
          </p:cNvSpPr>
          <p:nvPr/>
        </p:nvSpPr>
        <p:spPr bwMode="auto">
          <a:xfrm>
            <a:off x="4251325" y="2435225"/>
            <a:ext cx="1588" cy="425450"/>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36878" name="Line 13">
            <a:extLst>
              <a:ext uri="{FF2B5EF4-FFF2-40B4-BE49-F238E27FC236}">
                <a16:creationId xmlns:a16="http://schemas.microsoft.com/office/drawing/2014/main" id="{E4B72F5E-C46A-4478-AFDD-E53E7659665E}"/>
              </a:ext>
            </a:extLst>
          </p:cNvPr>
          <p:cNvSpPr>
            <a:spLocks noChangeShapeType="1"/>
          </p:cNvSpPr>
          <p:nvPr/>
        </p:nvSpPr>
        <p:spPr bwMode="auto">
          <a:xfrm>
            <a:off x="5702300" y="2443163"/>
            <a:ext cx="1588" cy="425450"/>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36879" name="Line 14">
            <a:extLst>
              <a:ext uri="{FF2B5EF4-FFF2-40B4-BE49-F238E27FC236}">
                <a16:creationId xmlns:a16="http://schemas.microsoft.com/office/drawing/2014/main" id="{D53B75A2-54A7-4E22-A661-F8FA6D0AD4BD}"/>
              </a:ext>
            </a:extLst>
          </p:cNvPr>
          <p:cNvSpPr>
            <a:spLocks noChangeShapeType="1"/>
          </p:cNvSpPr>
          <p:nvPr/>
        </p:nvSpPr>
        <p:spPr bwMode="auto">
          <a:xfrm>
            <a:off x="4267200" y="2786064"/>
            <a:ext cx="1416050" cy="3175"/>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it-IT"/>
          </a:p>
        </p:txBody>
      </p:sp>
      <p:sp>
        <p:nvSpPr>
          <p:cNvPr id="36880" name="Text Box 15">
            <a:extLst>
              <a:ext uri="{FF2B5EF4-FFF2-40B4-BE49-F238E27FC236}">
                <a16:creationId xmlns:a16="http://schemas.microsoft.com/office/drawing/2014/main" id="{76579AD4-0670-4D00-ADD4-46DE2FBF5CBD}"/>
              </a:ext>
            </a:extLst>
          </p:cNvPr>
          <p:cNvSpPr txBox="1">
            <a:spLocks noChangeArrowheads="1"/>
          </p:cNvSpPr>
          <p:nvPr/>
        </p:nvSpPr>
        <p:spPr bwMode="auto">
          <a:xfrm>
            <a:off x="4114801" y="2079626"/>
            <a:ext cx="1552575" cy="346075"/>
          </a:xfrm>
          <a:prstGeom prst="rect">
            <a:avLst/>
          </a:prstGeom>
          <a:solidFill>
            <a:schemeClr val="bg1"/>
          </a:solidFill>
          <a:ln w="9525">
            <a:solidFill>
              <a:srgbClr val="FF0000"/>
            </a:solidFill>
            <a:miter lim="800000"/>
            <a:headEnd/>
            <a:tailEnd/>
          </a:ln>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b="1">
                <a:solidFill>
                  <a:srgbClr val="FF0000"/>
                </a:solidFill>
              </a:rPr>
              <a:t>f = 1/ periodo</a:t>
            </a:r>
          </a:p>
        </p:txBody>
      </p:sp>
      <p:sp>
        <p:nvSpPr>
          <p:cNvPr id="36881" name="Line 16">
            <a:extLst>
              <a:ext uri="{FF2B5EF4-FFF2-40B4-BE49-F238E27FC236}">
                <a16:creationId xmlns:a16="http://schemas.microsoft.com/office/drawing/2014/main" id="{A311E5A1-52E6-4755-8FD3-D627F3BF9DD2}"/>
              </a:ext>
            </a:extLst>
          </p:cNvPr>
          <p:cNvSpPr>
            <a:spLocks noChangeShapeType="1"/>
          </p:cNvSpPr>
          <p:nvPr/>
        </p:nvSpPr>
        <p:spPr bwMode="auto">
          <a:xfrm>
            <a:off x="7235825" y="3692525"/>
            <a:ext cx="0" cy="44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6882" name="Text Box 17">
            <a:extLst>
              <a:ext uri="{FF2B5EF4-FFF2-40B4-BE49-F238E27FC236}">
                <a16:creationId xmlns:a16="http://schemas.microsoft.com/office/drawing/2014/main" id="{5AC94CCF-5310-4669-A323-3FD25D1FBD7E}"/>
              </a:ext>
            </a:extLst>
          </p:cNvPr>
          <p:cNvSpPr txBox="1">
            <a:spLocks noChangeArrowheads="1"/>
          </p:cNvSpPr>
          <p:nvPr/>
        </p:nvSpPr>
        <p:spPr bwMode="auto">
          <a:xfrm>
            <a:off x="7116764" y="3711575"/>
            <a:ext cx="14049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 [1/s] [Hz]</a:t>
            </a:r>
          </a:p>
        </p:txBody>
      </p:sp>
      <p:sp>
        <p:nvSpPr>
          <p:cNvPr id="36883" name="Text Box 18">
            <a:extLst>
              <a:ext uri="{FF2B5EF4-FFF2-40B4-BE49-F238E27FC236}">
                <a16:creationId xmlns:a16="http://schemas.microsoft.com/office/drawing/2014/main" id="{EA772F4E-BDF9-4B5F-8430-C66A541C17C4}"/>
              </a:ext>
            </a:extLst>
          </p:cNvPr>
          <p:cNvSpPr txBox="1">
            <a:spLocks noChangeArrowheads="1"/>
          </p:cNvSpPr>
          <p:nvPr/>
        </p:nvSpPr>
        <p:spPr bwMode="auto">
          <a:xfrm>
            <a:off x="4373563" y="2424113"/>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periodo T [s]</a:t>
            </a:r>
          </a:p>
        </p:txBody>
      </p:sp>
      <p:sp>
        <p:nvSpPr>
          <p:cNvPr id="36884" name="Text Box 19">
            <a:extLst>
              <a:ext uri="{FF2B5EF4-FFF2-40B4-BE49-F238E27FC236}">
                <a16:creationId xmlns:a16="http://schemas.microsoft.com/office/drawing/2014/main" id="{701AB9C2-BC4C-4AEA-B8EB-A471A9C68C1A}"/>
              </a:ext>
            </a:extLst>
          </p:cNvPr>
          <p:cNvSpPr txBox="1">
            <a:spLocks noChangeArrowheads="1"/>
          </p:cNvSpPr>
          <p:nvPr/>
        </p:nvSpPr>
        <p:spPr bwMode="auto">
          <a:xfrm>
            <a:off x="2897189" y="5183189"/>
            <a:ext cx="2808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b="1">
                <a:solidFill>
                  <a:schemeClr val="tx1"/>
                </a:solidFill>
              </a:rPr>
              <a:t>Rappresentazione in funzione del tempo</a:t>
            </a:r>
          </a:p>
        </p:txBody>
      </p:sp>
      <p:sp>
        <p:nvSpPr>
          <p:cNvPr id="36885" name="Text Box 20">
            <a:extLst>
              <a:ext uri="{FF2B5EF4-FFF2-40B4-BE49-F238E27FC236}">
                <a16:creationId xmlns:a16="http://schemas.microsoft.com/office/drawing/2014/main" id="{0B0FE470-EE5C-4BC0-9246-67CC47033104}"/>
              </a:ext>
            </a:extLst>
          </p:cNvPr>
          <p:cNvSpPr txBox="1">
            <a:spLocks noChangeArrowheads="1"/>
          </p:cNvSpPr>
          <p:nvPr/>
        </p:nvSpPr>
        <p:spPr bwMode="auto">
          <a:xfrm>
            <a:off x="6927851" y="5184776"/>
            <a:ext cx="3508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b="1">
                <a:solidFill>
                  <a:schemeClr val="tx1"/>
                </a:solidFill>
              </a:rPr>
              <a:t>Rappresentazione in funzione della frequenza</a:t>
            </a:r>
          </a:p>
        </p:txBody>
      </p:sp>
      <p:sp>
        <p:nvSpPr>
          <p:cNvPr id="36886" name="Line 21">
            <a:extLst>
              <a:ext uri="{FF2B5EF4-FFF2-40B4-BE49-F238E27FC236}">
                <a16:creationId xmlns:a16="http://schemas.microsoft.com/office/drawing/2014/main" id="{7656F96A-CEDB-4D0B-BFBE-15607E423BE5}"/>
              </a:ext>
            </a:extLst>
          </p:cNvPr>
          <p:cNvSpPr>
            <a:spLocks noChangeShapeType="1"/>
          </p:cNvSpPr>
          <p:nvPr/>
        </p:nvSpPr>
        <p:spPr bwMode="auto">
          <a:xfrm>
            <a:off x="2849563" y="2871788"/>
            <a:ext cx="0" cy="400050"/>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6887" name="Line 22">
            <a:extLst>
              <a:ext uri="{FF2B5EF4-FFF2-40B4-BE49-F238E27FC236}">
                <a16:creationId xmlns:a16="http://schemas.microsoft.com/office/drawing/2014/main" id="{14333F39-9ECB-4069-8B76-7500778A154A}"/>
              </a:ext>
            </a:extLst>
          </p:cNvPr>
          <p:cNvSpPr>
            <a:spLocks noChangeShapeType="1"/>
          </p:cNvSpPr>
          <p:nvPr/>
        </p:nvSpPr>
        <p:spPr bwMode="auto">
          <a:xfrm>
            <a:off x="2493963" y="2974975"/>
            <a:ext cx="3486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6888" name="Line 23">
            <a:extLst>
              <a:ext uri="{FF2B5EF4-FFF2-40B4-BE49-F238E27FC236}">
                <a16:creationId xmlns:a16="http://schemas.microsoft.com/office/drawing/2014/main" id="{B1382775-E043-4284-AC15-F91117F35ADD}"/>
              </a:ext>
            </a:extLst>
          </p:cNvPr>
          <p:cNvSpPr>
            <a:spLocks noChangeShapeType="1"/>
          </p:cNvSpPr>
          <p:nvPr/>
        </p:nvSpPr>
        <p:spPr bwMode="auto">
          <a:xfrm>
            <a:off x="3608388" y="2973388"/>
            <a:ext cx="0" cy="296862"/>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6889" name="Text Box 24">
            <a:extLst>
              <a:ext uri="{FF2B5EF4-FFF2-40B4-BE49-F238E27FC236}">
                <a16:creationId xmlns:a16="http://schemas.microsoft.com/office/drawing/2014/main" id="{E67CD784-83ED-490A-B9BD-C7BA85D744FB}"/>
              </a:ext>
            </a:extLst>
          </p:cNvPr>
          <p:cNvSpPr txBox="1">
            <a:spLocks noChangeArrowheads="1"/>
          </p:cNvSpPr>
          <p:nvPr/>
        </p:nvSpPr>
        <p:spPr bwMode="auto">
          <a:xfrm rot="5400000">
            <a:off x="2355056" y="4036219"/>
            <a:ext cx="992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picco</a:t>
            </a:r>
          </a:p>
        </p:txBody>
      </p:sp>
      <p:sp>
        <p:nvSpPr>
          <p:cNvPr id="36890" name="Text Box 25">
            <a:extLst>
              <a:ext uri="{FF2B5EF4-FFF2-40B4-BE49-F238E27FC236}">
                <a16:creationId xmlns:a16="http://schemas.microsoft.com/office/drawing/2014/main" id="{644B3C36-C61C-4070-B77F-2ABE31D99063}"/>
              </a:ext>
            </a:extLst>
          </p:cNvPr>
          <p:cNvSpPr txBox="1">
            <a:spLocks noChangeArrowheads="1"/>
          </p:cNvSpPr>
          <p:nvPr/>
        </p:nvSpPr>
        <p:spPr bwMode="auto">
          <a:xfrm rot="5400000">
            <a:off x="3105945" y="4044157"/>
            <a:ext cx="992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RMS</a:t>
            </a:r>
          </a:p>
        </p:txBody>
      </p:sp>
      <p:sp>
        <p:nvSpPr>
          <p:cNvPr id="36891" name="Line 26">
            <a:extLst>
              <a:ext uri="{FF2B5EF4-FFF2-40B4-BE49-F238E27FC236}">
                <a16:creationId xmlns:a16="http://schemas.microsoft.com/office/drawing/2014/main" id="{E2849205-BCCA-4133-877B-2D011A3581C9}"/>
              </a:ext>
            </a:extLst>
          </p:cNvPr>
          <p:cNvSpPr>
            <a:spLocks noChangeShapeType="1"/>
          </p:cNvSpPr>
          <p:nvPr/>
        </p:nvSpPr>
        <p:spPr bwMode="auto">
          <a:xfrm>
            <a:off x="3248025" y="2857501"/>
            <a:ext cx="0" cy="828675"/>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6892" name="Text Box 27">
            <a:extLst>
              <a:ext uri="{FF2B5EF4-FFF2-40B4-BE49-F238E27FC236}">
                <a16:creationId xmlns:a16="http://schemas.microsoft.com/office/drawing/2014/main" id="{71AF1C90-7FD6-4A63-9219-016DF6F42E2A}"/>
              </a:ext>
            </a:extLst>
          </p:cNvPr>
          <p:cNvSpPr txBox="1">
            <a:spLocks noChangeArrowheads="1"/>
          </p:cNvSpPr>
          <p:nvPr/>
        </p:nvSpPr>
        <p:spPr bwMode="auto">
          <a:xfrm rot="5400000">
            <a:off x="2496344" y="4280694"/>
            <a:ext cx="1500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picco - picco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numero diapositiva 3">
            <a:extLst>
              <a:ext uri="{FF2B5EF4-FFF2-40B4-BE49-F238E27FC236}">
                <a16:creationId xmlns:a16="http://schemas.microsoft.com/office/drawing/2014/main" id="{256336E2-93AD-4401-9B9D-0D6AD04EC9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26BB097-191E-4A28-980A-395E33D7B294}" type="slidenum">
              <a:rPr lang="de-DE" altLang="it-IT" sz="1000">
                <a:solidFill>
                  <a:schemeClr val="tx1"/>
                </a:solidFill>
              </a:rPr>
              <a:pPr>
                <a:spcBef>
                  <a:spcPct val="0"/>
                </a:spcBef>
                <a:buFontTx/>
                <a:buNone/>
              </a:pPr>
              <a:t>48</a:t>
            </a:fld>
            <a:endParaRPr lang="de-DE" altLang="it-IT" sz="1000">
              <a:solidFill>
                <a:schemeClr val="tx1"/>
              </a:solidFill>
            </a:endParaRPr>
          </a:p>
        </p:txBody>
      </p:sp>
      <p:sp>
        <p:nvSpPr>
          <p:cNvPr id="68611" name="Rectangle 2">
            <a:extLst>
              <a:ext uri="{FF2B5EF4-FFF2-40B4-BE49-F238E27FC236}">
                <a16:creationId xmlns:a16="http://schemas.microsoft.com/office/drawing/2014/main" id="{371402A0-6FB2-468A-8BD4-D71C8CC75B63}"/>
              </a:ext>
            </a:extLst>
          </p:cNvPr>
          <p:cNvSpPr>
            <a:spLocks noGrp="1" noChangeArrowheads="1"/>
          </p:cNvSpPr>
          <p:nvPr>
            <p:ph type="title" idx="4294967295"/>
          </p:nvPr>
        </p:nvSpPr>
        <p:spPr>
          <a:xfrm>
            <a:off x="0" y="325438"/>
            <a:ext cx="6777038" cy="519112"/>
          </a:xfrm>
        </p:spPr>
        <p:txBody>
          <a:bodyPr/>
          <a:lstStyle/>
          <a:p>
            <a:pPr algn="ctr" eaLnBrk="1" hangingPunct="1"/>
            <a:r>
              <a:rPr lang="en-IE" altLang="it-IT" dirty="0"/>
              <a:t>Dal </a:t>
            </a:r>
            <a:r>
              <a:rPr lang="en-IE" altLang="it-IT" dirty="0" err="1"/>
              <a:t>dominio</a:t>
            </a:r>
            <a:r>
              <a:rPr lang="en-IE" altLang="it-IT" dirty="0"/>
              <a:t> del Tempo </a:t>
            </a:r>
            <a:r>
              <a:rPr lang="en-IE" altLang="it-IT" dirty="0" err="1"/>
              <a:t>allo</a:t>
            </a:r>
            <a:r>
              <a:rPr lang="en-IE" altLang="it-IT" dirty="0"/>
              <a:t> </a:t>
            </a:r>
            <a:r>
              <a:rPr lang="en-IE" altLang="it-IT" dirty="0" err="1"/>
              <a:t>spettro</a:t>
            </a:r>
            <a:r>
              <a:rPr lang="en-IE" altLang="it-IT" dirty="0"/>
              <a:t> di </a:t>
            </a:r>
            <a:r>
              <a:rPr lang="en-IE" altLang="it-IT" dirty="0" err="1"/>
              <a:t>Frequenza</a:t>
            </a:r>
            <a:endParaRPr lang="en-IE" altLang="it-IT" dirty="0"/>
          </a:p>
        </p:txBody>
      </p:sp>
      <p:sp>
        <p:nvSpPr>
          <p:cNvPr id="68612" name="Text Box 3">
            <a:extLst>
              <a:ext uri="{FF2B5EF4-FFF2-40B4-BE49-F238E27FC236}">
                <a16:creationId xmlns:a16="http://schemas.microsoft.com/office/drawing/2014/main" id="{D9FF0C0A-A4F2-43B2-8DAE-40FC1C3ACA5D}"/>
              </a:ext>
            </a:extLst>
          </p:cNvPr>
          <p:cNvSpPr txBox="1">
            <a:spLocks noChangeArrowheads="1"/>
          </p:cNvSpPr>
          <p:nvPr/>
        </p:nvSpPr>
        <p:spPr bwMode="auto">
          <a:xfrm>
            <a:off x="2070100" y="2098676"/>
            <a:ext cx="7156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IE" altLang="it-IT">
              <a:solidFill>
                <a:schemeClr val="tx1"/>
              </a:solidFill>
            </a:endParaRPr>
          </a:p>
        </p:txBody>
      </p:sp>
      <p:sp>
        <p:nvSpPr>
          <p:cNvPr id="68613" name="Text Box 7">
            <a:extLst>
              <a:ext uri="{FF2B5EF4-FFF2-40B4-BE49-F238E27FC236}">
                <a16:creationId xmlns:a16="http://schemas.microsoft.com/office/drawing/2014/main" id="{45B3B884-226C-412B-B742-CFA34E688E78}"/>
              </a:ext>
            </a:extLst>
          </p:cNvPr>
          <p:cNvSpPr txBox="1">
            <a:spLocks noChangeArrowheads="1"/>
          </p:cNvSpPr>
          <p:nvPr/>
        </p:nvSpPr>
        <p:spPr bwMode="auto">
          <a:xfrm>
            <a:off x="2198689" y="933451"/>
            <a:ext cx="49625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IE" altLang="it-IT" b="1" u="sng">
                <a:solidFill>
                  <a:schemeClr val="tx1"/>
                </a:solidFill>
              </a:rPr>
              <a:t>FFT</a:t>
            </a:r>
            <a:r>
              <a:rPr lang="en-IE" altLang="it-IT" b="1">
                <a:solidFill>
                  <a:schemeClr val="tx1"/>
                </a:solidFill>
              </a:rPr>
              <a:t>      F</a:t>
            </a:r>
            <a:r>
              <a:rPr lang="en-IE" altLang="it-IT">
                <a:solidFill>
                  <a:schemeClr val="tx1"/>
                </a:solidFill>
              </a:rPr>
              <a:t>ast   </a:t>
            </a:r>
            <a:r>
              <a:rPr lang="en-IE" altLang="it-IT" b="1">
                <a:solidFill>
                  <a:schemeClr val="tx1"/>
                </a:solidFill>
              </a:rPr>
              <a:t>F</a:t>
            </a:r>
            <a:r>
              <a:rPr lang="en-IE" altLang="it-IT">
                <a:solidFill>
                  <a:schemeClr val="tx1"/>
                </a:solidFill>
              </a:rPr>
              <a:t>ourier  </a:t>
            </a:r>
            <a:r>
              <a:rPr lang="en-IE" altLang="it-IT" b="1">
                <a:solidFill>
                  <a:schemeClr val="tx1"/>
                </a:solidFill>
              </a:rPr>
              <a:t>T</a:t>
            </a:r>
            <a:r>
              <a:rPr lang="en-IE" altLang="it-IT">
                <a:solidFill>
                  <a:schemeClr val="tx1"/>
                </a:solidFill>
              </a:rPr>
              <a:t>ransform</a:t>
            </a:r>
          </a:p>
          <a:p>
            <a:pPr eaLnBrk="1" hangingPunct="1">
              <a:spcBef>
                <a:spcPct val="50000"/>
              </a:spcBef>
              <a:buFontTx/>
              <a:buNone/>
            </a:pPr>
            <a:endParaRPr lang="en-IE" altLang="it-IT">
              <a:solidFill>
                <a:schemeClr val="tx1"/>
              </a:solidFill>
            </a:endParaRPr>
          </a:p>
        </p:txBody>
      </p:sp>
      <p:grpSp>
        <p:nvGrpSpPr>
          <p:cNvPr id="68614" name="Group 8">
            <a:extLst>
              <a:ext uri="{FF2B5EF4-FFF2-40B4-BE49-F238E27FC236}">
                <a16:creationId xmlns:a16="http://schemas.microsoft.com/office/drawing/2014/main" id="{12A50C03-3446-48A1-A1E5-424FBFB4436F}"/>
              </a:ext>
            </a:extLst>
          </p:cNvPr>
          <p:cNvGrpSpPr>
            <a:grpSpLocks/>
          </p:cNvGrpSpPr>
          <p:nvPr/>
        </p:nvGrpSpPr>
        <p:grpSpPr bwMode="auto">
          <a:xfrm>
            <a:off x="3514725" y="1470026"/>
            <a:ext cx="6929438" cy="3540125"/>
            <a:chOff x="612" y="1298"/>
            <a:chExt cx="4365" cy="2230"/>
          </a:xfrm>
        </p:grpSpPr>
        <p:graphicFrame>
          <p:nvGraphicFramePr>
            <p:cNvPr id="68617" name="Object 9">
              <a:extLst>
                <a:ext uri="{FF2B5EF4-FFF2-40B4-BE49-F238E27FC236}">
                  <a16:creationId xmlns:a16="http://schemas.microsoft.com/office/drawing/2014/main" id="{ADCB34FF-A3C4-4418-9B7A-8A200B9658CF}"/>
                </a:ext>
              </a:extLst>
            </p:cNvPr>
            <p:cNvGraphicFramePr>
              <a:graphicFrameLocks/>
            </p:cNvGraphicFramePr>
            <p:nvPr/>
          </p:nvGraphicFramePr>
          <p:xfrm>
            <a:off x="612" y="1298"/>
            <a:ext cx="4365" cy="2230"/>
          </p:xfrm>
          <a:graphic>
            <a:graphicData uri="http://schemas.openxmlformats.org/presentationml/2006/ole">
              <mc:AlternateContent xmlns:mc="http://schemas.openxmlformats.org/markup-compatibility/2006">
                <mc:Choice xmlns:v="urn:schemas-microsoft-com:vml" Requires="v">
                  <p:oleObj name="PI3" r:id="rId3" imgW="7505700" imgH="3540125" progId="PI3.Image">
                    <p:link/>
                  </p:oleObj>
                </mc:Choice>
                <mc:Fallback>
                  <p:oleObj name="PI3" r:id="rId3" imgW="7505700" imgH="3540125" progId="PI3.Image">
                    <p:link/>
                    <p:pic>
                      <p:nvPicPr>
                        <p:cNvPr id="68617" name="Object 9">
                          <a:extLst>
                            <a:ext uri="{FF2B5EF4-FFF2-40B4-BE49-F238E27FC236}">
                              <a16:creationId xmlns:a16="http://schemas.microsoft.com/office/drawing/2014/main" id="{ADCB34FF-A3C4-4418-9B7A-8A200B9658C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 y="1298"/>
                          <a:ext cx="4365" cy="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8" name="Line 10">
              <a:extLst>
                <a:ext uri="{FF2B5EF4-FFF2-40B4-BE49-F238E27FC236}">
                  <a16:creationId xmlns:a16="http://schemas.microsoft.com/office/drawing/2014/main" id="{104E7667-0A03-4BDA-8883-1C8C69C0560C}"/>
                </a:ext>
              </a:extLst>
            </p:cNvPr>
            <p:cNvSpPr>
              <a:spLocks noChangeShapeType="1"/>
            </p:cNvSpPr>
            <p:nvPr/>
          </p:nvSpPr>
          <p:spPr bwMode="auto">
            <a:xfrm flipH="1">
              <a:off x="748" y="2840"/>
              <a:ext cx="3" cy="420"/>
            </a:xfrm>
            <a:prstGeom prst="line">
              <a:avLst/>
            </a:prstGeom>
            <a:noFill/>
            <a:ln w="25400">
              <a:solidFill>
                <a:schemeClr val="accent2"/>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68619" name="Line 11">
              <a:extLst>
                <a:ext uri="{FF2B5EF4-FFF2-40B4-BE49-F238E27FC236}">
                  <a16:creationId xmlns:a16="http://schemas.microsoft.com/office/drawing/2014/main" id="{8B8C060C-CA40-4AE4-B5E4-4637568B5C9E}"/>
                </a:ext>
              </a:extLst>
            </p:cNvPr>
            <p:cNvSpPr>
              <a:spLocks noChangeShapeType="1"/>
            </p:cNvSpPr>
            <p:nvPr/>
          </p:nvSpPr>
          <p:spPr bwMode="auto">
            <a:xfrm flipH="1" flipV="1">
              <a:off x="1882" y="3022"/>
              <a:ext cx="696" cy="269"/>
            </a:xfrm>
            <a:prstGeom prst="line">
              <a:avLst/>
            </a:prstGeom>
            <a:noFill/>
            <a:ln w="25400">
              <a:solidFill>
                <a:schemeClr val="accent2"/>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68620" name="Line 12">
              <a:extLst>
                <a:ext uri="{FF2B5EF4-FFF2-40B4-BE49-F238E27FC236}">
                  <a16:creationId xmlns:a16="http://schemas.microsoft.com/office/drawing/2014/main" id="{DA9DA6C6-3292-4FD6-8C8B-E75C0C7FBC82}"/>
                </a:ext>
              </a:extLst>
            </p:cNvPr>
            <p:cNvSpPr>
              <a:spLocks noChangeShapeType="1"/>
            </p:cNvSpPr>
            <p:nvPr/>
          </p:nvSpPr>
          <p:spPr bwMode="auto">
            <a:xfrm flipH="1">
              <a:off x="3969" y="2886"/>
              <a:ext cx="612" cy="396"/>
            </a:xfrm>
            <a:prstGeom prst="line">
              <a:avLst/>
            </a:prstGeom>
            <a:noFill/>
            <a:ln w="25400">
              <a:solidFill>
                <a:schemeClr val="accent2"/>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68621" name="Rectangle 13">
              <a:extLst>
                <a:ext uri="{FF2B5EF4-FFF2-40B4-BE49-F238E27FC236}">
                  <a16:creationId xmlns:a16="http://schemas.microsoft.com/office/drawing/2014/main" id="{81C2281E-2865-4812-B387-0E4EDD3D1737}"/>
                </a:ext>
              </a:extLst>
            </p:cNvPr>
            <p:cNvSpPr>
              <a:spLocks noChangeArrowheads="1"/>
            </p:cNvSpPr>
            <p:nvPr/>
          </p:nvSpPr>
          <p:spPr bwMode="auto">
            <a:xfrm rot="19560000">
              <a:off x="3515" y="2839"/>
              <a:ext cx="1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b="1">
                  <a:solidFill>
                    <a:srgbClr val="FF0000"/>
                  </a:solidFill>
                  <a:latin typeface="Times New Roman" panose="02020603050405020304" pitchFamily="18" charset="0"/>
                </a:rPr>
                <a:t>Frequenza</a:t>
              </a:r>
            </a:p>
          </p:txBody>
        </p:sp>
        <p:sp>
          <p:nvSpPr>
            <p:cNvPr id="68622" name="Rectangle 14">
              <a:extLst>
                <a:ext uri="{FF2B5EF4-FFF2-40B4-BE49-F238E27FC236}">
                  <a16:creationId xmlns:a16="http://schemas.microsoft.com/office/drawing/2014/main" id="{A0206A32-591B-4EB0-A60B-340FECD58958}"/>
                </a:ext>
              </a:extLst>
            </p:cNvPr>
            <p:cNvSpPr>
              <a:spLocks noChangeArrowheads="1"/>
            </p:cNvSpPr>
            <p:nvPr/>
          </p:nvSpPr>
          <p:spPr bwMode="auto">
            <a:xfrm rot="1260000">
              <a:off x="1882" y="3203"/>
              <a:ext cx="75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US" altLang="it-IT" sz="1800" b="1">
                  <a:solidFill>
                    <a:srgbClr val="FF0000"/>
                  </a:solidFill>
                  <a:latin typeface="Times New Roman" panose="02020603050405020304" pitchFamily="18" charset="0"/>
                </a:rPr>
                <a:t>Tempo</a:t>
              </a:r>
            </a:p>
          </p:txBody>
        </p:sp>
        <p:sp>
          <p:nvSpPr>
            <p:cNvPr id="68623" name="Rectangle 15">
              <a:extLst>
                <a:ext uri="{FF2B5EF4-FFF2-40B4-BE49-F238E27FC236}">
                  <a16:creationId xmlns:a16="http://schemas.microsoft.com/office/drawing/2014/main" id="{E009FA4F-B24A-47D4-A61F-84D7C18490C4}"/>
                </a:ext>
              </a:extLst>
            </p:cNvPr>
            <p:cNvSpPr>
              <a:spLocks noChangeArrowheads="1"/>
            </p:cNvSpPr>
            <p:nvPr/>
          </p:nvSpPr>
          <p:spPr bwMode="auto">
            <a:xfrm>
              <a:off x="864" y="1968"/>
              <a:ext cx="40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sz="2400">
                  <a:solidFill>
                    <a:srgbClr val="0000FF"/>
                  </a:solidFill>
                </a:rPr>
                <a:t>1X</a:t>
              </a:r>
            </a:p>
          </p:txBody>
        </p:sp>
        <p:sp>
          <p:nvSpPr>
            <p:cNvPr id="68624" name="Rectangle 16">
              <a:extLst>
                <a:ext uri="{FF2B5EF4-FFF2-40B4-BE49-F238E27FC236}">
                  <a16:creationId xmlns:a16="http://schemas.microsoft.com/office/drawing/2014/main" id="{3784B77E-43D9-4573-89CE-97751A27AD59}"/>
                </a:ext>
              </a:extLst>
            </p:cNvPr>
            <p:cNvSpPr>
              <a:spLocks noChangeArrowheads="1"/>
            </p:cNvSpPr>
            <p:nvPr/>
          </p:nvSpPr>
          <p:spPr bwMode="auto">
            <a:xfrm>
              <a:off x="1232" y="1728"/>
              <a:ext cx="40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sz="2400">
                  <a:solidFill>
                    <a:srgbClr val="0000FF"/>
                  </a:solidFill>
                </a:rPr>
                <a:t>2X</a:t>
              </a:r>
            </a:p>
          </p:txBody>
        </p:sp>
        <p:sp>
          <p:nvSpPr>
            <p:cNvPr id="68625" name="Rectangle 17">
              <a:extLst>
                <a:ext uri="{FF2B5EF4-FFF2-40B4-BE49-F238E27FC236}">
                  <a16:creationId xmlns:a16="http://schemas.microsoft.com/office/drawing/2014/main" id="{67510F64-2AE0-4326-B6EC-E005EFC4A898}"/>
                </a:ext>
              </a:extLst>
            </p:cNvPr>
            <p:cNvSpPr>
              <a:spLocks noChangeArrowheads="1"/>
            </p:cNvSpPr>
            <p:nvPr/>
          </p:nvSpPr>
          <p:spPr bwMode="auto">
            <a:xfrm>
              <a:off x="1568" y="1536"/>
              <a:ext cx="40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sz="2400">
                  <a:solidFill>
                    <a:srgbClr val="0000FF"/>
                  </a:solidFill>
                </a:rPr>
                <a:t>3X</a:t>
              </a:r>
            </a:p>
          </p:txBody>
        </p:sp>
        <p:sp>
          <p:nvSpPr>
            <p:cNvPr id="68626" name="Rectangle 18">
              <a:extLst>
                <a:ext uri="{FF2B5EF4-FFF2-40B4-BE49-F238E27FC236}">
                  <a16:creationId xmlns:a16="http://schemas.microsoft.com/office/drawing/2014/main" id="{EEFABC4D-D826-4403-B865-454B5C2163FC}"/>
                </a:ext>
              </a:extLst>
            </p:cNvPr>
            <p:cNvSpPr>
              <a:spLocks noChangeArrowheads="1"/>
            </p:cNvSpPr>
            <p:nvPr/>
          </p:nvSpPr>
          <p:spPr bwMode="auto">
            <a:xfrm>
              <a:off x="1904" y="1344"/>
              <a:ext cx="40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sz="2400">
                  <a:solidFill>
                    <a:srgbClr val="0000FF"/>
                  </a:solidFill>
                </a:rPr>
                <a:t>4X</a:t>
              </a:r>
            </a:p>
          </p:txBody>
        </p:sp>
      </p:grpSp>
      <p:sp>
        <p:nvSpPr>
          <p:cNvPr id="68615" name="Rectangle 19">
            <a:extLst>
              <a:ext uri="{FF2B5EF4-FFF2-40B4-BE49-F238E27FC236}">
                <a16:creationId xmlns:a16="http://schemas.microsoft.com/office/drawing/2014/main" id="{6141E24D-9AFC-490C-A3D7-CFB5215366AE}"/>
              </a:ext>
            </a:extLst>
          </p:cNvPr>
          <p:cNvSpPr>
            <a:spLocks noChangeArrowheads="1"/>
          </p:cNvSpPr>
          <p:nvPr/>
        </p:nvSpPr>
        <p:spPr bwMode="auto">
          <a:xfrm>
            <a:off x="2590800" y="5200651"/>
            <a:ext cx="6269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50000"/>
              </a:spcBef>
              <a:buFontTx/>
              <a:buNone/>
            </a:pPr>
            <a:r>
              <a:rPr lang="en-IE" altLang="it-IT" b="1">
                <a:solidFill>
                  <a:schemeClr val="tx1"/>
                </a:solidFill>
              </a:rPr>
              <a:t>FFT</a:t>
            </a:r>
            <a:r>
              <a:rPr lang="en-IE" altLang="it-IT">
                <a:solidFill>
                  <a:schemeClr val="tx1"/>
                </a:solidFill>
              </a:rPr>
              <a:t> è l’algoritmo matematico per calcolare lo spettro di frequenze.</a:t>
            </a:r>
          </a:p>
        </p:txBody>
      </p:sp>
      <p:sp>
        <p:nvSpPr>
          <p:cNvPr id="68616" name="Text Box 20">
            <a:extLst>
              <a:ext uri="{FF2B5EF4-FFF2-40B4-BE49-F238E27FC236}">
                <a16:creationId xmlns:a16="http://schemas.microsoft.com/office/drawing/2014/main" id="{F2B8B752-0089-4567-83A3-5B8FBB90DDD7}"/>
              </a:ext>
            </a:extLst>
          </p:cNvPr>
          <p:cNvSpPr txBox="1">
            <a:spLocks noChangeArrowheads="1"/>
          </p:cNvSpPr>
          <p:nvPr/>
        </p:nvSpPr>
        <p:spPr bwMode="auto">
          <a:xfrm>
            <a:off x="2695576" y="4600576"/>
            <a:ext cx="2449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400" b="1">
                <a:solidFill>
                  <a:srgbClr val="FF0000"/>
                </a:solidFill>
                <a:latin typeface="Times New Roman" panose="02020603050405020304" pitchFamily="18" charset="0"/>
              </a:rPr>
              <a:t>Forma d'onda complessa</a:t>
            </a:r>
          </a:p>
          <a:p>
            <a:pPr>
              <a:spcBef>
                <a:spcPct val="50000"/>
              </a:spcBef>
              <a:buFontTx/>
              <a:buNone/>
            </a:pPr>
            <a:endParaRPr lang="it-IT" altLang="it-IT" sz="1600" b="1">
              <a:solidFill>
                <a:schemeClr val="tx1"/>
              </a:solidFill>
              <a:latin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numero diapositiva 3">
            <a:extLst>
              <a:ext uri="{FF2B5EF4-FFF2-40B4-BE49-F238E27FC236}">
                <a16:creationId xmlns:a16="http://schemas.microsoft.com/office/drawing/2014/main" id="{256336E2-93AD-4401-9B9D-0D6AD04EC9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26BB097-191E-4A28-980A-395E33D7B294}" type="slidenum">
              <a:rPr lang="de-DE" altLang="it-IT" sz="1000">
                <a:solidFill>
                  <a:schemeClr val="tx1"/>
                </a:solidFill>
              </a:rPr>
              <a:pPr>
                <a:spcBef>
                  <a:spcPct val="0"/>
                </a:spcBef>
                <a:buFontTx/>
                <a:buNone/>
              </a:pPr>
              <a:t>49</a:t>
            </a:fld>
            <a:endParaRPr lang="de-DE" altLang="it-IT" sz="1000">
              <a:solidFill>
                <a:schemeClr val="tx1"/>
              </a:solidFill>
            </a:endParaRPr>
          </a:p>
        </p:txBody>
      </p:sp>
      <p:sp>
        <p:nvSpPr>
          <p:cNvPr id="68611" name="Rectangle 2">
            <a:extLst>
              <a:ext uri="{FF2B5EF4-FFF2-40B4-BE49-F238E27FC236}">
                <a16:creationId xmlns:a16="http://schemas.microsoft.com/office/drawing/2014/main" id="{371402A0-6FB2-468A-8BD4-D71C8CC75B63}"/>
              </a:ext>
            </a:extLst>
          </p:cNvPr>
          <p:cNvSpPr>
            <a:spLocks noGrp="1" noChangeArrowheads="1"/>
          </p:cNvSpPr>
          <p:nvPr>
            <p:ph type="title" idx="4294967295"/>
          </p:nvPr>
        </p:nvSpPr>
        <p:spPr>
          <a:xfrm>
            <a:off x="0" y="325438"/>
            <a:ext cx="6777038" cy="519112"/>
          </a:xfrm>
        </p:spPr>
        <p:txBody>
          <a:bodyPr/>
          <a:lstStyle/>
          <a:p>
            <a:pPr algn="ctr" eaLnBrk="1" hangingPunct="1"/>
            <a:r>
              <a:rPr lang="en-IE" altLang="it-IT" dirty="0"/>
              <a:t>Dal </a:t>
            </a:r>
            <a:r>
              <a:rPr lang="en-IE" altLang="it-IT" dirty="0" err="1"/>
              <a:t>dominio</a:t>
            </a:r>
            <a:r>
              <a:rPr lang="en-IE" altLang="it-IT" dirty="0"/>
              <a:t> del Tempo </a:t>
            </a:r>
            <a:r>
              <a:rPr lang="en-IE" altLang="it-IT" dirty="0" err="1"/>
              <a:t>allo</a:t>
            </a:r>
            <a:r>
              <a:rPr lang="en-IE" altLang="it-IT" dirty="0"/>
              <a:t> </a:t>
            </a:r>
            <a:r>
              <a:rPr lang="en-IE" altLang="it-IT" dirty="0" err="1"/>
              <a:t>spettro</a:t>
            </a:r>
            <a:r>
              <a:rPr lang="en-IE" altLang="it-IT" dirty="0"/>
              <a:t> di </a:t>
            </a:r>
            <a:r>
              <a:rPr lang="en-IE" altLang="it-IT" dirty="0" err="1"/>
              <a:t>Frequenza</a:t>
            </a:r>
            <a:endParaRPr lang="en-IE" altLang="it-IT" dirty="0"/>
          </a:p>
        </p:txBody>
      </p:sp>
      <p:sp>
        <p:nvSpPr>
          <p:cNvPr id="68612" name="Text Box 3">
            <a:extLst>
              <a:ext uri="{FF2B5EF4-FFF2-40B4-BE49-F238E27FC236}">
                <a16:creationId xmlns:a16="http://schemas.microsoft.com/office/drawing/2014/main" id="{D9FF0C0A-A4F2-43B2-8DAE-40FC1C3ACA5D}"/>
              </a:ext>
            </a:extLst>
          </p:cNvPr>
          <p:cNvSpPr txBox="1">
            <a:spLocks noChangeArrowheads="1"/>
          </p:cNvSpPr>
          <p:nvPr/>
        </p:nvSpPr>
        <p:spPr bwMode="auto">
          <a:xfrm>
            <a:off x="2070100" y="2098676"/>
            <a:ext cx="7156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IE" altLang="it-IT">
              <a:solidFill>
                <a:schemeClr val="tx1"/>
              </a:solidFill>
            </a:endParaRPr>
          </a:p>
        </p:txBody>
      </p:sp>
      <p:sp>
        <p:nvSpPr>
          <p:cNvPr id="68613" name="Text Box 7">
            <a:extLst>
              <a:ext uri="{FF2B5EF4-FFF2-40B4-BE49-F238E27FC236}">
                <a16:creationId xmlns:a16="http://schemas.microsoft.com/office/drawing/2014/main" id="{45B3B884-226C-412B-B742-CFA34E688E78}"/>
              </a:ext>
            </a:extLst>
          </p:cNvPr>
          <p:cNvSpPr txBox="1">
            <a:spLocks noChangeArrowheads="1"/>
          </p:cNvSpPr>
          <p:nvPr/>
        </p:nvSpPr>
        <p:spPr bwMode="auto">
          <a:xfrm>
            <a:off x="2198689" y="933451"/>
            <a:ext cx="49625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IE" altLang="it-IT" b="1" u="sng">
                <a:solidFill>
                  <a:schemeClr val="tx1"/>
                </a:solidFill>
              </a:rPr>
              <a:t>FFT</a:t>
            </a:r>
            <a:r>
              <a:rPr lang="en-IE" altLang="it-IT" b="1">
                <a:solidFill>
                  <a:schemeClr val="tx1"/>
                </a:solidFill>
              </a:rPr>
              <a:t>      F</a:t>
            </a:r>
            <a:r>
              <a:rPr lang="en-IE" altLang="it-IT">
                <a:solidFill>
                  <a:schemeClr val="tx1"/>
                </a:solidFill>
              </a:rPr>
              <a:t>ast   </a:t>
            </a:r>
            <a:r>
              <a:rPr lang="en-IE" altLang="it-IT" b="1">
                <a:solidFill>
                  <a:schemeClr val="tx1"/>
                </a:solidFill>
              </a:rPr>
              <a:t>F</a:t>
            </a:r>
            <a:r>
              <a:rPr lang="en-IE" altLang="it-IT">
                <a:solidFill>
                  <a:schemeClr val="tx1"/>
                </a:solidFill>
              </a:rPr>
              <a:t>ourier  </a:t>
            </a:r>
            <a:r>
              <a:rPr lang="en-IE" altLang="it-IT" b="1">
                <a:solidFill>
                  <a:schemeClr val="tx1"/>
                </a:solidFill>
              </a:rPr>
              <a:t>T</a:t>
            </a:r>
            <a:r>
              <a:rPr lang="en-IE" altLang="it-IT">
                <a:solidFill>
                  <a:schemeClr val="tx1"/>
                </a:solidFill>
              </a:rPr>
              <a:t>ransform</a:t>
            </a:r>
          </a:p>
          <a:p>
            <a:pPr eaLnBrk="1" hangingPunct="1">
              <a:spcBef>
                <a:spcPct val="50000"/>
              </a:spcBef>
              <a:buFontTx/>
              <a:buNone/>
            </a:pPr>
            <a:endParaRPr lang="en-IE" altLang="it-IT">
              <a:solidFill>
                <a:schemeClr val="tx1"/>
              </a:solidFill>
            </a:endParaRPr>
          </a:p>
        </p:txBody>
      </p:sp>
      <p:sp>
        <p:nvSpPr>
          <p:cNvPr id="68615" name="Rectangle 19">
            <a:extLst>
              <a:ext uri="{FF2B5EF4-FFF2-40B4-BE49-F238E27FC236}">
                <a16:creationId xmlns:a16="http://schemas.microsoft.com/office/drawing/2014/main" id="{6141E24D-9AFC-490C-A3D7-CFB5215366AE}"/>
              </a:ext>
            </a:extLst>
          </p:cNvPr>
          <p:cNvSpPr>
            <a:spLocks noChangeArrowheads="1"/>
          </p:cNvSpPr>
          <p:nvPr/>
        </p:nvSpPr>
        <p:spPr bwMode="auto">
          <a:xfrm>
            <a:off x="796602" y="5893405"/>
            <a:ext cx="94038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50000"/>
              </a:spcBef>
              <a:buFontTx/>
              <a:buNone/>
            </a:pPr>
            <a:r>
              <a:rPr lang="en-IE" altLang="it-IT" b="1" dirty="0">
                <a:solidFill>
                  <a:schemeClr val="tx1"/>
                </a:solidFill>
              </a:rPr>
              <a:t>FFT</a:t>
            </a:r>
            <a:r>
              <a:rPr lang="en-IE" altLang="it-IT" dirty="0">
                <a:solidFill>
                  <a:schemeClr val="tx1"/>
                </a:solidFill>
              </a:rPr>
              <a:t> è </a:t>
            </a:r>
            <a:r>
              <a:rPr lang="en-IE" altLang="it-IT" dirty="0" err="1">
                <a:solidFill>
                  <a:schemeClr val="tx1"/>
                </a:solidFill>
              </a:rPr>
              <a:t>l’algoritmo</a:t>
            </a:r>
            <a:r>
              <a:rPr lang="en-IE" altLang="it-IT" dirty="0">
                <a:solidFill>
                  <a:schemeClr val="tx1"/>
                </a:solidFill>
              </a:rPr>
              <a:t> </a:t>
            </a:r>
            <a:r>
              <a:rPr lang="en-IE" altLang="it-IT" dirty="0" err="1">
                <a:solidFill>
                  <a:schemeClr val="tx1"/>
                </a:solidFill>
              </a:rPr>
              <a:t>matematico</a:t>
            </a:r>
            <a:r>
              <a:rPr lang="en-IE" altLang="it-IT" dirty="0">
                <a:solidFill>
                  <a:schemeClr val="tx1"/>
                </a:solidFill>
              </a:rPr>
              <a:t> per </a:t>
            </a:r>
            <a:r>
              <a:rPr lang="en-IE" altLang="it-IT" dirty="0" err="1">
                <a:solidFill>
                  <a:schemeClr val="tx1"/>
                </a:solidFill>
              </a:rPr>
              <a:t>calcolare</a:t>
            </a:r>
            <a:r>
              <a:rPr lang="en-IE" altLang="it-IT" dirty="0">
                <a:solidFill>
                  <a:schemeClr val="tx1"/>
                </a:solidFill>
              </a:rPr>
              <a:t> lo </a:t>
            </a:r>
            <a:r>
              <a:rPr lang="en-IE" altLang="it-IT" dirty="0" err="1">
                <a:solidFill>
                  <a:schemeClr val="tx1"/>
                </a:solidFill>
              </a:rPr>
              <a:t>spettro</a:t>
            </a:r>
            <a:r>
              <a:rPr lang="en-IE" altLang="it-IT" dirty="0">
                <a:solidFill>
                  <a:schemeClr val="tx1"/>
                </a:solidFill>
              </a:rPr>
              <a:t> di </a:t>
            </a:r>
            <a:r>
              <a:rPr lang="en-IE" altLang="it-IT" dirty="0" err="1">
                <a:solidFill>
                  <a:schemeClr val="tx1"/>
                </a:solidFill>
              </a:rPr>
              <a:t>frequenze</a:t>
            </a:r>
            <a:r>
              <a:rPr lang="en-IE" altLang="it-IT" dirty="0">
                <a:solidFill>
                  <a:schemeClr val="tx1"/>
                </a:solidFill>
              </a:rPr>
              <a:t>.</a:t>
            </a:r>
          </a:p>
        </p:txBody>
      </p:sp>
      <p:sp>
        <p:nvSpPr>
          <p:cNvPr id="68616" name="Text Box 20">
            <a:extLst>
              <a:ext uri="{FF2B5EF4-FFF2-40B4-BE49-F238E27FC236}">
                <a16:creationId xmlns:a16="http://schemas.microsoft.com/office/drawing/2014/main" id="{F2B8B752-0089-4567-83A3-5B8FBB90DDD7}"/>
              </a:ext>
            </a:extLst>
          </p:cNvPr>
          <p:cNvSpPr txBox="1">
            <a:spLocks noChangeArrowheads="1"/>
          </p:cNvSpPr>
          <p:nvPr/>
        </p:nvSpPr>
        <p:spPr bwMode="auto">
          <a:xfrm>
            <a:off x="2695576" y="4600576"/>
            <a:ext cx="2449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400" b="1">
                <a:solidFill>
                  <a:srgbClr val="FF0000"/>
                </a:solidFill>
                <a:latin typeface="Times New Roman" panose="02020603050405020304" pitchFamily="18" charset="0"/>
              </a:rPr>
              <a:t>Forma d'onda complessa</a:t>
            </a:r>
          </a:p>
          <a:p>
            <a:pPr>
              <a:spcBef>
                <a:spcPct val="50000"/>
              </a:spcBef>
              <a:buFontTx/>
              <a:buNone/>
            </a:pPr>
            <a:endParaRPr lang="it-IT" altLang="it-IT" sz="1600" b="1">
              <a:solidFill>
                <a:schemeClr val="tx1"/>
              </a:solidFill>
              <a:latin typeface="Times New Roman" panose="02020603050405020304" pitchFamily="18" charset="0"/>
            </a:endParaRPr>
          </a:p>
        </p:txBody>
      </p:sp>
      <p:pic>
        <p:nvPicPr>
          <p:cNvPr id="5" name="Immagine 4">
            <a:extLst>
              <a:ext uri="{FF2B5EF4-FFF2-40B4-BE49-F238E27FC236}">
                <a16:creationId xmlns:a16="http://schemas.microsoft.com/office/drawing/2014/main" id="{D6AC0941-0E39-42C1-B955-585FFDBA1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104" y="2300664"/>
            <a:ext cx="4578352" cy="1916519"/>
          </a:xfrm>
          <a:prstGeom prst="rect">
            <a:avLst/>
          </a:prstGeom>
        </p:spPr>
      </p:pic>
      <p:pic>
        <p:nvPicPr>
          <p:cNvPr id="63490" name="313588E4-4E55-456B-9062-BE069B06279A" descr="313588E4-4E55-456B-9062-BE069B06279A">
            <a:extLst>
              <a:ext uri="{FF2B5EF4-FFF2-40B4-BE49-F238E27FC236}">
                <a16:creationId xmlns:a16="http://schemas.microsoft.com/office/drawing/2014/main" id="{A8C02294-BFA5-4C48-95E0-8EB867FB7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99" y="1639588"/>
            <a:ext cx="6269039" cy="363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A5153DF1-CBE6-4351-B1AF-E23E52F1288C}"/>
              </a:ext>
            </a:extLst>
          </p:cNvPr>
          <p:cNvSpPr/>
          <p:nvPr/>
        </p:nvSpPr>
        <p:spPr bwMode="gray">
          <a:xfrm>
            <a:off x="9912424" y="2170684"/>
            <a:ext cx="1130227" cy="32221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60476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5</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endParaRPr lang="en-US" dirty="0"/>
          </a:p>
        </p:txBody>
      </p:sp>
      <p:pic>
        <p:nvPicPr>
          <p:cNvPr id="2" name="Immagine 1">
            <a:extLst>
              <a:ext uri="{FF2B5EF4-FFF2-40B4-BE49-F238E27FC236}">
                <a16:creationId xmlns:a16="http://schemas.microsoft.com/office/drawing/2014/main" id="{BAB4060C-6064-4622-8C4F-37206B039A51}"/>
              </a:ext>
            </a:extLst>
          </p:cNvPr>
          <p:cNvPicPr>
            <a:picLocks noChangeAspect="1"/>
          </p:cNvPicPr>
          <p:nvPr/>
        </p:nvPicPr>
        <p:blipFill>
          <a:blip r:embed="rId2"/>
          <a:stretch>
            <a:fillRect/>
          </a:stretch>
        </p:blipFill>
        <p:spPr>
          <a:xfrm>
            <a:off x="5231904" y="1916832"/>
            <a:ext cx="6542675" cy="3826657"/>
          </a:xfrm>
          <a:prstGeom prst="rect">
            <a:avLst/>
          </a:prstGeom>
        </p:spPr>
      </p:pic>
      <p:sp>
        <p:nvSpPr>
          <p:cNvPr id="7" name="CasellaDiTesto 6">
            <a:extLst>
              <a:ext uri="{FF2B5EF4-FFF2-40B4-BE49-F238E27FC236}">
                <a16:creationId xmlns:a16="http://schemas.microsoft.com/office/drawing/2014/main" id="{B3FC55F9-EB2F-4DE8-A850-63F58826BD58}"/>
              </a:ext>
            </a:extLst>
          </p:cNvPr>
          <p:cNvSpPr txBox="1"/>
          <p:nvPr/>
        </p:nvSpPr>
        <p:spPr bwMode="gray">
          <a:xfrm>
            <a:off x="694963" y="1412776"/>
            <a:ext cx="4536941" cy="2954655"/>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Ad una macchina per la produzione di carta </a:t>
            </a:r>
            <a:r>
              <a:rPr lang="it-IT" sz="1600" dirty="0" err="1">
                <a:solidFill>
                  <a:srgbClr val="000000"/>
                </a:solidFill>
                <a:latin typeface="Calibri" panose="020F0502020204030204" pitchFamily="34" charset="0"/>
              </a:rPr>
              <a:t>Tussue</a:t>
            </a:r>
            <a:r>
              <a:rPr lang="it-IT" sz="1600" dirty="0">
                <a:solidFill>
                  <a:srgbClr val="000000"/>
                </a:solidFill>
                <a:latin typeface="Calibri" panose="020F0502020204030204" pitchFamily="34" charset="0"/>
              </a:rPr>
              <a:t>, utilizzata per il confezionamento di fazzoletti, può «</a:t>
            </a:r>
            <a:r>
              <a:rPr lang="it-IT" sz="1600" b="1" i="1" dirty="0">
                <a:solidFill>
                  <a:srgbClr val="000000"/>
                </a:solidFill>
                <a:latin typeface="Calibri" panose="020F0502020204030204" pitchFamily="34" charset="0"/>
              </a:rPr>
              <a:t>parlarci»</a:t>
            </a:r>
            <a:r>
              <a:rPr lang="it-IT" sz="1600" dirty="0">
                <a:solidFill>
                  <a:srgbClr val="000000"/>
                </a:solidFill>
                <a:latin typeface="Calibri" panose="020F0502020204030204" pitchFamily="34" charset="0"/>
              </a:rPr>
              <a:t> delle proprie condizioni attraverso:</a:t>
            </a:r>
          </a:p>
          <a:p>
            <a:pPr algn="l" rtl="0" eaLnBrk="1" fontAlgn="auto" hangingPunct="1">
              <a:lnSpc>
                <a:spcPct val="100000"/>
              </a:lnSpc>
              <a:spcBef>
                <a:spcPts val="0"/>
              </a:spcBef>
              <a:spcAft>
                <a:spcPts val="0"/>
              </a:spcAft>
              <a:buClr>
                <a:srgbClr val="00893D"/>
              </a:buClr>
            </a:pPr>
            <a:endParaRPr lang="it-IT" sz="1600" b="0" i="0" u="none" baseline="0" dirty="0">
              <a:solidFill>
                <a:srgbClr val="000000"/>
              </a:solidFill>
              <a:latin typeface="Calibri" panose="020F0502020204030204" pitchFamily="34" charset="0"/>
            </a:endParaRP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i="0" u="none" baseline="0" dirty="0">
                <a:solidFill>
                  <a:srgbClr val="000000"/>
                </a:solidFill>
                <a:latin typeface="Calibri" panose="020F0502020204030204" pitchFamily="34" charset="0"/>
              </a:rPr>
              <a:t>VIBRAZIONI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dirty="0">
                <a:solidFill>
                  <a:srgbClr val="000000"/>
                </a:solidFill>
                <a:latin typeface="Calibri" panose="020F0502020204030204" pitchFamily="34" charset="0"/>
              </a:rPr>
              <a:t>TEMPERATURA</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i="0" u="none" baseline="0" dirty="0">
                <a:solidFill>
                  <a:srgbClr val="000000"/>
                </a:solidFill>
                <a:latin typeface="Calibri" panose="020F0502020204030204" pitchFamily="34" charset="0"/>
              </a:rPr>
              <a:t>ANALISI OLIO</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dirty="0">
                <a:solidFill>
                  <a:srgbClr val="000000"/>
                </a:solidFill>
                <a:latin typeface="Calibri" panose="020F0502020204030204" pitchFamily="34" charset="0"/>
              </a:rPr>
              <a:t>SUONO</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dirty="0">
                <a:solidFill>
                  <a:srgbClr val="000000"/>
                </a:solidFill>
                <a:latin typeface="Calibri" panose="020F0502020204030204" pitchFamily="34" charset="0"/>
              </a:rPr>
              <a:t>ENDOSCOPIA</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i="0" u="none" baseline="0" dirty="0">
                <a:solidFill>
                  <a:srgbClr val="000000"/>
                </a:solidFill>
                <a:latin typeface="Calibri" panose="020F0502020204030204" pitchFamily="34" charset="0"/>
              </a:rPr>
              <a:t>MISURA DI TENSIONE/CORRENTE/ISOLAMENTO DEI MOTORI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endParaRPr lang="it-IT" sz="1600" b="1"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602659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numero diapositiva 3">
            <a:extLst>
              <a:ext uri="{FF2B5EF4-FFF2-40B4-BE49-F238E27FC236}">
                <a16:creationId xmlns:a16="http://schemas.microsoft.com/office/drawing/2014/main" id="{813CC916-7132-41DC-90DA-3BB1576D90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87A1FAE-C3A8-464F-8A5A-494FEC1F220A}" type="slidenum">
              <a:rPr lang="de-DE" altLang="it-IT" sz="1000">
                <a:solidFill>
                  <a:schemeClr val="tx1"/>
                </a:solidFill>
              </a:rPr>
              <a:pPr>
                <a:spcBef>
                  <a:spcPct val="0"/>
                </a:spcBef>
                <a:buFontTx/>
                <a:buNone/>
              </a:pPr>
              <a:t>50</a:t>
            </a:fld>
            <a:endParaRPr lang="de-DE" altLang="it-IT" sz="1000">
              <a:solidFill>
                <a:schemeClr val="tx1"/>
              </a:solidFill>
            </a:endParaRPr>
          </a:p>
        </p:txBody>
      </p:sp>
      <p:grpSp>
        <p:nvGrpSpPr>
          <p:cNvPr id="70659" name="Group 2">
            <a:extLst>
              <a:ext uri="{FF2B5EF4-FFF2-40B4-BE49-F238E27FC236}">
                <a16:creationId xmlns:a16="http://schemas.microsoft.com/office/drawing/2014/main" id="{C078F05C-F1BE-4624-9CA4-00DA8C7F2D5D}"/>
              </a:ext>
            </a:extLst>
          </p:cNvPr>
          <p:cNvGrpSpPr>
            <a:grpSpLocks/>
          </p:cNvGrpSpPr>
          <p:nvPr/>
        </p:nvGrpSpPr>
        <p:grpSpPr bwMode="auto">
          <a:xfrm>
            <a:off x="3648076" y="620714"/>
            <a:ext cx="6392863" cy="2744787"/>
            <a:chOff x="957" y="1036"/>
            <a:chExt cx="4027" cy="1729"/>
          </a:xfrm>
        </p:grpSpPr>
        <p:pic>
          <p:nvPicPr>
            <p:cNvPr id="70684" name="Picture 3">
              <a:extLst>
                <a:ext uri="{FF2B5EF4-FFF2-40B4-BE49-F238E27FC236}">
                  <a16:creationId xmlns:a16="http://schemas.microsoft.com/office/drawing/2014/main" id="{A1AE78CF-8452-48E2-A7D8-242511502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 y="1036"/>
              <a:ext cx="4027"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5" name="Picture 4">
              <a:extLst>
                <a:ext uri="{FF2B5EF4-FFF2-40B4-BE49-F238E27FC236}">
                  <a16:creationId xmlns:a16="http://schemas.microsoft.com/office/drawing/2014/main" id="{51FE148C-6BB9-4D40-A0F8-66556D412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 y="1036"/>
              <a:ext cx="4027"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useBgFill="1">
        <p:nvSpPr>
          <p:cNvPr id="70660" name="Rectangle 5">
            <a:extLst>
              <a:ext uri="{FF2B5EF4-FFF2-40B4-BE49-F238E27FC236}">
                <a16:creationId xmlns:a16="http://schemas.microsoft.com/office/drawing/2014/main" id="{EC5D66A9-6B2B-4002-AC3D-8931A51C6CF8}"/>
              </a:ext>
            </a:extLst>
          </p:cNvPr>
          <p:cNvSpPr>
            <a:spLocks noChangeArrowheads="1"/>
          </p:cNvSpPr>
          <p:nvPr/>
        </p:nvSpPr>
        <p:spPr bwMode="auto">
          <a:xfrm>
            <a:off x="4075114" y="5918200"/>
            <a:ext cx="192087" cy="11588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61" name="Rectangle 6">
            <a:extLst>
              <a:ext uri="{FF2B5EF4-FFF2-40B4-BE49-F238E27FC236}">
                <a16:creationId xmlns:a16="http://schemas.microsoft.com/office/drawing/2014/main" id="{38D84848-3B63-40D0-9263-49685E7C6D93}"/>
              </a:ext>
            </a:extLst>
          </p:cNvPr>
          <p:cNvSpPr>
            <a:spLocks noChangeArrowheads="1"/>
          </p:cNvSpPr>
          <p:nvPr/>
        </p:nvSpPr>
        <p:spPr bwMode="auto">
          <a:xfrm>
            <a:off x="2481264" y="5254726"/>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70662" name="Group 7">
            <a:extLst>
              <a:ext uri="{FF2B5EF4-FFF2-40B4-BE49-F238E27FC236}">
                <a16:creationId xmlns:a16="http://schemas.microsoft.com/office/drawing/2014/main" id="{6D07D2D8-DFBA-40F3-9E0B-2BED851D81C7}"/>
              </a:ext>
            </a:extLst>
          </p:cNvPr>
          <p:cNvGrpSpPr>
            <a:grpSpLocks/>
          </p:cNvGrpSpPr>
          <p:nvPr/>
        </p:nvGrpSpPr>
        <p:grpSpPr bwMode="auto">
          <a:xfrm>
            <a:off x="3719514" y="4149725"/>
            <a:ext cx="4105275" cy="2230438"/>
            <a:chOff x="1610" y="2613"/>
            <a:chExt cx="2404" cy="1497"/>
          </a:xfrm>
        </p:grpSpPr>
        <p:sp>
          <p:nvSpPr>
            <p:cNvPr id="70674" name="AutoShape 8">
              <a:extLst>
                <a:ext uri="{FF2B5EF4-FFF2-40B4-BE49-F238E27FC236}">
                  <a16:creationId xmlns:a16="http://schemas.microsoft.com/office/drawing/2014/main" id="{F2171C4D-4326-41BF-A9F5-52F0BCA4D65E}"/>
                </a:ext>
              </a:extLst>
            </p:cNvPr>
            <p:cNvSpPr>
              <a:spLocks noChangeArrowheads="1"/>
            </p:cNvSpPr>
            <p:nvPr/>
          </p:nvSpPr>
          <p:spPr bwMode="auto">
            <a:xfrm>
              <a:off x="1811" y="2976"/>
              <a:ext cx="60" cy="1104"/>
            </a:xfrm>
            <a:prstGeom prst="triangle">
              <a:avLst>
                <a:gd name="adj" fmla="val 50000"/>
              </a:avLst>
            </a:prstGeom>
            <a:solidFill>
              <a:srgbClr val="000000"/>
            </a:solidFill>
            <a:ln w="9525">
              <a:solidFill>
                <a:srgbClr val="00FF0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75" name="AutoShape 9">
              <a:extLst>
                <a:ext uri="{FF2B5EF4-FFF2-40B4-BE49-F238E27FC236}">
                  <a16:creationId xmlns:a16="http://schemas.microsoft.com/office/drawing/2014/main" id="{6972EEA7-1DCF-429C-9D42-C718A51507B8}"/>
                </a:ext>
              </a:extLst>
            </p:cNvPr>
            <p:cNvSpPr>
              <a:spLocks noChangeArrowheads="1"/>
            </p:cNvSpPr>
            <p:nvPr/>
          </p:nvSpPr>
          <p:spPr bwMode="auto">
            <a:xfrm>
              <a:off x="2529" y="3944"/>
              <a:ext cx="60" cy="138"/>
            </a:xfrm>
            <a:prstGeom prst="triangle">
              <a:avLst>
                <a:gd name="adj" fmla="val 50000"/>
              </a:avLst>
            </a:prstGeom>
            <a:solidFill>
              <a:srgbClr val="000000"/>
            </a:solidFill>
            <a:ln w="9525">
              <a:solidFill>
                <a:srgbClr val="FF000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76" name="AutoShape 10">
              <a:extLst>
                <a:ext uri="{FF2B5EF4-FFF2-40B4-BE49-F238E27FC236}">
                  <a16:creationId xmlns:a16="http://schemas.microsoft.com/office/drawing/2014/main" id="{D17B2439-07A2-4FBD-A8F7-85D6D6B58184}"/>
                </a:ext>
              </a:extLst>
            </p:cNvPr>
            <p:cNvSpPr>
              <a:spLocks noChangeArrowheads="1"/>
            </p:cNvSpPr>
            <p:nvPr/>
          </p:nvSpPr>
          <p:spPr bwMode="auto">
            <a:xfrm>
              <a:off x="2830" y="3948"/>
              <a:ext cx="58" cy="137"/>
            </a:xfrm>
            <a:prstGeom prst="triangle">
              <a:avLst>
                <a:gd name="adj" fmla="val 50000"/>
              </a:avLst>
            </a:prstGeom>
            <a:solidFill>
              <a:srgbClr val="000000"/>
            </a:solidFill>
            <a:ln w="9525">
              <a:solidFill>
                <a:srgbClr val="FF000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77" name="AutoShape 11">
              <a:extLst>
                <a:ext uri="{FF2B5EF4-FFF2-40B4-BE49-F238E27FC236}">
                  <a16:creationId xmlns:a16="http://schemas.microsoft.com/office/drawing/2014/main" id="{21B98B7E-B948-495F-B056-63CD1731520E}"/>
                </a:ext>
              </a:extLst>
            </p:cNvPr>
            <p:cNvSpPr>
              <a:spLocks noChangeArrowheads="1"/>
            </p:cNvSpPr>
            <p:nvPr/>
          </p:nvSpPr>
          <p:spPr bwMode="auto">
            <a:xfrm>
              <a:off x="2684" y="3665"/>
              <a:ext cx="56" cy="415"/>
            </a:xfrm>
            <a:prstGeom prst="triangle">
              <a:avLst>
                <a:gd name="adj" fmla="val 50000"/>
              </a:avLst>
            </a:prstGeom>
            <a:solidFill>
              <a:srgbClr val="000000"/>
            </a:solidFill>
            <a:ln w="9525">
              <a:solidFill>
                <a:srgbClr val="FF000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78" name="AutoShape 12">
              <a:extLst>
                <a:ext uri="{FF2B5EF4-FFF2-40B4-BE49-F238E27FC236}">
                  <a16:creationId xmlns:a16="http://schemas.microsoft.com/office/drawing/2014/main" id="{F7FABA7E-E008-4C72-B74B-592B2784759B}"/>
                </a:ext>
              </a:extLst>
            </p:cNvPr>
            <p:cNvSpPr>
              <a:spLocks noChangeArrowheads="1"/>
            </p:cNvSpPr>
            <p:nvPr/>
          </p:nvSpPr>
          <p:spPr bwMode="auto">
            <a:xfrm>
              <a:off x="3558" y="3254"/>
              <a:ext cx="58" cy="829"/>
            </a:xfrm>
            <a:prstGeom prst="triangle">
              <a:avLst>
                <a:gd name="adj" fmla="val 50000"/>
              </a:avLst>
            </a:prstGeom>
            <a:solidFill>
              <a:srgbClr val="000000"/>
            </a:solidFill>
            <a:ln w="9525">
              <a:solidFill>
                <a:srgbClr val="80008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79" name="AutoShape 13">
              <a:extLst>
                <a:ext uri="{FF2B5EF4-FFF2-40B4-BE49-F238E27FC236}">
                  <a16:creationId xmlns:a16="http://schemas.microsoft.com/office/drawing/2014/main" id="{74BFBBF3-6441-470A-A336-216B19669B4D}"/>
                </a:ext>
              </a:extLst>
            </p:cNvPr>
            <p:cNvSpPr>
              <a:spLocks noChangeArrowheads="1"/>
            </p:cNvSpPr>
            <p:nvPr/>
          </p:nvSpPr>
          <p:spPr bwMode="auto">
            <a:xfrm>
              <a:off x="3439" y="3948"/>
              <a:ext cx="59" cy="137"/>
            </a:xfrm>
            <a:prstGeom prst="triangle">
              <a:avLst>
                <a:gd name="adj" fmla="val 50000"/>
              </a:avLst>
            </a:prstGeom>
            <a:solidFill>
              <a:srgbClr val="000000"/>
            </a:solidFill>
            <a:ln w="9525">
              <a:solidFill>
                <a:srgbClr val="80008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80" name="AutoShape 14">
              <a:extLst>
                <a:ext uri="{FF2B5EF4-FFF2-40B4-BE49-F238E27FC236}">
                  <a16:creationId xmlns:a16="http://schemas.microsoft.com/office/drawing/2014/main" id="{D42C555B-3185-4BFA-A89B-27CE4C7AA76D}"/>
                </a:ext>
              </a:extLst>
            </p:cNvPr>
            <p:cNvSpPr>
              <a:spLocks noChangeArrowheads="1"/>
            </p:cNvSpPr>
            <p:nvPr/>
          </p:nvSpPr>
          <p:spPr bwMode="auto">
            <a:xfrm>
              <a:off x="3675" y="3948"/>
              <a:ext cx="58" cy="137"/>
            </a:xfrm>
            <a:prstGeom prst="triangle">
              <a:avLst>
                <a:gd name="adj" fmla="val 50000"/>
              </a:avLst>
            </a:prstGeom>
            <a:solidFill>
              <a:srgbClr val="000000"/>
            </a:solidFill>
            <a:ln w="9525">
              <a:solidFill>
                <a:srgbClr val="80008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81" name="AutoShape 15">
              <a:extLst>
                <a:ext uri="{FF2B5EF4-FFF2-40B4-BE49-F238E27FC236}">
                  <a16:creationId xmlns:a16="http://schemas.microsoft.com/office/drawing/2014/main" id="{2E4F9207-2988-4688-9972-1E35C673E83F}"/>
                </a:ext>
              </a:extLst>
            </p:cNvPr>
            <p:cNvSpPr>
              <a:spLocks noChangeArrowheads="1"/>
            </p:cNvSpPr>
            <p:nvPr/>
          </p:nvSpPr>
          <p:spPr bwMode="auto">
            <a:xfrm>
              <a:off x="2052" y="3530"/>
              <a:ext cx="59" cy="552"/>
            </a:xfrm>
            <a:prstGeom prst="triangle">
              <a:avLst>
                <a:gd name="adj" fmla="val 50000"/>
              </a:avLst>
            </a:prstGeom>
            <a:solidFill>
              <a:srgbClr val="000000"/>
            </a:solidFill>
            <a:ln w="9525">
              <a:solidFill>
                <a:srgbClr val="FF990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82" name="Line 16">
              <a:extLst>
                <a:ext uri="{FF2B5EF4-FFF2-40B4-BE49-F238E27FC236}">
                  <a16:creationId xmlns:a16="http://schemas.microsoft.com/office/drawing/2014/main" id="{EB93663B-B30D-4248-8D27-6A5D68406835}"/>
                </a:ext>
              </a:extLst>
            </p:cNvPr>
            <p:cNvSpPr>
              <a:spLocks noChangeShapeType="1"/>
            </p:cNvSpPr>
            <p:nvPr/>
          </p:nvSpPr>
          <p:spPr bwMode="auto">
            <a:xfrm flipV="1">
              <a:off x="1610" y="2613"/>
              <a:ext cx="0" cy="14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0683" name="Line 17">
              <a:extLst>
                <a:ext uri="{FF2B5EF4-FFF2-40B4-BE49-F238E27FC236}">
                  <a16:creationId xmlns:a16="http://schemas.microsoft.com/office/drawing/2014/main" id="{4A24885A-06EC-4818-BA86-EC28FC299EBC}"/>
                </a:ext>
              </a:extLst>
            </p:cNvPr>
            <p:cNvSpPr>
              <a:spLocks noChangeShapeType="1"/>
            </p:cNvSpPr>
            <p:nvPr/>
          </p:nvSpPr>
          <p:spPr bwMode="auto">
            <a:xfrm flipV="1">
              <a:off x="1610" y="4110"/>
              <a:ext cx="240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70663" name="Rectangle 18">
            <a:extLst>
              <a:ext uri="{FF2B5EF4-FFF2-40B4-BE49-F238E27FC236}">
                <a16:creationId xmlns:a16="http://schemas.microsoft.com/office/drawing/2014/main" id="{C722B696-1D7E-46C1-ADB8-6FE8CA01FD6F}"/>
              </a:ext>
            </a:extLst>
          </p:cNvPr>
          <p:cNvSpPr>
            <a:spLocks noChangeArrowheads="1"/>
          </p:cNvSpPr>
          <p:nvPr/>
        </p:nvSpPr>
        <p:spPr bwMode="auto">
          <a:xfrm>
            <a:off x="5159375" y="6524626"/>
            <a:ext cx="6365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en-GB" altLang="it-IT" sz="1100" b="1">
                <a:solidFill>
                  <a:srgbClr val="000000"/>
                </a:solidFill>
                <a:latin typeface="Times New Roman" panose="02020603050405020304" pitchFamily="18" charset="0"/>
              </a:rPr>
              <a:t>Frequenza</a:t>
            </a:r>
            <a:endParaRPr lang="en-GB" altLang="it-IT" sz="2400">
              <a:solidFill>
                <a:schemeClr val="tx1"/>
              </a:solidFill>
              <a:latin typeface="Times New Roman" panose="02020603050405020304" pitchFamily="18" charset="0"/>
            </a:endParaRPr>
          </a:p>
        </p:txBody>
      </p:sp>
      <p:sp>
        <p:nvSpPr>
          <p:cNvPr id="70664" name="Rectangle 19">
            <a:extLst>
              <a:ext uri="{FF2B5EF4-FFF2-40B4-BE49-F238E27FC236}">
                <a16:creationId xmlns:a16="http://schemas.microsoft.com/office/drawing/2014/main" id="{9BD4DEDA-2762-43BD-8A2A-0A2E779AC151}"/>
              </a:ext>
            </a:extLst>
          </p:cNvPr>
          <p:cNvSpPr>
            <a:spLocks noChangeArrowheads="1"/>
          </p:cNvSpPr>
          <p:nvPr/>
        </p:nvSpPr>
        <p:spPr bwMode="auto">
          <a:xfrm rot="16200000">
            <a:off x="3011488" y="5145088"/>
            <a:ext cx="10096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en-GB" altLang="it-IT" sz="1100" b="1">
                <a:solidFill>
                  <a:srgbClr val="000000"/>
                </a:solidFill>
                <a:latin typeface="Times New Roman" panose="02020603050405020304" pitchFamily="18" charset="0"/>
              </a:rPr>
              <a:t>Ampiezza</a:t>
            </a:r>
            <a:endParaRPr lang="en-GB" altLang="it-IT" sz="2400">
              <a:solidFill>
                <a:schemeClr val="tx1"/>
              </a:solidFill>
              <a:latin typeface="Times New Roman" panose="02020603050405020304" pitchFamily="18" charset="0"/>
            </a:endParaRPr>
          </a:p>
        </p:txBody>
      </p:sp>
      <p:sp>
        <p:nvSpPr>
          <p:cNvPr id="868372" name="Line 20">
            <a:extLst>
              <a:ext uri="{FF2B5EF4-FFF2-40B4-BE49-F238E27FC236}">
                <a16:creationId xmlns:a16="http://schemas.microsoft.com/office/drawing/2014/main" id="{3BED6DFF-4C76-40F1-9AAB-378EF0623DBF}"/>
              </a:ext>
            </a:extLst>
          </p:cNvPr>
          <p:cNvSpPr>
            <a:spLocks noChangeShapeType="1"/>
          </p:cNvSpPr>
          <p:nvPr/>
        </p:nvSpPr>
        <p:spPr bwMode="auto">
          <a:xfrm>
            <a:off x="3852601" y="2473328"/>
            <a:ext cx="273977" cy="2168522"/>
          </a:xfrm>
          <a:prstGeom prst="line">
            <a:avLst/>
          </a:prstGeom>
          <a:noFill/>
          <a:ln w="76200">
            <a:solidFill>
              <a:srgbClr val="99FF33"/>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lIns="95866" tIns="47933" rIns="95866" bIns="47933"/>
          <a:lstStyle/>
          <a:p>
            <a:endParaRPr lang="it-IT"/>
          </a:p>
        </p:txBody>
      </p:sp>
      <p:sp>
        <p:nvSpPr>
          <p:cNvPr id="868373" name="Line 21">
            <a:extLst>
              <a:ext uri="{FF2B5EF4-FFF2-40B4-BE49-F238E27FC236}">
                <a16:creationId xmlns:a16="http://schemas.microsoft.com/office/drawing/2014/main" id="{AE2884D3-877C-4D50-AE99-3EBE8FCB5960}"/>
              </a:ext>
            </a:extLst>
          </p:cNvPr>
          <p:cNvSpPr>
            <a:spLocks noChangeShapeType="1"/>
          </p:cNvSpPr>
          <p:nvPr/>
        </p:nvSpPr>
        <p:spPr bwMode="auto">
          <a:xfrm flipH="1">
            <a:off x="4511675" y="2636839"/>
            <a:ext cx="1512888" cy="2808287"/>
          </a:xfrm>
          <a:prstGeom prst="line">
            <a:avLst/>
          </a:prstGeom>
          <a:noFill/>
          <a:ln w="76200">
            <a:solidFill>
              <a:srgbClr val="FF990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lIns="95866" tIns="47933" rIns="95866" bIns="47933"/>
          <a:lstStyle/>
          <a:p>
            <a:endParaRPr lang="it-IT"/>
          </a:p>
        </p:txBody>
      </p:sp>
      <p:sp>
        <p:nvSpPr>
          <p:cNvPr id="868374" name="Line 22">
            <a:extLst>
              <a:ext uri="{FF2B5EF4-FFF2-40B4-BE49-F238E27FC236}">
                <a16:creationId xmlns:a16="http://schemas.microsoft.com/office/drawing/2014/main" id="{A005EA77-F858-4BA5-9F8E-1D3E681FDDCD}"/>
              </a:ext>
            </a:extLst>
          </p:cNvPr>
          <p:cNvSpPr>
            <a:spLocks noChangeShapeType="1"/>
          </p:cNvSpPr>
          <p:nvPr/>
        </p:nvSpPr>
        <p:spPr bwMode="auto">
          <a:xfrm flipH="1">
            <a:off x="5591175" y="2565401"/>
            <a:ext cx="1081088" cy="3095625"/>
          </a:xfrm>
          <a:prstGeom prst="line">
            <a:avLst/>
          </a:prstGeom>
          <a:noFill/>
          <a:ln w="76200">
            <a:solidFill>
              <a:srgbClr val="FF000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lIns="95866" tIns="47933" rIns="95866" bIns="47933"/>
          <a:lstStyle/>
          <a:p>
            <a:endParaRPr lang="it-IT"/>
          </a:p>
        </p:txBody>
      </p:sp>
      <p:sp>
        <p:nvSpPr>
          <p:cNvPr id="868375" name="Line 23">
            <a:extLst>
              <a:ext uri="{FF2B5EF4-FFF2-40B4-BE49-F238E27FC236}">
                <a16:creationId xmlns:a16="http://schemas.microsoft.com/office/drawing/2014/main" id="{7E33C15C-B262-44DA-BEC7-8DA385353DFF}"/>
              </a:ext>
            </a:extLst>
          </p:cNvPr>
          <p:cNvSpPr>
            <a:spLocks noChangeShapeType="1"/>
          </p:cNvSpPr>
          <p:nvPr/>
        </p:nvSpPr>
        <p:spPr bwMode="auto">
          <a:xfrm>
            <a:off x="6311901" y="2636839"/>
            <a:ext cx="720725" cy="2447925"/>
          </a:xfrm>
          <a:prstGeom prst="line">
            <a:avLst/>
          </a:prstGeom>
          <a:noFill/>
          <a:ln w="76200">
            <a:solidFill>
              <a:srgbClr val="80008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lIns="95866" tIns="47933" rIns="95866" bIns="47933"/>
          <a:lstStyle/>
          <a:p>
            <a:endParaRPr lang="it-IT"/>
          </a:p>
        </p:txBody>
      </p:sp>
      <p:sp>
        <p:nvSpPr>
          <p:cNvPr id="868376" name="Text Box 24">
            <a:extLst>
              <a:ext uri="{FF2B5EF4-FFF2-40B4-BE49-F238E27FC236}">
                <a16:creationId xmlns:a16="http://schemas.microsoft.com/office/drawing/2014/main" id="{22161A8D-04EE-4343-AA9C-AD8211129B90}"/>
              </a:ext>
            </a:extLst>
          </p:cNvPr>
          <p:cNvSpPr txBox="1">
            <a:spLocks noChangeArrowheads="1"/>
          </p:cNvSpPr>
          <p:nvPr/>
        </p:nvSpPr>
        <p:spPr bwMode="auto">
          <a:xfrm>
            <a:off x="1558926" y="14843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dirty="0">
                <a:solidFill>
                  <a:srgbClr val="33CC33"/>
                </a:solidFill>
                <a:latin typeface="Times" panose="02020603050405020304" pitchFamily="18" charset="0"/>
              </a:rPr>
              <a:t>Sbilanciamento</a:t>
            </a:r>
          </a:p>
        </p:txBody>
      </p:sp>
      <p:sp>
        <p:nvSpPr>
          <p:cNvPr id="868377" name="Text Box 25">
            <a:extLst>
              <a:ext uri="{FF2B5EF4-FFF2-40B4-BE49-F238E27FC236}">
                <a16:creationId xmlns:a16="http://schemas.microsoft.com/office/drawing/2014/main" id="{1C23EB40-1B85-468C-AAAA-BB1B77F1C30A}"/>
              </a:ext>
            </a:extLst>
          </p:cNvPr>
          <p:cNvSpPr txBox="1">
            <a:spLocks noChangeArrowheads="1"/>
          </p:cNvSpPr>
          <p:nvPr/>
        </p:nvSpPr>
        <p:spPr bwMode="auto">
          <a:xfrm>
            <a:off x="1558926" y="1982788"/>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rgbClr val="F79825"/>
                </a:solidFill>
                <a:latin typeface="Times" panose="02020603050405020304" pitchFamily="18" charset="0"/>
              </a:rPr>
              <a:t>Disallineamento</a:t>
            </a:r>
          </a:p>
        </p:txBody>
      </p:sp>
      <p:sp>
        <p:nvSpPr>
          <p:cNvPr id="868378" name="Text Box 26">
            <a:extLst>
              <a:ext uri="{FF2B5EF4-FFF2-40B4-BE49-F238E27FC236}">
                <a16:creationId xmlns:a16="http://schemas.microsoft.com/office/drawing/2014/main" id="{EEAE5EBA-22EE-45FA-8E9D-B1339C66940C}"/>
              </a:ext>
            </a:extLst>
          </p:cNvPr>
          <p:cNvSpPr txBox="1">
            <a:spLocks noChangeArrowheads="1"/>
          </p:cNvSpPr>
          <p:nvPr/>
        </p:nvSpPr>
        <p:spPr bwMode="auto">
          <a:xfrm>
            <a:off x="1524000" y="2492376"/>
            <a:ext cx="2376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dirty="0">
                <a:solidFill>
                  <a:srgbClr val="FF3300"/>
                </a:solidFill>
                <a:latin typeface="Times" panose="02020603050405020304" pitchFamily="18" charset="0"/>
              </a:rPr>
              <a:t>Usura dei cuscinetti</a:t>
            </a:r>
          </a:p>
        </p:txBody>
      </p:sp>
      <p:sp>
        <p:nvSpPr>
          <p:cNvPr id="868379" name="Text Box 27">
            <a:extLst>
              <a:ext uri="{FF2B5EF4-FFF2-40B4-BE49-F238E27FC236}">
                <a16:creationId xmlns:a16="http://schemas.microsoft.com/office/drawing/2014/main" id="{AE66D5F0-E8C2-495F-9BED-92ACE398B79E}"/>
              </a:ext>
            </a:extLst>
          </p:cNvPr>
          <p:cNvSpPr txBox="1">
            <a:spLocks noChangeArrowheads="1"/>
          </p:cNvSpPr>
          <p:nvPr/>
        </p:nvSpPr>
        <p:spPr bwMode="auto">
          <a:xfrm>
            <a:off x="1524000" y="2924175"/>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dirty="0">
                <a:solidFill>
                  <a:srgbClr val="993366"/>
                </a:solidFill>
                <a:latin typeface="Times" panose="02020603050405020304" pitchFamily="18" charset="0"/>
              </a:rPr>
              <a:t>Usura degli ingranaggi</a:t>
            </a:r>
          </a:p>
        </p:txBody>
      </p:sp>
    </p:spTree>
    <p:extLst>
      <p:ext uri="{BB962C8B-B14F-4D97-AF65-F5344CB8AC3E}">
        <p14:creationId xmlns:p14="http://schemas.microsoft.com/office/powerpoint/2010/main" val="1287104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8376"/>
                                        </p:tgtEl>
                                        <p:attrNameLst>
                                          <p:attrName>style.visibility</p:attrName>
                                        </p:attrNameLst>
                                      </p:cBhvr>
                                      <p:to>
                                        <p:strVal val="visible"/>
                                      </p:to>
                                    </p:set>
                                    <p:animEffect transition="in" filter="fade">
                                      <p:cBhvr>
                                        <p:cTn id="7" dur="2000"/>
                                        <p:tgtEl>
                                          <p:spTgt spid="868376"/>
                                        </p:tgtEl>
                                      </p:cBhvr>
                                    </p:animEffect>
                                  </p:childTnLst>
                                </p:cTn>
                              </p:par>
                              <p:par>
                                <p:cTn id="8" presetID="10" presetClass="entr" presetSubtype="0" fill="hold" nodeType="withEffect">
                                  <p:stCondLst>
                                    <p:cond delay="0"/>
                                  </p:stCondLst>
                                  <p:childTnLst>
                                    <p:set>
                                      <p:cBhvr>
                                        <p:cTn id="9" dur="1" fill="hold">
                                          <p:stCondLst>
                                            <p:cond delay="0"/>
                                          </p:stCondLst>
                                        </p:cTn>
                                        <p:tgtEl>
                                          <p:spTgt spid="868372"/>
                                        </p:tgtEl>
                                        <p:attrNameLst>
                                          <p:attrName>style.visibility</p:attrName>
                                        </p:attrNameLst>
                                      </p:cBhvr>
                                      <p:to>
                                        <p:strVal val="visible"/>
                                      </p:to>
                                    </p:set>
                                    <p:animEffect transition="in" filter="fade">
                                      <p:cBhvr>
                                        <p:cTn id="10" dur="2000"/>
                                        <p:tgtEl>
                                          <p:spTgt spid="8683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68377"/>
                                        </p:tgtEl>
                                        <p:attrNameLst>
                                          <p:attrName>style.visibility</p:attrName>
                                        </p:attrNameLst>
                                      </p:cBhvr>
                                      <p:to>
                                        <p:strVal val="visible"/>
                                      </p:to>
                                    </p:set>
                                    <p:animEffect transition="in" filter="fade">
                                      <p:cBhvr>
                                        <p:cTn id="15" dur="2000"/>
                                        <p:tgtEl>
                                          <p:spTgt spid="868377"/>
                                        </p:tgtEl>
                                      </p:cBhvr>
                                    </p:animEffect>
                                  </p:childTnLst>
                                </p:cTn>
                              </p:par>
                              <p:par>
                                <p:cTn id="16" presetID="10" presetClass="entr" presetSubtype="0" fill="hold" nodeType="withEffect">
                                  <p:stCondLst>
                                    <p:cond delay="0"/>
                                  </p:stCondLst>
                                  <p:childTnLst>
                                    <p:set>
                                      <p:cBhvr>
                                        <p:cTn id="17" dur="1" fill="hold">
                                          <p:stCondLst>
                                            <p:cond delay="0"/>
                                          </p:stCondLst>
                                        </p:cTn>
                                        <p:tgtEl>
                                          <p:spTgt spid="868373"/>
                                        </p:tgtEl>
                                        <p:attrNameLst>
                                          <p:attrName>style.visibility</p:attrName>
                                        </p:attrNameLst>
                                      </p:cBhvr>
                                      <p:to>
                                        <p:strVal val="visible"/>
                                      </p:to>
                                    </p:set>
                                    <p:animEffect transition="in" filter="fade">
                                      <p:cBhvr>
                                        <p:cTn id="18" dur="2000"/>
                                        <p:tgtEl>
                                          <p:spTgt spid="86837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68378"/>
                                        </p:tgtEl>
                                        <p:attrNameLst>
                                          <p:attrName>style.visibility</p:attrName>
                                        </p:attrNameLst>
                                      </p:cBhvr>
                                      <p:to>
                                        <p:strVal val="visible"/>
                                      </p:to>
                                    </p:set>
                                    <p:animEffect transition="in" filter="fade">
                                      <p:cBhvr>
                                        <p:cTn id="23" dur="2000"/>
                                        <p:tgtEl>
                                          <p:spTgt spid="868378"/>
                                        </p:tgtEl>
                                      </p:cBhvr>
                                    </p:animEffect>
                                  </p:childTnLst>
                                </p:cTn>
                              </p:par>
                              <p:par>
                                <p:cTn id="24" presetID="10" presetClass="entr" presetSubtype="0" fill="hold" nodeType="withEffect">
                                  <p:stCondLst>
                                    <p:cond delay="0"/>
                                  </p:stCondLst>
                                  <p:childTnLst>
                                    <p:set>
                                      <p:cBhvr>
                                        <p:cTn id="25" dur="1" fill="hold">
                                          <p:stCondLst>
                                            <p:cond delay="0"/>
                                          </p:stCondLst>
                                        </p:cTn>
                                        <p:tgtEl>
                                          <p:spTgt spid="868374"/>
                                        </p:tgtEl>
                                        <p:attrNameLst>
                                          <p:attrName>style.visibility</p:attrName>
                                        </p:attrNameLst>
                                      </p:cBhvr>
                                      <p:to>
                                        <p:strVal val="visible"/>
                                      </p:to>
                                    </p:set>
                                    <p:animEffect transition="in" filter="fade">
                                      <p:cBhvr>
                                        <p:cTn id="26" dur="2000"/>
                                        <p:tgtEl>
                                          <p:spTgt spid="86837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68379"/>
                                        </p:tgtEl>
                                        <p:attrNameLst>
                                          <p:attrName>style.visibility</p:attrName>
                                        </p:attrNameLst>
                                      </p:cBhvr>
                                      <p:to>
                                        <p:strVal val="visible"/>
                                      </p:to>
                                    </p:set>
                                    <p:animEffect transition="in" filter="fade">
                                      <p:cBhvr>
                                        <p:cTn id="31" dur="2000"/>
                                        <p:tgtEl>
                                          <p:spTgt spid="868379"/>
                                        </p:tgtEl>
                                      </p:cBhvr>
                                    </p:animEffect>
                                  </p:childTnLst>
                                </p:cTn>
                              </p:par>
                              <p:par>
                                <p:cTn id="32" presetID="10" presetClass="entr" presetSubtype="0" fill="hold" nodeType="withEffect">
                                  <p:stCondLst>
                                    <p:cond delay="0"/>
                                  </p:stCondLst>
                                  <p:childTnLst>
                                    <p:set>
                                      <p:cBhvr>
                                        <p:cTn id="33" dur="1" fill="hold">
                                          <p:stCondLst>
                                            <p:cond delay="0"/>
                                          </p:stCondLst>
                                        </p:cTn>
                                        <p:tgtEl>
                                          <p:spTgt spid="868375"/>
                                        </p:tgtEl>
                                        <p:attrNameLst>
                                          <p:attrName>style.visibility</p:attrName>
                                        </p:attrNameLst>
                                      </p:cBhvr>
                                      <p:to>
                                        <p:strVal val="visible"/>
                                      </p:to>
                                    </p:set>
                                    <p:animEffect transition="in" filter="fade">
                                      <p:cBhvr>
                                        <p:cTn id="34" dur="2000"/>
                                        <p:tgtEl>
                                          <p:spTgt spid="86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76" grpId="0"/>
      <p:bldP spid="868377" grpId="0"/>
      <p:bldP spid="868378" grpId="0"/>
      <p:bldP spid="86837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egnaposto numero diapositiva 3">
            <a:extLst>
              <a:ext uri="{FF2B5EF4-FFF2-40B4-BE49-F238E27FC236}">
                <a16:creationId xmlns:a16="http://schemas.microsoft.com/office/drawing/2014/main" id="{2420FC12-2B8C-4D08-8503-542EB20D58B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0D14DDBB-C7B5-45B5-8CF2-7C53855B688B}" type="slidenum">
              <a:rPr lang="de-DE" altLang="it-IT" sz="1000">
                <a:solidFill>
                  <a:schemeClr val="tx1"/>
                </a:solidFill>
              </a:rPr>
              <a:pPr>
                <a:spcBef>
                  <a:spcPct val="0"/>
                </a:spcBef>
                <a:buFontTx/>
                <a:buNone/>
              </a:pPr>
              <a:t>51</a:t>
            </a:fld>
            <a:endParaRPr lang="de-DE" altLang="it-IT" sz="1000">
              <a:solidFill>
                <a:schemeClr val="tx1"/>
              </a:solidFill>
            </a:endParaRPr>
          </a:p>
        </p:txBody>
      </p:sp>
      <p:sp>
        <p:nvSpPr>
          <p:cNvPr id="72707" name="Rectangle 3">
            <a:extLst>
              <a:ext uri="{FF2B5EF4-FFF2-40B4-BE49-F238E27FC236}">
                <a16:creationId xmlns:a16="http://schemas.microsoft.com/office/drawing/2014/main" id="{C36F9E83-5AD9-4398-87AA-0CB57D6BA126}"/>
              </a:ext>
            </a:extLst>
          </p:cNvPr>
          <p:cNvSpPr>
            <a:spLocks noChangeArrowheads="1"/>
          </p:cNvSpPr>
          <p:nvPr/>
        </p:nvSpPr>
        <p:spPr bwMode="auto">
          <a:xfrm>
            <a:off x="3602038" y="2817814"/>
            <a:ext cx="2343150" cy="2624137"/>
          </a:xfrm>
          <a:prstGeom prst="rect">
            <a:avLst/>
          </a:prstGeom>
          <a:solidFill>
            <a:srgbClr val="99CC00"/>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08" name="Rectangle 4">
            <a:extLst>
              <a:ext uri="{FF2B5EF4-FFF2-40B4-BE49-F238E27FC236}">
                <a16:creationId xmlns:a16="http://schemas.microsoft.com/office/drawing/2014/main" id="{96EBB6BE-7446-4D65-8B7F-19DF1FAEC071}"/>
              </a:ext>
            </a:extLst>
          </p:cNvPr>
          <p:cNvSpPr>
            <a:spLocks noChangeArrowheads="1"/>
          </p:cNvSpPr>
          <p:nvPr/>
        </p:nvSpPr>
        <p:spPr bwMode="auto">
          <a:xfrm>
            <a:off x="2459039" y="2847975"/>
            <a:ext cx="820737" cy="2624138"/>
          </a:xfrm>
          <a:prstGeom prst="rect">
            <a:avLst/>
          </a:prstGeom>
          <a:solidFill>
            <a:srgbClr val="FFCC66"/>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09" name="Line 5">
            <a:extLst>
              <a:ext uri="{FF2B5EF4-FFF2-40B4-BE49-F238E27FC236}">
                <a16:creationId xmlns:a16="http://schemas.microsoft.com/office/drawing/2014/main" id="{F3B62B4E-5AE2-45D2-AFE2-BAD3FAB53186}"/>
              </a:ext>
            </a:extLst>
          </p:cNvPr>
          <p:cNvSpPr>
            <a:spLocks noChangeShapeType="1"/>
          </p:cNvSpPr>
          <p:nvPr/>
        </p:nvSpPr>
        <p:spPr bwMode="auto">
          <a:xfrm>
            <a:off x="2349500" y="2654300"/>
            <a:ext cx="1588" cy="2820988"/>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72710" name="Line 6">
            <a:extLst>
              <a:ext uri="{FF2B5EF4-FFF2-40B4-BE49-F238E27FC236}">
                <a16:creationId xmlns:a16="http://schemas.microsoft.com/office/drawing/2014/main" id="{F84766A0-BDAC-4520-BD43-FEB081FF61B3}"/>
              </a:ext>
            </a:extLst>
          </p:cNvPr>
          <p:cNvSpPr>
            <a:spLocks noChangeShapeType="1"/>
          </p:cNvSpPr>
          <p:nvPr/>
        </p:nvSpPr>
        <p:spPr bwMode="auto">
          <a:xfrm>
            <a:off x="2349500" y="5475289"/>
            <a:ext cx="4033838" cy="15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2711" name="AutoShape 7">
            <a:extLst>
              <a:ext uri="{FF2B5EF4-FFF2-40B4-BE49-F238E27FC236}">
                <a16:creationId xmlns:a16="http://schemas.microsoft.com/office/drawing/2014/main" id="{47CF1592-336E-42B8-9D90-3D07FF3EB53C}"/>
              </a:ext>
            </a:extLst>
          </p:cNvPr>
          <p:cNvSpPr>
            <a:spLocks noChangeArrowheads="1"/>
          </p:cNvSpPr>
          <p:nvPr/>
        </p:nvSpPr>
        <p:spPr bwMode="auto">
          <a:xfrm>
            <a:off x="2630488" y="2930526"/>
            <a:ext cx="101600" cy="2536825"/>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2" name="AutoShape 8">
            <a:extLst>
              <a:ext uri="{FF2B5EF4-FFF2-40B4-BE49-F238E27FC236}">
                <a16:creationId xmlns:a16="http://schemas.microsoft.com/office/drawing/2014/main" id="{C90775EF-1561-4B45-BA19-13B485CF3410}"/>
              </a:ext>
            </a:extLst>
          </p:cNvPr>
          <p:cNvSpPr>
            <a:spLocks noChangeArrowheads="1"/>
          </p:cNvSpPr>
          <p:nvPr/>
        </p:nvSpPr>
        <p:spPr bwMode="auto">
          <a:xfrm>
            <a:off x="3640138" y="5149850"/>
            <a:ext cx="101600" cy="317500"/>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3" name="AutoShape 9">
            <a:extLst>
              <a:ext uri="{FF2B5EF4-FFF2-40B4-BE49-F238E27FC236}">
                <a16:creationId xmlns:a16="http://schemas.microsoft.com/office/drawing/2014/main" id="{032C82D1-5274-4575-9C4C-49EC9E13AF6A}"/>
              </a:ext>
            </a:extLst>
          </p:cNvPr>
          <p:cNvSpPr>
            <a:spLocks noChangeArrowheads="1"/>
          </p:cNvSpPr>
          <p:nvPr/>
        </p:nvSpPr>
        <p:spPr bwMode="auto">
          <a:xfrm>
            <a:off x="4056063" y="5159376"/>
            <a:ext cx="100012" cy="3159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4" name="AutoShape 10">
            <a:extLst>
              <a:ext uri="{FF2B5EF4-FFF2-40B4-BE49-F238E27FC236}">
                <a16:creationId xmlns:a16="http://schemas.microsoft.com/office/drawing/2014/main" id="{04327E01-EFC1-4855-A2C3-23732A942154}"/>
              </a:ext>
            </a:extLst>
          </p:cNvPr>
          <p:cNvSpPr>
            <a:spLocks noChangeArrowheads="1"/>
          </p:cNvSpPr>
          <p:nvPr/>
        </p:nvSpPr>
        <p:spPr bwMode="auto">
          <a:xfrm>
            <a:off x="3852864" y="4506913"/>
            <a:ext cx="98425" cy="950912"/>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5" name="AutoShape 11">
            <a:extLst>
              <a:ext uri="{FF2B5EF4-FFF2-40B4-BE49-F238E27FC236}">
                <a16:creationId xmlns:a16="http://schemas.microsoft.com/office/drawing/2014/main" id="{1CDA00DE-501A-4D05-8CAD-E50669DEBFEC}"/>
              </a:ext>
            </a:extLst>
          </p:cNvPr>
          <p:cNvSpPr>
            <a:spLocks noChangeArrowheads="1"/>
          </p:cNvSpPr>
          <p:nvPr/>
        </p:nvSpPr>
        <p:spPr bwMode="auto">
          <a:xfrm>
            <a:off x="5065713" y="3571876"/>
            <a:ext cx="100012" cy="19034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6" name="AutoShape 12">
            <a:extLst>
              <a:ext uri="{FF2B5EF4-FFF2-40B4-BE49-F238E27FC236}">
                <a16:creationId xmlns:a16="http://schemas.microsoft.com/office/drawing/2014/main" id="{9C4AE391-0BDA-4505-A39F-E3B95659FA32}"/>
              </a:ext>
            </a:extLst>
          </p:cNvPr>
          <p:cNvSpPr>
            <a:spLocks noChangeArrowheads="1"/>
          </p:cNvSpPr>
          <p:nvPr/>
        </p:nvSpPr>
        <p:spPr bwMode="auto">
          <a:xfrm>
            <a:off x="4902200" y="5159376"/>
            <a:ext cx="101600" cy="3159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7" name="AutoShape 13">
            <a:extLst>
              <a:ext uri="{FF2B5EF4-FFF2-40B4-BE49-F238E27FC236}">
                <a16:creationId xmlns:a16="http://schemas.microsoft.com/office/drawing/2014/main" id="{7235177F-565B-44D6-8425-C308A91CF5E1}"/>
              </a:ext>
            </a:extLst>
          </p:cNvPr>
          <p:cNvSpPr>
            <a:spLocks noChangeArrowheads="1"/>
          </p:cNvSpPr>
          <p:nvPr/>
        </p:nvSpPr>
        <p:spPr bwMode="auto">
          <a:xfrm>
            <a:off x="5229226" y="5159376"/>
            <a:ext cx="98425" cy="3159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8" name="AutoShape 14">
            <a:extLst>
              <a:ext uri="{FF2B5EF4-FFF2-40B4-BE49-F238E27FC236}">
                <a16:creationId xmlns:a16="http://schemas.microsoft.com/office/drawing/2014/main" id="{24AA5CA8-3024-41CC-95C6-196D9146E60F}"/>
              </a:ext>
            </a:extLst>
          </p:cNvPr>
          <p:cNvSpPr>
            <a:spLocks noChangeArrowheads="1"/>
          </p:cNvSpPr>
          <p:nvPr/>
        </p:nvSpPr>
        <p:spPr bwMode="auto">
          <a:xfrm>
            <a:off x="2963863" y="4206876"/>
            <a:ext cx="100012" cy="12684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9" name="Text Box 15">
            <a:extLst>
              <a:ext uri="{FF2B5EF4-FFF2-40B4-BE49-F238E27FC236}">
                <a16:creationId xmlns:a16="http://schemas.microsoft.com/office/drawing/2014/main" id="{173F11AC-983F-4713-8245-CE5F8C196AD8}"/>
              </a:ext>
            </a:extLst>
          </p:cNvPr>
          <p:cNvSpPr txBox="1">
            <a:spLocks noChangeArrowheads="1"/>
          </p:cNvSpPr>
          <p:nvPr/>
        </p:nvSpPr>
        <p:spPr bwMode="auto">
          <a:xfrm>
            <a:off x="2681288" y="2998788"/>
            <a:ext cx="1268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US" altLang="it-IT" sz="1600" b="1">
                <a:solidFill>
                  <a:schemeClr val="tx1"/>
                </a:solidFill>
              </a:rPr>
              <a:t>squilibrio</a:t>
            </a:r>
            <a:endParaRPr lang="en-US" altLang="it-IT" sz="1600">
              <a:solidFill>
                <a:schemeClr val="tx1"/>
              </a:solidFill>
            </a:endParaRPr>
          </a:p>
        </p:txBody>
      </p:sp>
      <p:sp>
        <p:nvSpPr>
          <p:cNvPr id="72720" name="Text Box 16">
            <a:extLst>
              <a:ext uri="{FF2B5EF4-FFF2-40B4-BE49-F238E27FC236}">
                <a16:creationId xmlns:a16="http://schemas.microsoft.com/office/drawing/2014/main" id="{C089180A-01E3-4FAC-8E81-88446DA70A9D}"/>
              </a:ext>
            </a:extLst>
          </p:cNvPr>
          <p:cNvSpPr txBox="1">
            <a:spLocks noChangeArrowheads="1"/>
          </p:cNvSpPr>
          <p:nvPr/>
        </p:nvSpPr>
        <p:spPr bwMode="auto">
          <a:xfrm>
            <a:off x="2657476" y="3490914"/>
            <a:ext cx="1450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US" altLang="it-IT" sz="1600" b="1">
                <a:solidFill>
                  <a:srgbClr val="000000"/>
                </a:solidFill>
              </a:rPr>
              <a:t>errore di allineamento</a:t>
            </a:r>
            <a:endParaRPr lang="en-US" altLang="it-IT" sz="1600">
              <a:solidFill>
                <a:srgbClr val="000000"/>
              </a:solidFill>
            </a:endParaRPr>
          </a:p>
        </p:txBody>
      </p:sp>
      <p:sp>
        <p:nvSpPr>
          <p:cNvPr id="72721" name="Text Box 17">
            <a:extLst>
              <a:ext uri="{FF2B5EF4-FFF2-40B4-BE49-F238E27FC236}">
                <a16:creationId xmlns:a16="http://schemas.microsoft.com/office/drawing/2014/main" id="{044B1EA7-1555-47A4-9902-17FC69055C42}"/>
              </a:ext>
            </a:extLst>
          </p:cNvPr>
          <p:cNvSpPr txBox="1">
            <a:spLocks noChangeArrowheads="1"/>
          </p:cNvSpPr>
          <p:nvPr/>
        </p:nvSpPr>
        <p:spPr bwMode="auto">
          <a:xfrm>
            <a:off x="3476625" y="4000501"/>
            <a:ext cx="1206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US" altLang="it-IT" sz="1600" b="1" dirty="0">
                <a:solidFill>
                  <a:srgbClr val="000000"/>
                </a:solidFill>
              </a:rPr>
              <a:t>difetto del cuscinetto</a:t>
            </a:r>
            <a:endParaRPr lang="en-US" altLang="it-IT" sz="1600" dirty="0">
              <a:solidFill>
                <a:srgbClr val="000000"/>
              </a:solidFill>
            </a:endParaRPr>
          </a:p>
        </p:txBody>
      </p:sp>
      <p:sp>
        <p:nvSpPr>
          <p:cNvPr id="72722" name="Text Box 18">
            <a:extLst>
              <a:ext uri="{FF2B5EF4-FFF2-40B4-BE49-F238E27FC236}">
                <a16:creationId xmlns:a16="http://schemas.microsoft.com/office/drawing/2014/main" id="{2E3527FC-4180-41F5-88C8-DE13C3753FA9}"/>
              </a:ext>
            </a:extLst>
          </p:cNvPr>
          <p:cNvSpPr txBox="1">
            <a:spLocks noChangeArrowheads="1"/>
          </p:cNvSpPr>
          <p:nvPr/>
        </p:nvSpPr>
        <p:spPr bwMode="auto">
          <a:xfrm>
            <a:off x="4445001" y="2968626"/>
            <a:ext cx="1577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US" altLang="it-IT" sz="1600" b="1">
                <a:solidFill>
                  <a:srgbClr val="000000"/>
                </a:solidFill>
              </a:rPr>
              <a:t>ingranamento dei denti</a:t>
            </a:r>
            <a:endParaRPr lang="en-US" altLang="it-IT" sz="1600">
              <a:solidFill>
                <a:srgbClr val="000000"/>
              </a:solidFill>
            </a:endParaRPr>
          </a:p>
        </p:txBody>
      </p:sp>
      <p:sp>
        <p:nvSpPr>
          <p:cNvPr id="72723" name="Freeform 19">
            <a:extLst>
              <a:ext uri="{FF2B5EF4-FFF2-40B4-BE49-F238E27FC236}">
                <a16:creationId xmlns:a16="http://schemas.microsoft.com/office/drawing/2014/main" id="{16CC39D9-EFDC-4368-839D-2FE61C077802}"/>
              </a:ext>
            </a:extLst>
          </p:cNvPr>
          <p:cNvSpPr>
            <a:spLocks/>
          </p:cNvSpPr>
          <p:nvPr/>
        </p:nvSpPr>
        <p:spPr bwMode="auto">
          <a:xfrm>
            <a:off x="4435475" y="5334001"/>
            <a:ext cx="39688" cy="252413"/>
          </a:xfrm>
          <a:custGeom>
            <a:avLst/>
            <a:gdLst>
              <a:gd name="T0" fmla="*/ 18531028 w 85"/>
              <a:gd name="T1" fmla="*/ 0 h 234"/>
              <a:gd name="T2" fmla="*/ 872202 w 85"/>
              <a:gd name="T3" fmla="*/ 104721192 h 234"/>
              <a:gd name="T4" fmla="*/ 12644597 w 85"/>
              <a:gd name="T5" fmla="*/ 167553691 h 234"/>
              <a:gd name="T6" fmla="*/ 4796178 w 85"/>
              <a:gd name="T7" fmla="*/ 272274883 h 234"/>
              <a:gd name="T8" fmla="*/ 0 60000 65536"/>
              <a:gd name="T9" fmla="*/ 0 60000 65536"/>
              <a:gd name="T10" fmla="*/ 0 60000 65536"/>
              <a:gd name="T11" fmla="*/ 0 60000 65536"/>
              <a:gd name="T12" fmla="*/ 0 w 85"/>
              <a:gd name="T13" fmla="*/ 0 h 234"/>
              <a:gd name="T14" fmla="*/ 85 w 85"/>
              <a:gd name="T15" fmla="*/ 234 h 234"/>
            </a:gdLst>
            <a:ahLst/>
            <a:cxnLst>
              <a:cxn ang="T8">
                <a:pos x="T0" y="T1"/>
              </a:cxn>
              <a:cxn ang="T9">
                <a:pos x="T2" y="T3"/>
              </a:cxn>
              <a:cxn ang="T10">
                <a:pos x="T4" y="T5"/>
              </a:cxn>
              <a:cxn ang="T11">
                <a:pos x="T6" y="T7"/>
              </a:cxn>
            </a:cxnLst>
            <a:rect l="T12" t="T13" r="T14" b="T15"/>
            <a:pathLst>
              <a:path w="85" h="234">
                <a:moveTo>
                  <a:pt x="85" y="0"/>
                </a:moveTo>
                <a:cubicBezTo>
                  <a:pt x="46" y="33"/>
                  <a:pt x="8" y="66"/>
                  <a:pt x="4" y="90"/>
                </a:cubicBezTo>
                <a:cubicBezTo>
                  <a:pt x="0" y="114"/>
                  <a:pt x="55" y="120"/>
                  <a:pt x="58" y="144"/>
                </a:cubicBezTo>
                <a:cubicBezTo>
                  <a:pt x="61" y="168"/>
                  <a:pt x="29" y="219"/>
                  <a:pt x="22" y="23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2724" name="Freeform 20">
            <a:extLst>
              <a:ext uri="{FF2B5EF4-FFF2-40B4-BE49-F238E27FC236}">
                <a16:creationId xmlns:a16="http://schemas.microsoft.com/office/drawing/2014/main" id="{72E56F5F-9AA3-4D01-84E1-A8ECBC2583B4}"/>
              </a:ext>
            </a:extLst>
          </p:cNvPr>
          <p:cNvSpPr>
            <a:spLocks/>
          </p:cNvSpPr>
          <p:nvPr/>
        </p:nvSpPr>
        <p:spPr bwMode="auto">
          <a:xfrm>
            <a:off x="3321050" y="5357813"/>
            <a:ext cx="39688" cy="254000"/>
          </a:xfrm>
          <a:custGeom>
            <a:avLst/>
            <a:gdLst>
              <a:gd name="T0" fmla="*/ 18531028 w 85"/>
              <a:gd name="T1" fmla="*/ 0 h 234"/>
              <a:gd name="T2" fmla="*/ 872202 w 85"/>
              <a:gd name="T3" fmla="*/ 106041744 h 234"/>
              <a:gd name="T4" fmla="*/ 12644597 w 85"/>
              <a:gd name="T5" fmla="*/ 169667658 h 234"/>
              <a:gd name="T6" fmla="*/ 4796178 w 85"/>
              <a:gd name="T7" fmla="*/ 275709402 h 234"/>
              <a:gd name="T8" fmla="*/ 0 60000 65536"/>
              <a:gd name="T9" fmla="*/ 0 60000 65536"/>
              <a:gd name="T10" fmla="*/ 0 60000 65536"/>
              <a:gd name="T11" fmla="*/ 0 60000 65536"/>
              <a:gd name="T12" fmla="*/ 0 w 85"/>
              <a:gd name="T13" fmla="*/ 0 h 234"/>
              <a:gd name="T14" fmla="*/ 85 w 85"/>
              <a:gd name="T15" fmla="*/ 234 h 234"/>
            </a:gdLst>
            <a:ahLst/>
            <a:cxnLst>
              <a:cxn ang="T8">
                <a:pos x="T0" y="T1"/>
              </a:cxn>
              <a:cxn ang="T9">
                <a:pos x="T2" y="T3"/>
              </a:cxn>
              <a:cxn ang="T10">
                <a:pos x="T4" y="T5"/>
              </a:cxn>
              <a:cxn ang="T11">
                <a:pos x="T6" y="T7"/>
              </a:cxn>
            </a:cxnLst>
            <a:rect l="T12" t="T13" r="T14" b="T15"/>
            <a:pathLst>
              <a:path w="85" h="234">
                <a:moveTo>
                  <a:pt x="85" y="0"/>
                </a:moveTo>
                <a:cubicBezTo>
                  <a:pt x="46" y="33"/>
                  <a:pt x="8" y="66"/>
                  <a:pt x="4" y="90"/>
                </a:cubicBezTo>
                <a:cubicBezTo>
                  <a:pt x="0" y="114"/>
                  <a:pt x="55" y="120"/>
                  <a:pt x="58" y="144"/>
                </a:cubicBezTo>
                <a:cubicBezTo>
                  <a:pt x="61" y="168"/>
                  <a:pt x="29" y="219"/>
                  <a:pt x="22" y="23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2725" name="Text Box 21">
            <a:extLst>
              <a:ext uri="{FF2B5EF4-FFF2-40B4-BE49-F238E27FC236}">
                <a16:creationId xmlns:a16="http://schemas.microsoft.com/office/drawing/2014/main" id="{8DD51D22-9663-42D7-9A56-D19AC3A8CF9F}"/>
              </a:ext>
            </a:extLst>
          </p:cNvPr>
          <p:cNvSpPr txBox="1">
            <a:spLocks noChangeArrowheads="1"/>
          </p:cNvSpPr>
          <p:nvPr/>
        </p:nvSpPr>
        <p:spPr bwMode="auto">
          <a:xfrm>
            <a:off x="2203451" y="5616575"/>
            <a:ext cx="625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200" b="1">
                <a:solidFill>
                  <a:schemeClr val="tx1"/>
                </a:solidFill>
              </a:rPr>
              <a:t>10 Hz</a:t>
            </a:r>
          </a:p>
        </p:txBody>
      </p:sp>
      <p:sp>
        <p:nvSpPr>
          <p:cNvPr id="72726" name="Text Box 22">
            <a:extLst>
              <a:ext uri="{FF2B5EF4-FFF2-40B4-BE49-F238E27FC236}">
                <a16:creationId xmlns:a16="http://schemas.microsoft.com/office/drawing/2014/main" id="{EDEB723D-ED39-4F1C-9A06-9C1202CC5FE1}"/>
              </a:ext>
            </a:extLst>
          </p:cNvPr>
          <p:cNvSpPr txBox="1">
            <a:spLocks noChangeArrowheads="1"/>
          </p:cNvSpPr>
          <p:nvPr/>
        </p:nvSpPr>
        <p:spPr bwMode="auto">
          <a:xfrm>
            <a:off x="2900364" y="5616575"/>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de-DE" altLang="it-IT" sz="1200" b="1">
                <a:solidFill>
                  <a:schemeClr val="tx1"/>
                </a:solidFill>
              </a:rPr>
              <a:t>1 kHz</a:t>
            </a:r>
          </a:p>
        </p:txBody>
      </p:sp>
      <p:sp>
        <p:nvSpPr>
          <p:cNvPr id="72727" name="Text Box 23">
            <a:extLst>
              <a:ext uri="{FF2B5EF4-FFF2-40B4-BE49-F238E27FC236}">
                <a16:creationId xmlns:a16="http://schemas.microsoft.com/office/drawing/2014/main" id="{E4671DF6-B1FA-4200-9B7D-B69BAB5C62E9}"/>
              </a:ext>
            </a:extLst>
          </p:cNvPr>
          <p:cNvSpPr txBox="1">
            <a:spLocks noChangeArrowheads="1"/>
          </p:cNvSpPr>
          <p:nvPr/>
        </p:nvSpPr>
        <p:spPr bwMode="auto">
          <a:xfrm>
            <a:off x="3394076" y="5616575"/>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200" b="1">
                <a:solidFill>
                  <a:schemeClr val="tx1"/>
                </a:solidFill>
              </a:rPr>
              <a:t>2 kHz</a:t>
            </a:r>
          </a:p>
        </p:txBody>
      </p:sp>
      <p:sp>
        <p:nvSpPr>
          <p:cNvPr id="72728" name="Text Box 24">
            <a:extLst>
              <a:ext uri="{FF2B5EF4-FFF2-40B4-BE49-F238E27FC236}">
                <a16:creationId xmlns:a16="http://schemas.microsoft.com/office/drawing/2014/main" id="{839AF535-5CB5-417E-8228-3EA80AF0005B}"/>
              </a:ext>
            </a:extLst>
          </p:cNvPr>
          <p:cNvSpPr txBox="1">
            <a:spLocks noChangeArrowheads="1"/>
          </p:cNvSpPr>
          <p:nvPr/>
        </p:nvSpPr>
        <p:spPr bwMode="auto">
          <a:xfrm>
            <a:off x="5553076" y="5591175"/>
            <a:ext cx="7540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200" b="1">
                <a:solidFill>
                  <a:schemeClr val="tx1"/>
                </a:solidFill>
              </a:rPr>
              <a:t>20 kHz</a:t>
            </a:r>
          </a:p>
        </p:txBody>
      </p:sp>
      <p:sp>
        <p:nvSpPr>
          <p:cNvPr id="72729" name="Text Box 25">
            <a:extLst>
              <a:ext uri="{FF2B5EF4-FFF2-40B4-BE49-F238E27FC236}">
                <a16:creationId xmlns:a16="http://schemas.microsoft.com/office/drawing/2014/main" id="{34172CB3-D685-4991-A184-9C6922908B16}"/>
              </a:ext>
            </a:extLst>
          </p:cNvPr>
          <p:cNvSpPr txBox="1">
            <a:spLocks noChangeArrowheads="1"/>
          </p:cNvSpPr>
          <p:nvPr/>
        </p:nvSpPr>
        <p:spPr bwMode="auto">
          <a:xfrm rot="16200000">
            <a:off x="1412082" y="3291682"/>
            <a:ext cx="1573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600">
                <a:solidFill>
                  <a:schemeClr val="tx1"/>
                </a:solidFill>
              </a:rPr>
              <a:t>Ampiezza</a:t>
            </a:r>
          </a:p>
        </p:txBody>
      </p:sp>
      <p:sp>
        <p:nvSpPr>
          <p:cNvPr id="72730" name="Text Box 26">
            <a:extLst>
              <a:ext uri="{FF2B5EF4-FFF2-40B4-BE49-F238E27FC236}">
                <a16:creationId xmlns:a16="http://schemas.microsoft.com/office/drawing/2014/main" id="{44B87ED7-9968-4B18-A183-07C155023D10}"/>
              </a:ext>
            </a:extLst>
          </p:cNvPr>
          <p:cNvSpPr txBox="1">
            <a:spLocks noChangeArrowheads="1"/>
          </p:cNvSpPr>
          <p:nvPr/>
        </p:nvSpPr>
        <p:spPr bwMode="auto">
          <a:xfrm>
            <a:off x="3644901" y="5843589"/>
            <a:ext cx="147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72731" name="Text Box 27">
            <a:extLst>
              <a:ext uri="{FF2B5EF4-FFF2-40B4-BE49-F238E27FC236}">
                <a16:creationId xmlns:a16="http://schemas.microsoft.com/office/drawing/2014/main" id="{B7E4F81A-324B-4E63-B0E2-9C5B7147B877}"/>
              </a:ext>
            </a:extLst>
          </p:cNvPr>
          <p:cNvSpPr txBox="1">
            <a:spLocks noChangeArrowheads="1"/>
          </p:cNvSpPr>
          <p:nvPr/>
        </p:nvSpPr>
        <p:spPr bwMode="auto">
          <a:xfrm>
            <a:off x="2505075" y="5843588"/>
            <a:ext cx="1246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2400" b="1">
                <a:solidFill>
                  <a:schemeClr val="tx1"/>
                </a:solidFill>
              </a:rPr>
              <a:t>ISO</a:t>
            </a:r>
          </a:p>
        </p:txBody>
      </p:sp>
      <p:sp>
        <p:nvSpPr>
          <p:cNvPr id="72732" name="Text Box 28">
            <a:extLst>
              <a:ext uri="{FF2B5EF4-FFF2-40B4-BE49-F238E27FC236}">
                <a16:creationId xmlns:a16="http://schemas.microsoft.com/office/drawing/2014/main" id="{A1AE5161-C3C7-4686-BD09-D34A49D749C1}"/>
              </a:ext>
            </a:extLst>
          </p:cNvPr>
          <p:cNvSpPr txBox="1">
            <a:spLocks noChangeArrowheads="1"/>
          </p:cNvSpPr>
          <p:nvPr/>
        </p:nvSpPr>
        <p:spPr bwMode="auto">
          <a:xfrm>
            <a:off x="4665663" y="5818188"/>
            <a:ext cx="1166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2400" b="1">
                <a:solidFill>
                  <a:schemeClr val="tx1"/>
                </a:solidFill>
              </a:rPr>
              <a:t>a</a:t>
            </a:r>
            <a:r>
              <a:rPr lang="de-DE" altLang="it-IT" sz="2400" b="1" baseline="-25000">
                <a:solidFill>
                  <a:schemeClr val="tx1"/>
                </a:solidFill>
              </a:rPr>
              <a:t>eff</a:t>
            </a:r>
          </a:p>
        </p:txBody>
      </p:sp>
      <p:sp>
        <p:nvSpPr>
          <p:cNvPr id="72733" name="Text Box 29">
            <a:extLst>
              <a:ext uri="{FF2B5EF4-FFF2-40B4-BE49-F238E27FC236}">
                <a16:creationId xmlns:a16="http://schemas.microsoft.com/office/drawing/2014/main" id="{DF736E1E-9AD6-4A68-8B9F-302B8B26D1F6}"/>
              </a:ext>
            </a:extLst>
          </p:cNvPr>
          <p:cNvSpPr txBox="1">
            <a:spLocks noChangeArrowheads="1"/>
          </p:cNvSpPr>
          <p:nvPr/>
        </p:nvSpPr>
        <p:spPr bwMode="auto">
          <a:xfrm>
            <a:off x="6891338" y="2835276"/>
            <a:ext cx="3459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72734" name="Line 30">
            <a:extLst>
              <a:ext uri="{FF2B5EF4-FFF2-40B4-BE49-F238E27FC236}">
                <a16:creationId xmlns:a16="http://schemas.microsoft.com/office/drawing/2014/main" id="{86AE2788-E0BF-456E-B49B-8D4A2CD62FE3}"/>
              </a:ext>
            </a:extLst>
          </p:cNvPr>
          <p:cNvSpPr>
            <a:spLocks noChangeShapeType="1"/>
          </p:cNvSpPr>
          <p:nvPr/>
        </p:nvSpPr>
        <p:spPr bwMode="auto">
          <a:xfrm>
            <a:off x="6686550" y="2647950"/>
            <a:ext cx="1588" cy="2820988"/>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72735" name="Line 31">
            <a:extLst>
              <a:ext uri="{FF2B5EF4-FFF2-40B4-BE49-F238E27FC236}">
                <a16:creationId xmlns:a16="http://schemas.microsoft.com/office/drawing/2014/main" id="{751D44D7-45E0-4C49-9AC0-EFD477547208}"/>
              </a:ext>
            </a:extLst>
          </p:cNvPr>
          <p:cNvSpPr>
            <a:spLocks noChangeShapeType="1"/>
          </p:cNvSpPr>
          <p:nvPr/>
        </p:nvSpPr>
        <p:spPr bwMode="auto">
          <a:xfrm>
            <a:off x="6686550" y="5468939"/>
            <a:ext cx="3333750" cy="15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2736" name="Text Box 32">
            <a:extLst>
              <a:ext uri="{FF2B5EF4-FFF2-40B4-BE49-F238E27FC236}">
                <a16:creationId xmlns:a16="http://schemas.microsoft.com/office/drawing/2014/main" id="{C2BEB969-A744-44AC-B579-3CA0AF5A25D5}"/>
              </a:ext>
            </a:extLst>
          </p:cNvPr>
          <p:cNvSpPr txBox="1">
            <a:spLocks noChangeArrowheads="1"/>
          </p:cNvSpPr>
          <p:nvPr/>
        </p:nvSpPr>
        <p:spPr bwMode="auto">
          <a:xfrm rot="16200000">
            <a:off x="5768976" y="3306763"/>
            <a:ext cx="1533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600">
                <a:solidFill>
                  <a:schemeClr val="tx1"/>
                </a:solidFill>
              </a:rPr>
              <a:t>Ampiezza </a:t>
            </a:r>
          </a:p>
        </p:txBody>
      </p:sp>
      <p:sp>
        <p:nvSpPr>
          <p:cNvPr id="72737" name="Rectangle 33">
            <a:extLst>
              <a:ext uri="{FF2B5EF4-FFF2-40B4-BE49-F238E27FC236}">
                <a16:creationId xmlns:a16="http://schemas.microsoft.com/office/drawing/2014/main" id="{0F0655FB-488D-4759-9F37-21BF675E70EC}"/>
              </a:ext>
            </a:extLst>
          </p:cNvPr>
          <p:cNvSpPr>
            <a:spLocks noChangeArrowheads="1"/>
          </p:cNvSpPr>
          <p:nvPr/>
        </p:nvSpPr>
        <p:spPr bwMode="auto">
          <a:xfrm>
            <a:off x="6691314" y="2849564"/>
            <a:ext cx="2505075" cy="2624137"/>
          </a:xfrm>
          <a:prstGeom prst="rect">
            <a:avLst/>
          </a:prstGeom>
          <a:solidFill>
            <a:srgbClr val="C0C0C0">
              <a:alpha val="50195"/>
            </a:srgbClr>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38" name="Rectangle 34" descr="60%">
            <a:extLst>
              <a:ext uri="{FF2B5EF4-FFF2-40B4-BE49-F238E27FC236}">
                <a16:creationId xmlns:a16="http://schemas.microsoft.com/office/drawing/2014/main" id="{236078C0-45BA-401B-9B93-49267267B84A}"/>
              </a:ext>
            </a:extLst>
          </p:cNvPr>
          <p:cNvSpPr>
            <a:spLocks noChangeArrowheads="1"/>
          </p:cNvSpPr>
          <p:nvPr/>
        </p:nvSpPr>
        <p:spPr bwMode="auto">
          <a:xfrm>
            <a:off x="6705601" y="2849564"/>
            <a:ext cx="517525" cy="2624137"/>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39" name="AutoShape 35">
            <a:extLst>
              <a:ext uri="{FF2B5EF4-FFF2-40B4-BE49-F238E27FC236}">
                <a16:creationId xmlns:a16="http://schemas.microsoft.com/office/drawing/2014/main" id="{60DFB160-95D2-4F0C-9767-2F5509C9794B}"/>
              </a:ext>
            </a:extLst>
          </p:cNvPr>
          <p:cNvSpPr>
            <a:spLocks noChangeArrowheads="1"/>
          </p:cNvSpPr>
          <p:nvPr/>
        </p:nvSpPr>
        <p:spPr bwMode="auto">
          <a:xfrm>
            <a:off x="7008813" y="2924176"/>
            <a:ext cx="101600" cy="2536825"/>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40" name="AutoShape 36">
            <a:extLst>
              <a:ext uri="{FF2B5EF4-FFF2-40B4-BE49-F238E27FC236}">
                <a16:creationId xmlns:a16="http://schemas.microsoft.com/office/drawing/2014/main" id="{65CA8BFE-31FA-4192-B935-94FD8FC3BFA8}"/>
              </a:ext>
            </a:extLst>
          </p:cNvPr>
          <p:cNvSpPr>
            <a:spLocks noChangeArrowheads="1"/>
          </p:cNvSpPr>
          <p:nvPr/>
        </p:nvSpPr>
        <p:spPr bwMode="auto">
          <a:xfrm>
            <a:off x="7408863" y="4187826"/>
            <a:ext cx="100012" cy="12684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41" name="AutoShape 37">
            <a:extLst>
              <a:ext uri="{FF2B5EF4-FFF2-40B4-BE49-F238E27FC236}">
                <a16:creationId xmlns:a16="http://schemas.microsoft.com/office/drawing/2014/main" id="{4A001C95-B13C-494D-93A5-BC66BD01F027}"/>
              </a:ext>
            </a:extLst>
          </p:cNvPr>
          <p:cNvSpPr>
            <a:spLocks noChangeArrowheads="1"/>
          </p:cNvSpPr>
          <p:nvPr/>
        </p:nvSpPr>
        <p:spPr bwMode="auto">
          <a:xfrm>
            <a:off x="7861300" y="5129213"/>
            <a:ext cx="101600" cy="317500"/>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42" name="Text Box 38">
            <a:extLst>
              <a:ext uri="{FF2B5EF4-FFF2-40B4-BE49-F238E27FC236}">
                <a16:creationId xmlns:a16="http://schemas.microsoft.com/office/drawing/2014/main" id="{B9A7860C-C12D-444A-BAD3-921FDC3BBA58}"/>
              </a:ext>
            </a:extLst>
          </p:cNvPr>
          <p:cNvSpPr txBox="1">
            <a:spLocks noChangeArrowheads="1"/>
          </p:cNvSpPr>
          <p:nvPr/>
        </p:nvSpPr>
        <p:spPr bwMode="auto">
          <a:xfrm>
            <a:off x="6508750" y="5594350"/>
            <a:ext cx="5159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200" b="1">
                <a:solidFill>
                  <a:schemeClr val="tx1"/>
                </a:solidFill>
              </a:rPr>
              <a:t>0Hz</a:t>
            </a:r>
          </a:p>
        </p:txBody>
      </p:sp>
      <p:sp>
        <p:nvSpPr>
          <p:cNvPr id="72743" name="Text Box 39">
            <a:extLst>
              <a:ext uri="{FF2B5EF4-FFF2-40B4-BE49-F238E27FC236}">
                <a16:creationId xmlns:a16="http://schemas.microsoft.com/office/drawing/2014/main" id="{C7B9FEE2-B8ED-4424-A989-7D9E7C18405B}"/>
              </a:ext>
            </a:extLst>
          </p:cNvPr>
          <p:cNvSpPr txBox="1">
            <a:spLocks noChangeArrowheads="1"/>
          </p:cNvSpPr>
          <p:nvPr/>
        </p:nvSpPr>
        <p:spPr bwMode="auto">
          <a:xfrm>
            <a:off x="6943725" y="5583239"/>
            <a:ext cx="742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200" b="1" dirty="0">
                <a:solidFill>
                  <a:schemeClr val="tx1"/>
                </a:solidFill>
              </a:rPr>
              <a:t>100Hz</a:t>
            </a:r>
          </a:p>
        </p:txBody>
      </p:sp>
      <p:sp>
        <p:nvSpPr>
          <p:cNvPr id="72744" name="Text Box 40">
            <a:extLst>
              <a:ext uri="{FF2B5EF4-FFF2-40B4-BE49-F238E27FC236}">
                <a16:creationId xmlns:a16="http://schemas.microsoft.com/office/drawing/2014/main" id="{F7FADA4E-825E-43A9-8AEF-790721AC1A7D}"/>
              </a:ext>
            </a:extLst>
          </p:cNvPr>
          <p:cNvSpPr txBox="1">
            <a:spLocks noChangeArrowheads="1"/>
          </p:cNvSpPr>
          <p:nvPr/>
        </p:nvSpPr>
        <p:spPr bwMode="auto">
          <a:xfrm>
            <a:off x="8950326" y="5567364"/>
            <a:ext cx="7540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200" b="1" dirty="0">
                <a:solidFill>
                  <a:schemeClr val="tx1"/>
                </a:solidFill>
              </a:rPr>
              <a:t>10kHz</a:t>
            </a:r>
          </a:p>
        </p:txBody>
      </p:sp>
      <p:sp>
        <p:nvSpPr>
          <p:cNvPr id="72745" name="Text Box 41">
            <a:extLst>
              <a:ext uri="{FF2B5EF4-FFF2-40B4-BE49-F238E27FC236}">
                <a16:creationId xmlns:a16="http://schemas.microsoft.com/office/drawing/2014/main" id="{5997DA6D-F2B5-400D-A6AB-B353FC53F767}"/>
              </a:ext>
            </a:extLst>
          </p:cNvPr>
          <p:cNvSpPr txBox="1">
            <a:spLocks noChangeArrowheads="1"/>
          </p:cNvSpPr>
          <p:nvPr/>
        </p:nvSpPr>
        <p:spPr bwMode="auto">
          <a:xfrm>
            <a:off x="7540625" y="3273426"/>
            <a:ext cx="152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rgbClr val="000000"/>
                </a:solidFill>
              </a:rPr>
              <a:t>difetto del cuscinetto</a:t>
            </a:r>
            <a:endParaRPr lang="de-DE" altLang="it-IT" sz="1600" b="1">
              <a:solidFill>
                <a:schemeClr val="tx1"/>
              </a:solidFill>
            </a:endParaRPr>
          </a:p>
        </p:txBody>
      </p:sp>
      <p:sp>
        <p:nvSpPr>
          <p:cNvPr id="72746" name="Text Box 42">
            <a:extLst>
              <a:ext uri="{FF2B5EF4-FFF2-40B4-BE49-F238E27FC236}">
                <a16:creationId xmlns:a16="http://schemas.microsoft.com/office/drawing/2014/main" id="{59459D08-BD72-4DD2-BC2C-973DCBCFFB7C}"/>
              </a:ext>
            </a:extLst>
          </p:cNvPr>
          <p:cNvSpPr txBox="1">
            <a:spLocks noChangeArrowheads="1"/>
          </p:cNvSpPr>
          <p:nvPr/>
        </p:nvSpPr>
        <p:spPr bwMode="auto">
          <a:xfrm>
            <a:off x="7726364" y="5830888"/>
            <a:ext cx="117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2400" b="1">
                <a:solidFill>
                  <a:schemeClr val="tx1"/>
                </a:solidFill>
              </a:rPr>
              <a:t>d</a:t>
            </a:r>
            <a:r>
              <a:rPr lang="de-DE" altLang="it-IT" sz="2400" b="1" baseline="-25000">
                <a:solidFill>
                  <a:schemeClr val="tx1"/>
                </a:solidFill>
              </a:rPr>
              <a:t>eff</a:t>
            </a:r>
          </a:p>
        </p:txBody>
      </p:sp>
      <p:sp>
        <p:nvSpPr>
          <p:cNvPr id="72747" name="Text Box 43">
            <a:extLst>
              <a:ext uri="{FF2B5EF4-FFF2-40B4-BE49-F238E27FC236}">
                <a16:creationId xmlns:a16="http://schemas.microsoft.com/office/drawing/2014/main" id="{79DC95D8-7AA8-416F-85CF-931BB349DD72}"/>
              </a:ext>
            </a:extLst>
          </p:cNvPr>
          <p:cNvSpPr txBox="1">
            <a:spLocks noChangeArrowheads="1"/>
          </p:cNvSpPr>
          <p:nvPr/>
        </p:nvSpPr>
        <p:spPr bwMode="auto">
          <a:xfrm>
            <a:off x="2057401" y="2244726"/>
            <a:ext cx="42021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800" b="1">
                <a:solidFill>
                  <a:schemeClr val="tx1"/>
                </a:solidFill>
              </a:rPr>
              <a:t>Velocità             Accelerazione</a:t>
            </a:r>
          </a:p>
        </p:txBody>
      </p:sp>
      <p:sp>
        <p:nvSpPr>
          <p:cNvPr id="72748" name="Text Box 44">
            <a:extLst>
              <a:ext uri="{FF2B5EF4-FFF2-40B4-BE49-F238E27FC236}">
                <a16:creationId xmlns:a16="http://schemas.microsoft.com/office/drawing/2014/main" id="{4898ACF3-84CD-41AB-AF80-7C203D471675}"/>
              </a:ext>
            </a:extLst>
          </p:cNvPr>
          <p:cNvSpPr txBox="1">
            <a:spLocks noChangeArrowheads="1"/>
          </p:cNvSpPr>
          <p:nvPr/>
        </p:nvSpPr>
        <p:spPr bwMode="auto">
          <a:xfrm>
            <a:off x="7064376" y="2271713"/>
            <a:ext cx="25574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800" b="1" dirty="0">
                <a:solidFill>
                  <a:schemeClr val="tx1"/>
                </a:solidFill>
              </a:rPr>
              <a:t>Demodulazione</a:t>
            </a:r>
          </a:p>
        </p:txBody>
      </p:sp>
      <p:sp>
        <p:nvSpPr>
          <p:cNvPr id="72749" name="Rectangle 45">
            <a:extLst>
              <a:ext uri="{FF2B5EF4-FFF2-40B4-BE49-F238E27FC236}">
                <a16:creationId xmlns:a16="http://schemas.microsoft.com/office/drawing/2014/main" id="{3E834B1A-9E9A-4358-9A68-FC2FC7CBEF43}"/>
              </a:ext>
            </a:extLst>
          </p:cNvPr>
          <p:cNvSpPr>
            <a:spLocks noChangeArrowheads="1"/>
          </p:cNvSpPr>
          <p:nvPr/>
        </p:nvSpPr>
        <p:spPr bwMode="auto">
          <a:xfrm>
            <a:off x="1809750" y="355600"/>
            <a:ext cx="7772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FontTx/>
              <a:buNone/>
            </a:pPr>
            <a:r>
              <a:rPr lang="de-DE" altLang="it-IT" sz="1800" b="1">
                <a:solidFill>
                  <a:schemeClr val="tx1"/>
                </a:solidFill>
              </a:rPr>
              <a:t>Dalla forma d'onda allo spettro nel controllo delle macchine</a:t>
            </a:r>
          </a:p>
        </p:txBody>
      </p:sp>
      <p:sp>
        <p:nvSpPr>
          <p:cNvPr id="72750" name="Text Box 47">
            <a:extLst>
              <a:ext uri="{FF2B5EF4-FFF2-40B4-BE49-F238E27FC236}">
                <a16:creationId xmlns:a16="http://schemas.microsoft.com/office/drawing/2014/main" id="{D9DDED69-E96F-4828-9BE0-BC8180845A95}"/>
              </a:ext>
            </a:extLst>
          </p:cNvPr>
          <p:cNvSpPr txBox="1">
            <a:spLocks noChangeArrowheads="1"/>
          </p:cNvSpPr>
          <p:nvPr/>
        </p:nvSpPr>
        <p:spPr bwMode="auto">
          <a:xfrm>
            <a:off x="2238375" y="1152525"/>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2400" u="sng">
                <a:solidFill>
                  <a:schemeClr val="tx1"/>
                </a:solidFill>
              </a:rPr>
              <a:t>PARAMETRI EFFETTIVI</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numero diapositiva 3">
            <a:extLst>
              <a:ext uri="{FF2B5EF4-FFF2-40B4-BE49-F238E27FC236}">
                <a16:creationId xmlns:a16="http://schemas.microsoft.com/office/drawing/2014/main" id="{30CA28B6-CA51-4F30-ADF5-1DD34F7F19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CD90187-BE3E-4144-B132-B2E1F27A1181}" type="slidenum">
              <a:rPr lang="de-DE" altLang="it-IT" sz="1000">
                <a:solidFill>
                  <a:schemeClr val="tx1"/>
                </a:solidFill>
              </a:rPr>
              <a:pPr>
                <a:spcBef>
                  <a:spcPct val="0"/>
                </a:spcBef>
                <a:buFontTx/>
                <a:buNone/>
              </a:pPr>
              <a:t>52</a:t>
            </a:fld>
            <a:endParaRPr lang="de-DE" altLang="it-IT" sz="1000">
              <a:solidFill>
                <a:schemeClr val="tx1"/>
              </a:solidFill>
            </a:endParaRPr>
          </a:p>
        </p:txBody>
      </p:sp>
      <p:sp>
        <p:nvSpPr>
          <p:cNvPr id="74760" name="Rectangle 7">
            <a:extLst>
              <a:ext uri="{FF2B5EF4-FFF2-40B4-BE49-F238E27FC236}">
                <a16:creationId xmlns:a16="http://schemas.microsoft.com/office/drawing/2014/main" id="{E13DE9AE-BC54-4953-ADC2-E65380F28EFC}"/>
              </a:ext>
            </a:extLst>
          </p:cNvPr>
          <p:cNvSpPr>
            <a:spLocks noGrp="1" noChangeArrowheads="1"/>
          </p:cNvSpPr>
          <p:nvPr>
            <p:ph type="title" idx="4294967295"/>
          </p:nvPr>
        </p:nvSpPr>
        <p:spPr>
          <a:xfrm>
            <a:off x="0" y="307975"/>
            <a:ext cx="3157538" cy="485775"/>
          </a:xfrm>
          <a:noFill/>
        </p:spPr>
        <p:txBody>
          <a:bodyPr/>
          <a:lstStyle/>
          <a:p>
            <a:pPr algn="ctr" eaLnBrk="1" hangingPunct="1"/>
            <a:r>
              <a:rPr lang="de-DE" altLang="it-IT" sz="2000" dirty="0"/>
              <a:t>Diagnostica</a:t>
            </a:r>
          </a:p>
        </p:txBody>
      </p:sp>
      <p:pic>
        <p:nvPicPr>
          <p:cNvPr id="74755" name="Picture 2">
            <a:extLst>
              <a:ext uri="{FF2B5EF4-FFF2-40B4-BE49-F238E27FC236}">
                <a16:creationId xmlns:a16="http://schemas.microsoft.com/office/drawing/2014/main" id="{A9552000-1385-4474-A2F8-3E6DAC1B1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196976"/>
            <a:ext cx="3516313"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4756" name="Text Box 3">
            <a:extLst>
              <a:ext uri="{FF2B5EF4-FFF2-40B4-BE49-F238E27FC236}">
                <a16:creationId xmlns:a16="http://schemas.microsoft.com/office/drawing/2014/main" id="{B2E4BADB-2529-4A0D-A970-48D9B00EC823}"/>
              </a:ext>
            </a:extLst>
          </p:cNvPr>
          <p:cNvSpPr txBox="1">
            <a:spLocks noChangeArrowheads="1"/>
          </p:cNvSpPr>
          <p:nvPr/>
        </p:nvSpPr>
        <p:spPr bwMode="auto">
          <a:xfrm>
            <a:off x="2135188" y="3141663"/>
            <a:ext cx="2735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800">
                <a:solidFill>
                  <a:schemeClr val="tx1"/>
                </a:solidFill>
              </a:rPr>
              <a:t>Analisi di 1° livello</a:t>
            </a:r>
          </a:p>
        </p:txBody>
      </p:sp>
      <p:pic>
        <p:nvPicPr>
          <p:cNvPr id="74757" name="Picture 4">
            <a:extLst>
              <a:ext uri="{FF2B5EF4-FFF2-40B4-BE49-F238E27FC236}">
                <a16:creationId xmlns:a16="http://schemas.microsoft.com/office/drawing/2014/main" id="{9F76C2B3-461D-448D-9B8B-3D4369A58A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8663" y="2060576"/>
            <a:ext cx="4337050" cy="3381375"/>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74758" name="Text Box 5">
            <a:extLst>
              <a:ext uri="{FF2B5EF4-FFF2-40B4-BE49-F238E27FC236}">
                <a16:creationId xmlns:a16="http://schemas.microsoft.com/office/drawing/2014/main" id="{5B80F9DE-2F17-438E-A8F4-6CA1D6DD7B89}"/>
              </a:ext>
            </a:extLst>
          </p:cNvPr>
          <p:cNvSpPr txBox="1">
            <a:spLocks noChangeArrowheads="1"/>
          </p:cNvSpPr>
          <p:nvPr/>
        </p:nvSpPr>
        <p:spPr bwMode="auto">
          <a:xfrm>
            <a:off x="5880100" y="5661026"/>
            <a:ext cx="424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800">
                <a:solidFill>
                  <a:schemeClr val="tx1"/>
                </a:solidFill>
              </a:rPr>
              <a:t>Analisi di 2° livello - diagnostica</a:t>
            </a:r>
          </a:p>
        </p:txBody>
      </p:sp>
      <p:pic>
        <p:nvPicPr>
          <p:cNvPr id="74759" name="Picture 6" descr="BEARING1">
            <a:extLst>
              <a:ext uri="{FF2B5EF4-FFF2-40B4-BE49-F238E27FC236}">
                <a16:creationId xmlns:a16="http://schemas.microsoft.com/office/drawing/2014/main" id="{1D1D2ECF-58CB-4DEE-8EE1-C78415F20E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148"/>
          <a:stretch>
            <a:fillRect/>
          </a:stretch>
        </p:blipFill>
        <p:spPr bwMode="auto">
          <a:xfrm>
            <a:off x="2135188" y="3933825"/>
            <a:ext cx="28241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numero diapositiva 3">
            <a:extLst>
              <a:ext uri="{FF2B5EF4-FFF2-40B4-BE49-F238E27FC236}">
                <a16:creationId xmlns:a16="http://schemas.microsoft.com/office/drawing/2014/main" id="{4469FC3C-0561-4776-9293-424D1A6AE6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04A1765-C18E-461D-B5B1-1E9A6BECEF36}" type="slidenum">
              <a:rPr lang="de-DE" altLang="it-IT" sz="1000">
                <a:solidFill>
                  <a:schemeClr val="tx1"/>
                </a:solidFill>
              </a:rPr>
              <a:pPr>
                <a:spcBef>
                  <a:spcPct val="0"/>
                </a:spcBef>
                <a:buFontTx/>
                <a:buNone/>
              </a:pPr>
              <a:t>53</a:t>
            </a:fld>
            <a:endParaRPr lang="de-DE" altLang="it-IT" sz="1000">
              <a:solidFill>
                <a:schemeClr val="tx1"/>
              </a:solidFill>
            </a:endParaRPr>
          </a:p>
        </p:txBody>
      </p:sp>
      <p:sp>
        <p:nvSpPr>
          <p:cNvPr id="76804" name="Text Box 3">
            <a:extLst>
              <a:ext uri="{FF2B5EF4-FFF2-40B4-BE49-F238E27FC236}">
                <a16:creationId xmlns:a16="http://schemas.microsoft.com/office/drawing/2014/main" id="{111F33AE-40F9-4979-8CD6-FF6CCACDF18E}"/>
              </a:ext>
            </a:extLst>
          </p:cNvPr>
          <p:cNvSpPr txBox="1">
            <a:spLocks noChangeArrowheads="1"/>
          </p:cNvSpPr>
          <p:nvPr/>
        </p:nvSpPr>
        <p:spPr bwMode="auto">
          <a:xfrm>
            <a:off x="2070100" y="2098676"/>
            <a:ext cx="793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76805" name="Text Box 4">
            <a:extLst>
              <a:ext uri="{FF2B5EF4-FFF2-40B4-BE49-F238E27FC236}">
                <a16:creationId xmlns:a16="http://schemas.microsoft.com/office/drawing/2014/main" id="{5FE20895-3C04-40FD-86E4-8409C586D7C6}"/>
              </a:ext>
            </a:extLst>
          </p:cNvPr>
          <p:cNvSpPr txBox="1">
            <a:spLocks noChangeArrowheads="1"/>
          </p:cNvSpPr>
          <p:nvPr/>
        </p:nvSpPr>
        <p:spPr bwMode="auto">
          <a:xfrm>
            <a:off x="2070100" y="2098676"/>
            <a:ext cx="836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76806" name="Text Box 7">
            <a:extLst>
              <a:ext uri="{FF2B5EF4-FFF2-40B4-BE49-F238E27FC236}">
                <a16:creationId xmlns:a16="http://schemas.microsoft.com/office/drawing/2014/main" id="{099009B1-4756-43DE-ADC1-9F3D55DB52B7}"/>
              </a:ext>
            </a:extLst>
          </p:cNvPr>
          <p:cNvSpPr txBox="1">
            <a:spLocks noChangeArrowheads="1"/>
          </p:cNvSpPr>
          <p:nvPr/>
        </p:nvSpPr>
        <p:spPr bwMode="auto">
          <a:xfrm>
            <a:off x="3789364" y="5740401"/>
            <a:ext cx="839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1</a:t>
            </a:r>
          </a:p>
        </p:txBody>
      </p:sp>
      <p:sp>
        <p:nvSpPr>
          <p:cNvPr id="76807" name="Text Box 8">
            <a:extLst>
              <a:ext uri="{FF2B5EF4-FFF2-40B4-BE49-F238E27FC236}">
                <a16:creationId xmlns:a16="http://schemas.microsoft.com/office/drawing/2014/main" id="{B27FED52-E28E-4B10-8BB4-AF2D2C9172A6}"/>
              </a:ext>
            </a:extLst>
          </p:cNvPr>
          <p:cNvSpPr txBox="1">
            <a:spLocks noChangeArrowheads="1"/>
          </p:cNvSpPr>
          <p:nvPr/>
        </p:nvSpPr>
        <p:spPr bwMode="auto">
          <a:xfrm>
            <a:off x="5024439" y="5740401"/>
            <a:ext cx="687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2</a:t>
            </a:r>
          </a:p>
        </p:txBody>
      </p:sp>
      <p:sp>
        <p:nvSpPr>
          <p:cNvPr id="76808" name="Text Box 9">
            <a:extLst>
              <a:ext uri="{FF2B5EF4-FFF2-40B4-BE49-F238E27FC236}">
                <a16:creationId xmlns:a16="http://schemas.microsoft.com/office/drawing/2014/main" id="{D1FDD992-9543-4E6F-8EB7-DFD378AA869C}"/>
              </a:ext>
            </a:extLst>
          </p:cNvPr>
          <p:cNvSpPr txBox="1">
            <a:spLocks noChangeArrowheads="1"/>
          </p:cNvSpPr>
          <p:nvPr/>
        </p:nvSpPr>
        <p:spPr bwMode="auto">
          <a:xfrm>
            <a:off x="6243638" y="5740401"/>
            <a:ext cx="754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3</a:t>
            </a:r>
          </a:p>
        </p:txBody>
      </p:sp>
      <p:sp>
        <p:nvSpPr>
          <p:cNvPr id="76809" name="Text Box 10">
            <a:extLst>
              <a:ext uri="{FF2B5EF4-FFF2-40B4-BE49-F238E27FC236}">
                <a16:creationId xmlns:a16="http://schemas.microsoft.com/office/drawing/2014/main" id="{78179F35-D8E6-4867-989A-A8CCE492C882}"/>
              </a:ext>
            </a:extLst>
          </p:cNvPr>
          <p:cNvSpPr txBox="1">
            <a:spLocks noChangeArrowheads="1"/>
          </p:cNvSpPr>
          <p:nvPr/>
        </p:nvSpPr>
        <p:spPr bwMode="auto">
          <a:xfrm>
            <a:off x="7513639" y="5740401"/>
            <a:ext cx="650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4</a:t>
            </a:r>
          </a:p>
        </p:txBody>
      </p:sp>
      <p:sp>
        <p:nvSpPr>
          <p:cNvPr id="76810" name="Text Box 11">
            <a:extLst>
              <a:ext uri="{FF2B5EF4-FFF2-40B4-BE49-F238E27FC236}">
                <a16:creationId xmlns:a16="http://schemas.microsoft.com/office/drawing/2014/main" id="{FEAD1FBD-562E-4692-B3E8-258532C6A0A4}"/>
              </a:ext>
            </a:extLst>
          </p:cNvPr>
          <p:cNvSpPr txBox="1">
            <a:spLocks noChangeArrowheads="1"/>
          </p:cNvSpPr>
          <p:nvPr/>
        </p:nvSpPr>
        <p:spPr bwMode="auto">
          <a:xfrm>
            <a:off x="8834438" y="5740401"/>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5</a:t>
            </a:r>
          </a:p>
        </p:txBody>
      </p:sp>
      <p:pic>
        <p:nvPicPr>
          <p:cNvPr id="76811" name="Picture 12">
            <a:extLst>
              <a:ext uri="{FF2B5EF4-FFF2-40B4-BE49-F238E27FC236}">
                <a16:creationId xmlns:a16="http://schemas.microsoft.com/office/drawing/2014/main" id="{FA4C667B-8E35-48A9-898D-C94E6C156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numero diapositiva 3"/>
          <p:cNvSpPr>
            <a:spLocks noGrp="1"/>
          </p:cNvSpPr>
          <p:nvPr>
            <p:ph type="sldNum" sz="quarter" idx="12"/>
          </p:nvPr>
        </p:nvSpPr>
        <p:spPr>
          <a:noFill/>
        </p:spPr>
        <p:txBody>
          <a:bodyPr/>
          <a:lstStyle/>
          <a:p>
            <a:pPr defTabSz="873125"/>
            <a:r>
              <a:rPr lang="de-DE"/>
              <a:t>Page </a:t>
            </a:r>
            <a:fld id="{F73D1EFA-3897-4CF5-B1B2-D8CF58250C4F}" type="slidenum">
              <a:rPr lang="de-DE"/>
              <a:pPr defTabSz="873125"/>
              <a:t>54</a:t>
            </a:fld>
            <a:endParaRPr lang="de-DE"/>
          </a:p>
        </p:txBody>
      </p:sp>
      <p:sp>
        <p:nvSpPr>
          <p:cNvPr id="6149" name="Freeform 4"/>
          <p:cNvSpPr>
            <a:spLocks/>
          </p:cNvSpPr>
          <p:nvPr/>
        </p:nvSpPr>
        <p:spPr bwMode="auto">
          <a:xfrm>
            <a:off x="2503489" y="2178051"/>
            <a:ext cx="5470525" cy="2828925"/>
          </a:xfrm>
          <a:custGeom>
            <a:avLst/>
            <a:gdLst>
              <a:gd name="T0" fmla="*/ 3446 w 3446"/>
              <a:gd name="T1" fmla="*/ 1782 h 1782"/>
              <a:gd name="T2" fmla="*/ 3401 w 3446"/>
              <a:gd name="T3" fmla="*/ 1237 h 1782"/>
              <a:gd name="T4" fmla="*/ 3238 w 3446"/>
              <a:gd name="T5" fmla="*/ 705 h 1782"/>
              <a:gd name="T6" fmla="*/ 2766 w 3446"/>
              <a:gd name="T7" fmla="*/ 285 h 1782"/>
              <a:gd name="T8" fmla="*/ 1741 w 3446"/>
              <a:gd name="T9" fmla="*/ 80 h 1782"/>
              <a:gd name="T10" fmla="*/ 906 w 3446"/>
              <a:gd name="T11" fmla="*/ 13 h 1782"/>
              <a:gd name="T12" fmla="*/ 0 w 3446"/>
              <a:gd name="T13" fmla="*/ 0 h 1782"/>
              <a:gd name="T14" fmla="*/ 0 60000 65536"/>
              <a:gd name="T15" fmla="*/ 0 60000 65536"/>
              <a:gd name="T16" fmla="*/ 0 60000 65536"/>
              <a:gd name="T17" fmla="*/ 0 60000 65536"/>
              <a:gd name="T18" fmla="*/ 0 60000 65536"/>
              <a:gd name="T19" fmla="*/ 0 60000 65536"/>
              <a:gd name="T20" fmla="*/ 0 60000 65536"/>
              <a:gd name="T21" fmla="*/ 0 w 3446"/>
              <a:gd name="T22" fmla="*/ 0 h 1782"/>
              <a:gd name="T23" fmla="*/ 3446 w 3446"/>
              <a:gd name="T24" fmla="*/ 1782 h 17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46" h="1782">
                <a:moveTo>
                  <a:pt x="3446" y="1782"/>
                </a:moveTo>
                <a:cubicBezTo>
                  <a:pt x="3435" y="1589"/>
                  <a:pt x="3436" y="1416"/>
                  <a:pt x="3401" y="1237"/>
                </a:cubicBezTo>
                <a:cubicBezTo>
                  <a:pt x="3366" y="1058"/>
                  <a:pt x="3344" y="864"/>
                  <a:pt x="3238" y="705"/>
                </a:cubicBezTo>
                <a:cubicBezTo>
                  <a:pt x="3132" y="546"/>
                  <a:pt x="3015" y="389"/>
                  <a:pt x="2766" y="285"/>
                </a:cubicBezTo>
                <a:cubicBezTo>
                  <a:pt x="2517" y="181"/>
                  <a:pt x="2051" y="125"/>
                  <a:pt x="1741" y="80"/>
                </a:cubicBezTo>
                <a:cubicBezTo>
                  <a:pt x="1431" y="35"/>
                  <a:pt x="1196" y="26"/>
                  <a:pt x="906" y="13"/>
                </a:cubicBezTo>
                <a:cubicBezTo>
                  <a:pt x="616" y="0"/>
                  <a:pt x="189" y="3"/>
                  <a:pt x="0" y="0"/>
                </a:cubicBezTo>
              </a:path>
            </a:pathLst>
          </a:custGeom>
          <a:noFill/>
          <a:ln w="19050" cap="flat" cmpd="sng">
            <a:solidFill>
              <a:schemeClr val="tx1"/>
            </a:solidFill>
            <a:prstDash val="solid"/>
            <a:round/>
            <a:headEnd/>
            <a:tailEnd/>
          </a:ln>
        </p:spPr>
        <p:txBody>
          <a:bodyPr lIns="36000" rIns="54000" bIns="36000"/>
          <a:lstStyle/>
          <a:p>
            <a:endParaRPr lang="it-IT"/>
          </a:p>
        </p:txBody>
      </p:sp>
      <p:sp>
        <p:nvSpPr>
          <p:cNvPr id="6150" name="Line 5"/>
          <p:cNvSpPr>
            <a:spLocks noChangeShapeType="1"/>
          </p:cNvSpPr>
          <p:nvPr/>
        </p:nvSpPr>
        <p:spPr bwMode="auto">
          <a:xfrm flipV="1">
            <a:off x="2501900" y="1944689"/>
            <a:ext cx="1588" cy="3044825"/>
          </a:xfrm>
          <a:prstGeom prst="line">
            <a:avLst/>
          </a:prstGeom>
          <a:noFill/>
          <a:ln w="19050">
            <a:solidFill>
              <a:schemeClr val="tx1"/>
            </a:solidFill>
            <a:round/>
            <a:headEnd/>
            <a:tailEnd type="triangle" w="med" len="med"/>
          </a:ln>
        </p:spPr>
        <p:txBody>
          <a:bodyPr/>
          <a:lstStyle/>
          <a:p>
            <a:endParaRPr lang="it-IT"/>
          </a:p>
        </p:txBody>
      </p:sp>
      <p:sp>
        <p:nvSpPr>
          <p:cNvPr id="6151" name="Line 6"/>
          <p:cNvSpPr>
            <a:spLocks noChangeShapeType="1"/>
          </p:cNvSpPr>
          <p:nvPr/>
        </p:nvSpPr>
        <p:spPr bwMode="auto">
          <a:xfrm>
            <a:off x="2501901" y="4989513"/>
            <a:ext cx="6613525" cy="0"/>
          </a:xfrm>
          <a:prstGeom prst="line">
            <a:avLst/>
          </a:prstGeom>
          <a:noFill/>
          <a:ln w="19050">
            <a:solidFill>
              <a:schemeClr val="tx1"/>
            </a:solidFill>
            <a:round/>
            <a:headEnd/>
            <a:tailEnd type="triangle" w="med" len="med"/>
          </a:ln>
        </p:spPr>
        <p:txBody>
          <a:bodyPr/>
          <a:lstStyle/>
          <a:p>
            <a:endParaRPr lang="it-IT"/>
          </a:p>
        </p:txBody>
      </p:sp>
      <p:sp>
        <p:nvSpPr>
          <p:cNvPr id="6152" name="Text Box 7"/>
          <p:cNvSpPr txBox="1">
            <a:spLocks noChangeArrowheads="1"/>
          </p:cNvSpPr>
          <p:nvPr/>
        </p:nvSpPr>
        <p:spPr bwMode="auto">
          <a:xfrm rot="16200000">
            <a:off x="607000" y="2947091"/>
            <a:ext cx="3392915" cy="652246"/>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a:t>Vita del Cuscinetto</a:t>
            </a:r>
          </a:p>
          <a:p>
            <a:pPr defTabSz="820738">
              <a:spcBef>
                <a:spcPct val="50000"/>
              </a:spcBef>
            </a:pPr>
            <a:endParaRPr lang="de-DE" sz="1400" b="1" dirty="0"/>
          </a:p>
        </p:txBody>
      </p:sp>
      <p:sp>
        <p:nvSpPr>
          <p:cNvPr id="6153" name="Oval 8"/>
          <p:cNvSpPr>
            <a:spLocks noChangeArrowheads="1"/>
          </p:cNvSpPr>
          <p:nvPr/>
        </p:nvSpPr>
        <p:spPr bwMode="auto">
          <a:xfrm>
            <a:off x="2500314" y="2108201"/>
            <a:ext cx="130175" cy="125413"/>
          </a:xfrm>
          <a:prstGeom prst="ellipse">
            <a:avLst/>
          </a:prstGeom>
          <a:solidFill>
            <a:srgbClr val="00B0F0"/>
          </a:solidFill>
          <a:ln w="9525">
            <a:solidFill>
              <a:srgbClr val="00B0F0"/>
            </a:solidFill>
            <a:round/>
            <a:headEnd/>
            <a:tailEnd/>
          </a:ln>
        </p:spPr>
        <p:txBody>
          <a:bodyPr wrap="none" anchor="ctr"/>
          <a:lstStyle/>
          <a:p>
            <a:endParaRPr lang="it-IT"/>
          </a:p>
        </p:txBody>
      </p:sp>
      <p:sp>
        <p:nvSpPr>
          <p:cNvPr id="6165" name="Line 20"/>
          <p:cNvSpPr>
            <a:spLocks noChangeShapeType="1"/>
          </p:cNvSpPr>
          <p:nvPr/>
        </p:nvSpPr>
        <p:spPr bwMode="auto">
          <a:xfrm>
            <a:off x="7974013" y="4989513"/>
            <a:ext cx="0" cy="863600"/>
          </a:xfrm>
          <a:prstGeom prst="line">
            <a:avLst/>
          </a:prstGeom>
          <a:noFill/>
          <a:ln w="9525">
            <a:solidFill>
              <a:schemeClr val="tx1"/>
            </a:solidFill>
            <a:prstDash val="lgDash"/>
            <a:round/>
            <a:headEnd/>
            <a:tailEnd/>
          </a:ln>
        </p:spPr>
        <p:txBody>
          <a:bodyPr lIns="36000" rIns="54000" bIns="36000"/>
          <a:lstStyle/>
          <a:p>
            <a:endParaRPr lang="it-IT"/>
          </a:p>
        </p:txBody>
      </p:sp>
      <p:grpSp>
        <p:nvGrpSpPr>
          <p:cNvPr id="53" name="Gruppo 52"/>
          <p:cNvGrpSpPr/>
          <p:nvPr/>
        </p:nvGrpSpPr>
        <p:grpSpPr>
          <a:xfrm>
            <a:off x="7038295" y="5051034"/>
            <a:ext cx="2613130" cy="329081"/>
            <a:chOff x="5514295" y="5051033"/>
            <a:chExt cx="2613130" cy="329081"/>
          </a:xfrm>
        </p:grpSpPr>
        <p:sp>
          <p:nvSpPr>
            <p:cNvPr id="6166" name="Text Box 21"/>
            <p:cNvSpPr txBox="1">
              <a:spLocks noChangeArrowheads="1"/>
            </p:cNvSpPr>
            <p:nvPr/>
          </p:nvSpPr>
          <p:spPr bwMode="auto">
            <a:xfrm>
              <a:off x="6613525" y="5051033"/>
              <a:ext cx="1513900" cy="329081"/>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a:t>Velocità</a:t>
              </a:r>
            </a:p>
          </p:txBody>
        </p:sp>
        <p:sp>
          <p:nvSpPr>
            <p:cNvPr id="6169" name="Line 24"/>
            <p:cNvSpPr>
              <a:spLocks noChangeShapeType="1"/>
            </p:cNvSpPr>
            <p:nvPr/>
          </p:nvSpPr>
          <p:spPr bwMode="auto">
            <a:xfrm flipV="1">
              <a:off x="5514295" y="5206324"/>
              <a:ext cx="955269" cy="0"/>
            </a:xfrm>
            <a:prstGeom prst="line">
              <a:avLst/>
            </a:prstGeom>
            <a:noFill/>
            <a:ln w="9525">
              <a:solidFill>
                <a:srgbClr val="FF0000"/>
              </a:solidFill>
              <a:round/>
              <a:headEnd type="triangle" w="med" len="med"/>
              <a:tailEnd type="triangle" w="med" len="med"/>
            </a:ln>
          </p:spPr>
          <p:txBody>
            <a:bodyPr lIns="36000" rIns="54000" bIns="36000"/>
            <a:lstStyle/>
            <a:p>
              <a:endParaRPr lang="it-IT"/>
            </a:p>
          </p:txBody>
        </p:sp>
      </p:grpSp>
      <p:grpSp>
        <p:nvGrpSpPr>
          <p:cNvPr id="50" name="Gruppo 49"/>
          <p:cNvGrpSpPr/>
          <p:nvPr/>
        </p:nvGrpSpPr>
        <p:grpSpPr>
          <a:xfrm>
            <a:off x="6067856" y="5387976"/>
            <a:ext cx="3671659" cy="329081"/>
            <a:chOff x="4543865" y="5387975"/>
            <a:chExt cx="3426182" cy="329081"/>
          </a:xfrm>
        </p:grpSpPr>
        <p:sp>
          <p:nvSpPr>
            <p:cNvPr id="6167" name="Text Box 22"/>
            <p:cNvSpPr txBox="1">
              <a:spLocks noChangeArrowheads="1"/>
            </p:cNvSpPr>
            <p:nvPr/>
          </p:nvSpPr>
          <p:spPr bwMode="auto">
            <a:xfrm>
              <a:off x="6472725" y="5387975"/>
              <a:ext cx="1497322" cy="329081"/>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a:t>Accelerazione</a:t>
              </a:r>
            </a:p>
          </p:txBody>
        </p:sp>
        <p:sp>
          <p:nvSpPr>
            <p:cNvPr id="6170" name="Line 25"/>
            <p:cNvSpPr>
              <a:spLocks noChangeShapeType="1"/>
            </p:cNvSpPr>
            <p:nvPr/>
          </p:nvSpPr>
          <p:spPr bwMode="auto">
            <a:xfrm>
              <a:off x="4543865" y="5556738"/>
              <a:ext cx="1906148" cy="2686"/>
            </a:xfrm>
            <a:prstGeom prst="line">
              <a:avLst/>
            </a:prstGeom>
            <a:noFill/>
            <a:ln w="9525">
              <a:solidFill>
                <a:srgbClr val="FFFF00"/>
              </a:solidFill>
              <a:round/>
              <a:headEnd type="triangle" w="med" len="med"/>
              <a:tailEnd type="triangle" w="med" len="med"/>
            </a:ln>
          </p:spPr>
          <p:txBody>
            <a:bodyPr lIns="36000" rIns="54000" bIns="36000"/>
            <a:lstStyle/>
            <a:p>
              <a:endParaRPr lang="it-IT"/>
            </a:p>
          </p:txBody>
        </p:sp>
      </p:grpSp>
      <p:grpSp>
        <p:nvGrpSpPr>
          <p:cNvPr id="46" name="Gruppo 45"/>
          <p:cNvGrpSpPr/>
          <p:nvPr/>
        </p:nvGrpSpPr>
        <p:grpSpPr>
          <a:xfrm>
            <a:off x="4660901" y="5780089"/>
            <a:ext cx="3313113" cy="370919"/>
            <a:chOff x="3136900" y="5780088"/>
            <a:chExt cx="3313113" cy="370919"/>
          </a:xfrm>
        </p:grpSpPr>
        <p:sp>
          <p:nvSpPr>
            <p:cNvPr id="6160" name="Text Box 15"/>
            <p:cNvSpPr txBox="1">
              <a:spLocks noChangeArrowheads="1"/>
            </p:cNvSpPr>
            <p:nvPr/>
          </p:nvSpPr>
          <p:spPr bwMode="auto">
            <a:xfrm>
              <a:off x="3159125" y="5781675"/>
              <a:ext cx="3279775" cy="369332"/>
            </a:xfrm>
            <a:prstGeom prst="rect">
              <a:avLst/>
            </a:prstGeom>
            <a:noFill/>
            <a:ln w="9525">
              <a:noFill/>
              <a:miter lim="800000"/>
              <a:headEnd/>
              <a:tailEnd/>
            </a:ln>
          </p:spPr>
          <p:txBody>
            <a:bodyPr>
              <a:spAutoFit/>
            </a:bodyPr>
            <a:lstStyle/>
            <a:p>
              <a:pPr algn="ctr">
                <a:spcBef>
                  <a:spcPct val="50000"/>
                </a:spcBef>
              </a:pPr>
              <a:r>
                <a:rPr lang="de-DE" b="1" dirty="0">
                  <a:solidFill>
                    <a:srgbClr val="339933"/>
                  </a:solidFill>
                </a:rPr>
                <a:t>DEMODULAZIONE</a:t>
              </a:r>
            </a:p>
          </p:txBody>
        </p:sp>
        <p:sp>
          <p:nvSpPr>
            <p:cNvPr id="6171" name="Line 26"/>
            <p:cNvSpPr>
              <a:spLocks noChangeShapeType="1"/>
            </p:cNvSpPr>
            <p:nvPr/>
          </p:nvSpPr>
          <p:spPr bwMode="auto">
            <a:xfrm>
              <a:off x="3136900" y="5780088"/>
              <a:ext cx="3313113" cy="0"/>
            </a:xfrm>
            <a:prstGeom prst="line">
              <a:avLst/>
            </a:prstGeom>
            <a:noFill/>
            <a:ln w="9525">
              <a:solidFill>
                <a:srgbClr val="339933"/>
              </a:solidFill>
              <a:round/>
              <a:headEnd type="triangle" w="med" len="med"/>
              <a:tailEnd type="triangle" w="med" len="med"/>
            </a:ln>
          </p:spPr>
          <p:txBody>
            <a:bodyPr lIns="36000" rIns="54000" bIns="36000"/>
            <a:lstStyle/>
            <a:p>
              <a:endParaRPr lang="it-IT"/>
            </a:p>
          </p:txBody>
        </p:sp>
      </p:grpSp>
      <p:grpSp>
        <p:nvGrpSpPr>
          <p:cNvPr id="47" name="Gruppo 46"/>
          <p:cNvGrpSpPr/>
          <p:nvPr/>
        </p:nvGrpSpPr>
        <p:grpSpPr>
          <a:xfrm>
            <a:off x="3352803" y="1214967"/>
            <a:ext cx="3111687" cy="821797"/>
            <a:chOff x="1828802" y="1214966"/>
            <a:chExt cx="3111687" cy="821797"/>
          </a:xfrm>
        </p:grpSpPr>
        <p:sp>
          <p:nvSpPr>
            <p:cNvPr id="6172" name="AutoShape 27"/>
            <p:cNvSpPr>
              <a:spLocks noChangeArrowheads="1"/>
            </p:cNvSpPr>
            <p:nvPr/>
          </p:nvSpPr>
          <p:spPr bwMode="auto">
            <a:xfrm>
              <a:off x="3067050" y="1604963"/>
              <a:ext cx="142875" cy="431800"/>
            </a:xfrm>
            <a:prstGeom prst="downArrow">
              <a:avLst>
                <a:gd name="adj1" fmla="val 50000"/>
                <a:gd name="adj2" fmla="val 75556"/>
              </a:avLst>
            </a:prstGeom>
            <a:solidFill>
              <a:srgbClr val="339933"/>
            </a:solidFill>
            <a:ln w="12700" algn="ctr">
              <a:solidFill>
                <a:srgbClr val="339933"/>
              </a:solidFill>
              <a:miter lim="800000"/>
              <a:headEnd/>
              <a:tailEnd/>
            </a:ln>
          </p:spPr>
          <p:txBody>
            <a:bodyPr wrap="none" lIns="36000" rIns="54000" bIns="36000" anchor="ctr"/>
            <a:lstStyle/>
            <a:p>
              <a:endParaRPr lang="it-IT"/>
            </a:p>
          </p:txBody>
        </p:sp>
        <p:sp>
          <p:nvSpPr>
            <p:cNvPr id="6173" name="Text Box 29"/>
            <p:cNvSpPr txBox="1">
              <a:spLocks noChangeArrowheads="1"/>
            </p:cNvSpPr>
            <p:nvPr/>
          </p:nvSpPr>
          <p:spPr bwMode="auto">
            <a:xfrm>
              <a:off x="1828802" y="1214966"/>
              <a:ext cx="3111687" cy="369332"/>
            </a:xfrm>
            <a:prstGeom prst="rect">
              <a:avLst/>
            </a:prstGeom>
            <a:noFill/>
            <a:ln w="19050" algn="ctr">
              <a:noFill/>
              <a:miter lim="800000"/>
              <a:headEnd/>
              <a:tailEnd/>
            </a:ln>
          </p:spPr>
          <p:txBody>
            <a:bodyPr wrap="square">
              <a:spAutoFit/>
            </a:bodyPr>
            <a:lstStyle/>
            <a:p>
              <a:pPr>
                <a:spcBef>
                  <a:spcPct val="50000"/>
                </a:spcBef>
              </a:pPr>
              <a:r>
                <a:rPr lang="de-DE" b="1" dirty="0" err="1"/>
                <a:t>Rilevazione</a:t>
              </a:r>
              <a:r>
                <a:rPr lang="de-DE" b="1" dirty="0"/>
                <a:t> del </a:t>
              </a:r>
              <a:r>
                <a:rPr lang="de-DE" b="1" dirty="0" err="1"/>
                <a:t>pericolo</a:t>
              </a:r>
              <a:endParaRPr lang="de-DE" b="1" dirty="0"/>
            </a:p>
          </p:txBody>
        </p:sp>
      </p:grpSp>
      <p:sp>
        <p:nvSpPr>
          <p:cNvPr id="6174" name="Text Box 30"/>
          <p:cNvSpPr txBox="1">
            <a:spLocks noChangeArrowheads="1"/>
          </p:cNvSpPr>
          <p:nvPr/>
        </p:nvSpPr>
        <p:spPr bwMode="auto">
          <a:xfrm>
            <a:off x="8444125" y="4685450"/>
            <a:ext cx="1657350" cy="304800"/>
          </a:xfrm>
          <a:prstGeom prst="rect">
            <a:avLst/>
          </a:prstGeom>
          <a:noFill/>
          <a:ln w="19050" algn="ctr">
            <a:noFill/>
            <a:miter lim="800000"/>
            <a:headEnd/>
            <a:tailEnd/>
          </a:ln>
        </p:spPr>
        <p:txBody>
          <a:bodyPr>
            <a:spAutoFit/>
          </a:bodyPr>
          <a:lstStyle/>
          <a:p>
            <a:pPr>
              <a:spcBef>
                <a:spcPct val="50000"/>
              </a:spcBef>
            </a:pPr>
            <a:r>
              <a:rPr lang="de-DE" sz="1400" b="1" dirty="0" err="1"/>
              <a:t>Danneggia</a:t>
            </a:r>
            <a:r>
              <a:rPr lang="de-DE" sz="1400" b="1" i="1" dirty="0" err="1"/>
              <a:t>ment</a:t>
            </a:r>
            <a:r>
              <a:rPr lang="de-DE" sz="1400" b="1" dirty="0" err="1"/>
              <a:t>o</a:t>
            </a:r>
            <a:endParaRPr lang="de-DE" sz="1400" b="1" dirty="0"/>
          </a:p>
        </p:txBody>
      </p:sp>
      <p:grpSp>
        <p:nvGrpSpPr>
          <p:cNvPr id="58" name="Gruppo 57"/>
          <p:cNvGrpSpPr/>
          <p:nvPr/>
        </p:nvGrpSpPr>
        <p:grpSpPr>
          <a:xfrm>
            <a:off x="5998644" y="2393396"/>
            <a:ext cx="266460" cy="3059113"/>
            <a:chOff x="5307013" y="2578100"/>
            <a:chExt cx="266460" cy="3059113"/>
          </a:xfrm>
        </p:grpSpPr>
        <p:sp>
          <p:nvSpPr>
            <p:cNvPr id="6156" name="Oval 11"/>
            <p:cNvSpPr>
              <a:spLocks noChangeArrowheads="1"/>
            </p:cNvSpPr>
            <p:nvPr/>
          </p:nvSpPr>
          <p:spPr bwMode="auto">
            <a:xfrm>
              <a:off x="5307013" y="2578100"/>
              <a:ext cx="130175" cy="125413"/>
            </a:xfrm>
            <a:prstGeom prst="ellipse">
              <a:avLst/>
            </a:prstGeom>
            <a:solidFill>
              <a:srgbClr val="FFFF00"/>
            </a:solidFill>
            <a:ln w="9525">
              <a:solidFill>
                <a:schemeClr val="tx1"/>
              </a:solidFill>
              <a:round/>
              <a:headEnd/>
              <a:tailEnd/>
            </a:ln>
          </p:spPr>
          <p:txBody>
            <a:bodyPr wrap="none" anchor="ctr"/>
            <a:lstStyle/>
            <a:p>
              <a:endParaRPr lang="it-IT"/>
            </a:p>
          </p:txBody>
        </p:sp>
        <p:sp>
          <p:nvSpPr>
            <p:cNvPr id="6163" name="Line 18"/>
            <p:cNvSpPr>
              <a:spLocks noChangeShapeType="1"/>
            </p:cNvSpPr>
            <p:nvPr/>
          </p:nvSpPr>
          <p:spPr bwMode="auto">
            <a:xfrm>
              <a:off x="5367647" y="2743200"/>
              <a:ext cx="2866" cy="2894013"/>
            </a:xfrm>
            <a:prstGeom prst="line">
              <a:avLst/>
            </a:prstGeom>
            <a:noFill/>
            <a:ln w="9525">
              <a:solidFill>
                <a:srgbClr val="FFFF00"/>
              </a:solidFill>
              <a:prstDash val="lgDash"/>
              <a:round/>
              <a:headEnd/>
              <a:tailEnd/>
            </a:ln>
          </p:spPr>
          <p:txBody>
            <a:bodyPr lIns="36000" rIns="54000" bIns="36000"/>
            <a:lstStyle/>
            <a:p>
              <a:endParaRPr lang="it-IT"/>
            </a:p>
          </p:txBody>
        </p:sp>
        <p:grpSp>
          <p:nvGrpSpPr>
            <p:cNvPr id="3" name="Group 33"/>
            <p:cNvGrpSpPr>
              <a:grpSpLocks noChangeAspect="1"/>
            </p:cNvGrpSpPr>
            <p:nvPr/>
          </p:nvGrpSpPr>
          <p:grpSpPr bwMode="auto">
            <a:xfrm>
              <a:off x="5444574" y="3063683"/>
              <a:ext cx="128899" cy="425622"/>
              <a:chOff x="1247" y="3612"/>
              <a:chExt cx="136" cy="452"/>
            </a:xfrm>
          </p:grpSpPr>
          <p:sp>
            <p:nvSpPr>
              <p:cNvPr id="6183" name="Arc 35"/>
              <p:cNvSpPr>
                <a:spLocks noChangeAspect="1"/>
              </p:cNvSpPr>
              <p:nvPr/>
            </p:nvSpPr>
            <p:spPr bwMode="auto">
              <a:xfrm>
                <a:off x="1292" y="3612"/>
                <a:ext cx="91" cy="452"/>
              </a:xfrm>
              <a:custGeom>
                <a:avLst/>
                <a:gdLst>
                  <a:gd name="T0" fmla="*/ 8 w 23589"/>
                  <a:gd name="T1" fmla="*/ 0 h 43200"/>
                  <a:gd name="T2" fmla="*/ 0 w 23589"/>
                  <a:gd name="T3" fmla="*/ 451 h 43200"/>
                  <a:gd name="T4" fmla="*/ 8 w 23589"/>
                  <a:gd name="T5" fmla="*/ 226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sp>
            <p:nvSpPr>
              <p:cNvPr id="6184" name="Arc 36"/>
              <p:cNvSpPr>
                <a:spLocks noChangeAspect="1"/>
              </p:cNvSpPr>
              <p:nvPr/>
            </p:nvSpPr>
            <p:spPr bwMode="auto">
              <a:xfrm>
                <a:off x="1247" y="3657"/>
                <a:ext cx="91" cy="362"/>
              </a:xfrm>
              <a:custGeom>
                <a:avLst/>
                <a:gdLst>
                  <a:gd name="T0" fmla="*/ 8 w 23589"/>
                  <a:gd name="T1" fmla="*/ 0 h 43200"/>
                  <a:gd name="T2" fmla="*/ 0 w 23589"/>
                  <a:gd name="T3" fmla="*/ 361 h 43200"/>
                  <a:gd name="T4" fmla="*/ 8 w 23589"/>
                  <a:gd name="T5" fmla="*/ 181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sp>
            <p:nvSpPr>
              <p:cNvPr id="6185" name="Arc 37"/>
              <p:cNvSpPr>
                <a:spLocks noChangeAspect="1"/>
              </p:cNvSpPr>
              <p:nvPr/>
            </p:nvSpPr>
            <p:spPr bwMode="auto">
              <a:xfrm>
                <a:off x="1247" y="3747"/>
                <a:ext cx="46" cy="182"/>
              </a:xfrm>
              <a:custGeom>
                <a:avLst/>
                <a:gdLst>
                  <a:gd name="T0" fmla="*/ 4 w 23589"/>
                  <a:gd name="T1" fmla="*/ 0 h 43200"/>
                  <a:gd name="T2" fmla="*/ 0 w 23589"/>
                  <a:gd name="T3" fmla="*/ 182 h 43200"/>
                  <a:gd name="T4" fmla="*/ 4 w 23589"/>
                  <a:gd name="T5" fmla="*/ 91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grpSp>
      </p:grpSp>
      <p:grpSp>
        <p:nvGrpSpPr>
          <p:cNvPr id="56" name="Gruppo 55"/>
          <p:cNvGrpSpPr/>
          <p:nvPr/>
        </p:nvGrpSpPr>
        <p:grpSpPr>
          <a:xfrm>
            <a:off x="3983568" y="2181226"/>
            <a:ext cx="1412875" cy="464991"/>
            <a:chOff x="2459567" y="2181225"/>
            <a:chExt cx="1412875" cy="464991"/>
          </a:xfrm>
        </p:grpSpPr>
        <p:sp>
          <p:nvSpPr>
            <p:cNvPr id="6154" name="Text Box 9"/>
            <p:cNvSpPr txBox="1">
              <a:spLocks noChangeArrowheads="1"/>
            </p:cNvSpPr>
            <p:nvPr/>
          </p:nvSpPr>
          <p:spPr bwMode="auto">
            <a:xfrm>
              <a:off x="2459567" y="2347913"/>
              <a:ext cx="1412875" cy="298303"/>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400" b="1" dirty="0" err="1"/>
                <a:t>Cambio</a:t>
              </a:r>
              <a:r>
                <a:rPr lang="de-DE" sz="1400" b="1" dirty="0"/>
                <a:t> </a:t>
              </a:r>
              <a:r>
                <a:rPr lang="de-DE" sz="1400" b="1" dirty="0" err="1"/>
                <a:t>status</a:t>
              </a:r>
              <a:endParaRPr lang="de-DE" sz="1400" b="1" dirty="0"/>
            </a:p>
          </p:txBody>
        </p:sp>
        <p:sp>
          <p:nvSpPr>
            <p:cNvPr id="6155" name="Oval 10"/>
            <p:cNvSpPr>
              <a:spLocks noChangeArrowheads="1"/>
            </p:cNvSpPr>
            <p:nvPr/>
          </p:nvSpPr>
          <p:spPr bwMode="auto">
            <a:xfrm>
              <a:off x="3065463" y="2181225"/>
              <a:ext cx="128587" cy="127000"/>
            </a:xfrm>
            <a:prstGeom prst="ellipse">
              <a:avLst/>
            </a:prstGeom>
            <a:solidFill>
              <a:srgbClr val="339933"/>
            </a:solidFill>
            <a:ln w="9525">
              <a:solidFill>
                <a:srgbClr val="339933"/>
              </a:solidFill>
              <a:round/>
              <a:headEnd/>
              <a:tailEnd/>
            </a:ln>
          </p:spPr>
          <p:txBody>
            <a:bodyPr wrap="none" anchor="ctr"/>
            <a:lstStyle/>
            <a:p>
              <a:endParaRPr lang="it-IT"/>
            </a:p>
          </p:txBody>
        </p:sp>
      </p:grpSp>
      <p:grpSp>
        <p:nvGrpSpPr>
          <p:cNvPr id="57" name="Gruppo 56"/>
          <p:cNvGrpSpPr/>
          <p:nvPr/>
        </p:nvGrpSpPr>
        <p:grpSpPr>
          <a:xfrm>
            <a:off x="4176713" y="2252663"/>
            <a:ext cx="1314450" cy="3600450"/>
            <a:chOff x="2652713" y="2252663"/>
            <a:chExt cx="1314450" cy="3600450"/>
          </a:xfrm>
        </p:grpSpPr>
        <p:pic>
          <p:nvPicPr>
            <p:cNvPr id="6147" name="Picture 2"/>
            <p:cNvPicPr>
              <a:picLocks noChangeAspect="1" noChangeArrowheads="1"/>
            </p:cNvPicPr>
            <p:nvPr/>
          </p:nvPicPr>
          <p:blipFill>
            <a:blip r:embed="rId3"/>
            <a:srcRect/>
            <a:stretch>
              <a:fillRect/>
            </a:stretch>
          </p:blipFill>
          <p:spPr bwMode="auto">
            <a:xfrm>
              <a:off x="2842154" y="2909888"/>
              <a:ext cx="612775" cy="606425"/>
            </a:xfrm>
            <a:prstGeom prst="rect">
              <a:avLst/>
            </a:prstGeom>
            <a:noFill/>
            <a:ln w="19050" algn="ctr">
              <a:noFill/>
              <a:miter lim="800000"/>
              <a:headEnd/>
              <a:tailEnd/>
            </a:ln>
          </p:spPr>
        </p:pic>
        <p:sp>
          <p:nvSpPr>
            <p:cNvPr id="6162" name="Line 17"/>
            <p:cNvSpPr>
              <a:spLocks noChangeShapeType="1"/>
            </p:cNvSpPr>
            <p:nvPr/>
          </p:nvSpPr>
          <p:spPr bwMode="auto">
            <a:xfrm flipH="1">
              <a:off x="3136900" y="2252663"/>
              <a:ext cx="1588" cy="3600450"/>
            </a:xfrm>
            <a:prstGeom prst="line">
              <a:avLst/>
            </a:prstGeom>
            <a:noFill/>
            <a:ln w="9525">
              <a:solidFill>
                <a:srgbClr val="339933"/>
              </a:solidFill>
              <a:prstDash val="lgDash"/>
              <a:round/>
              <a:headEnd/>
              <a:tailEnd/>
            </a:ln>
          </p:spPr>
          <p:txBody>
            <a:bodyPr lIns="36000" rIns="54000" bIns="36000"/>
            <a:lstStyle/>
            <a:p>
              <a:endParaRPr lang="it-IT"/>
            </a:p>
          </p:txBody>
        </p:sp>
        <p:sp>
          <p:nvSpPr>
            <p:cNvPr id="6176" name="Text Box 38"/>
            <p:cNvSpPr txBox="1">
              <a:spLocks noChangeArrowheads="1"/>
            </p:cNvSpPr>
            <p:nvPr/>
          </p:nvSpPr>
          <p:spPr bwMode="auto">
            <a:xfrm>
              <a:off x="2652713" y="3535363"/>
              <a:ext cx="1314450" cy="298303"/>
            </a:xfrm>
            <a:prstGeom prst="rect">
              <a:avLst/>
            </a:prstGeom>
            <a:noFill/>
            <a:ln w="9525">
              <a:noFill/>
              <a:miter lim="800000"/>
              <a:headEnd/>
              <a:tailEnd/>
            </a:ln>
          </p:spPr>
          <p:txBody>
            <a:bodyPr lIns="82058" tIns="41029" rIns="82058" bIns="41029">
              <a:spAutoFit/>
            </a:bodyPr>
            <a:lstStyle/>
            <a:p>
              <a:pPr defTabSz="820738">
                <a:spcBef>
                  <a:spcPct val="50000"/>
                </a:spcBef>
              </a:pPr>
              <a:r>
                <a:rPr lang="de-DE" sz="1400" b="1" dirty="0" err="1"/>
                <a:t>Vibrazione</a:t>
              </a:r>
              <a:endParaRPr lang="de-DE" sz="1400" b="1" dirty="0"/>
            </a:p>
          </p:txBody>
        </p:sp>
      </p:grpSp>
      <p:pic>
        <p:nvPicPr>
          <p:cNvPr id="6177" name="Picture 39" descr="blitz1"/>
          <p:cNvPicPr>
            <a:picLocks noChangeAspect="1" noChangeArrowheads="1"/>
          </p:cNvPicPr>
          <p:nvPr/>
        </p:nvPicPr>
        <p:blipFill>
          <a:blip r:embed="rId4"/>
          <a:srcRect/>
          <a:stretch>
            <a:fillRect/>
          </a:stretch>
        </p:blipFill>
        <p:spPr bwMode="auto">
          <a:xfrm>
            <a:off x="8000055" y="4587362"/>
            <a:ext cx="400532" cy="392231"/>
          </a:xfrm>
          <a:prstGeom prst="rect">
            <a:avLst/>
          </a:prstGeom>
          <a:noFill/>
          <a:ln w="9525">
            <a:noFill/>
            <a:miter lim="800000"/>
            <a:headEnd/>
            <a:tailEnd/>
          </a:ln>
        </p:spPr>
      </p:pic>
      <p:sp>
        <p:nvSpPr>
          <p:cNvPr id="6178" name="Rectangle 40"/>
          <p:cNvSpPr>
            <a:spLocks noChangeArrowheads="1"/>
          </p:cNvSpPr>
          <p:nvPr/>
        </p:nvSpPr>
        <p:spPr bwMode="auto">
          <a:xfrm>
            <a:off x="1882775" y="1074739"/>
            <a:ext cx="8426450" cy="5330825"/>
          </a:xfrm>
          <a:prstGeom prst="rect">
            <a:avLst/>
          </a:prstGeom>
          <a:noFill/>
          <a:ln w="9525" algn="ctr">
            <a:solidFill>
              <a:srgbClr val="C0C0C0"/>
            </a:solidFill>
            <a:miter lim="800000"/>
            <a:headEnd/>
            <a:tailEnd/>
          </a:ln>
        </p:spPr>
        <p:txBody>
          <a:bodyPr wrap="none" anchor="ctr"/>
          <a:lstStyle/>
          <a:p>
            <a:endParaRPr lang="it-IT"/>
          </a:p>
        </p:txBody>
      </p:sp>
      <p:grpSp>
        <p:nvGrpSpPr>
          <p:cNvPr id="52" name="Gruppo 51"/>
          <p:cNvGrpSpPr/>
          <p:nvPr/>
        </p:nvGrpSpPr>
        <p:grpSpPr>
          <a:xfrm>
            <a:off x="6972507" y="2683529"/>
            <a:ext cx="103270" cy="2521697"/>
            <a:chOff x="6127668" y="3298825"/>
            <a:chExt cx="103270" cy="2521697"/>
          </a:xfrm>
        </p:grpSpPr>
        <p:sp>
          <p:nvSpPr>
            <p:cNvPr id="6158" name="Oval 13"/>
            <p:cNvSpPr>
              <a:spLocks noChangeArrowheads="1"/>
            </p:cNvSpPr>
            <p:nvPr/>
          </p:nvSpPr>
          <p:spPr bwMode="auto">
            <a:xfrm>
              <a:off x="6127668" y="3298825"/>
              <a:ext cx="103270" cy="109393"/>
            </a:xfrm>
            <a:prstGeom prst="ellipse">
              <a:avLst/>
            </a:prstGeom>
            <a:solidFill>
              <a:srgbClr val="FF0000"/>
            </a:solidFill>
            <a:ln w="9525">
              <a:solidFill>
                <a:schemeClr val="tx1"/>
              </a:solidFill>
              <a:round/>
              <a:headEnd/>
              <a:tailEnd/>
            </a:ln>
          </p:spPr>
          <p:txBody>
            <a:bodyPr wrap="none" anchor="ctr"/>
            <a:lstStyle/>
            <a:p>
              <a:endParaRPr lang="it-IT"/>
            </a:p>
          </p:txBody>
        </p:sp>
        <p:sp>
          <p:nvSpPr>
            <p:cNvPr id="6164" name="Line 19"/>
            <p:cNvSpPr>
              <a:spLocks noChangeShapeType="1"/>
            </p:cNvSpPr>
            <p:nvPr/>
          </p:nvSpPr>
          <p:spPr bwMode="auto">
            <a:xfrm>
              <a:off x="6161088" y="3405189"/>
              <a:ext cx="8078" cy="2415333"/>
            </a:xfrm>
            <a:prstGeom prst="line">
              <a:avLst/>
            </a:prstGeom>
            <a:noFill/>
            <a:ln w="9525">
              <a:solidFill>
                <a:srgbClr val="FF0000"/>
              </a:solidFill>
              <a:prstDash val="lgDash"/>
              <a:round/>
              <a:headEnd/>
              <a:tailEnd/>
            </a:ln>
          </p:spPr>
          <p:txBody>
            <a:bodyPr lIns="36000" rIns="54000" bIns="36000"/>
            <a:lstStyle/>
            <a:p>
              <a:endParaRPr lang="it-IT"/>
            </a:p>
          </p:txBody>
        </p:sp>
      </p:grpSp>
      <p:sp>
        <p:nvSpPr>
          <p:cNvPr id="55" name="Text Box 7"/>
          <p:cNvSpPr txBox="1">
            <a:spLocks noChangeArrowheads="1"/>
          </p:cNvSpPr>
          <p:nvPr/>
        </p:nvSpPr>
        <p:spPr bwMode="auto">
          <a:xfrm>
            <a:off x="2540575" y="5033068"/>
            <a:ext cx="3441776" cy="652246"/>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err="1"/>
              <a:t>Danneggiamento</a:t>
            </a:r>
            <a:r>
              <a:rPr lang="de-DE" sz="1600" b="1" dirty="0"/>
              <a:t> del cuscinetto </a:t>
            </a:r>
          </a:p>
          <a:p>
            <a:pPr defTabSz="820738">
              <a:spcBef>
                <a:spcPct val="50000"/>
              </a:spcBef>
            </a:pPr>
            <a:endParaRPr lang="de-DE" sz="1400" b="1" dirty="0"/>
          </a:p>
        </p:txBody>
      </p:sp>
      <p:sp>
        <p:nvSpPr>
          <p:cNvPr id="44" name="CasellaDiTesto 43">
            <a:extLst>
              <a:ext uri="{FF2B5EF4-FFF2-40B4-BE49-F238E27FC236}">
                <a16:creationId xmlns:a16="http://schemas.microsoft.com/office/drawing/2014/main" id="{D6FA9AC3-E919-4ACA-8788-F14C04FF1A4B}"/>
              </a:ext>
            </a:extLst>
          </p:cNvPr>
          <p:cNvSpPr txBox="1"/>
          <p:nvPr/>
        </p:nvSpPr>
        <p:spPr bwMode="gray">
          <a:xfrm>
            <a:off x="335360" y="188640"/>
            <a:ext cx="3312368" cy="276999"/>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b="1" i="0" u="none" baseline="0" dirty="0">
                <a:solidFill>
                  <a:srgbClr val="000000"/>
                </a:solidFill>
                <a:latin typeface="Calibri" panose="020F0502020204030204" pitchFamily="34" charset="0"/>
              </a:rPr>
              <a:t>CONDITION MONITORING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4.81481E-6 L 0.16979 0.01388 " pathEditMode="relative" rAng="0" ptsTypes="AA">
                                      <p:cBhvr>
                                        <p:cTn id="6" dur="5000" fill="hold"/>
                                        <p:tgtEl>
                                          <p:spTgt spid="6153"/>
                                        </p:tgtEl>
                                        <p:attrNameLst>
                                          <p:attrName>ppt_x</p:attrName>
                                          <p:attrName>ppt_y</p:attrName>
                                        </p:attrNameLst>
                                      </p:cBhvr>
                                      <p:rCtr x="8490" y="694"/>
                                    </p:animMotion>
                                  </p:childTnLst>
                                </p:cTn>
                              </p:par>
                            </p:childTnLst>
                          </p:cTn>
                        </p:par>
                        <p:par>
                          <p:cTn id="7" fill="hold">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6153"/>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20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000"/>
                                        <p:tgtEl>
                                          <p:spTgt spid="57"/>
                                        </p:tgtEl>
                                      </p:cBhvr>
                                    </p:animEffect>
                                  </p:childTnLst>
                                </p:cTn>
                              </p:par>
                              <p:par>
                                <p:cTn id="18" presetID="10"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20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2000"/>
                                        <p:tgtEl>
                                          <p:spTgt spid="5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1000" fill="hold"/>
                                        <p:tgtEl>
                                          <p:spTgt spid="50"/>
                                        </p:tgtEl>
                                        <p:attrNameLst>
                                          <p:attrName>ppt_w</p:attrName>
                                        </p:attrNameLst>
                                      </p:cBhvr>
                                      <p:tavLst>
                                        <p:tav tm="0">
                                          <p:val>
                                            <p:strVal val="#ppt_w*0.70"/>
                                          </p:val>
                                        </p:tav>
                                        <p:tav tm="100000">
                                          <p:val>
                                            <p:strVal val="#ppt_w"/>
                                          </p:val>
                                        </p:tav>
                                      </p:tavLst>
                                    </p:anim>
                                    <p:anim calcmode="lin" valueType="num">
                                      <p:cBhvr>
                                        <p:cTn id="36" dur="1000" fill="hold"/>
                                        <p:tgtEl>
                                          <p:spTgt spid="50"/>
                                        </p:tgtEl>
                                        <p:attrNameLst>
                                          <p:attrName>ppt_h</p:attrName>
                                        </p:attrNameLst>
                                      </p:cBhvr>
                                      <p:tavLst>
                                        <p:tav tm="0">
                                          <p:val>
                                            <p:strVal val="#ppt_h"/>
                                          </p:val>
                                        </p:tav>
                                        <p:tav tm="100000">
                                          <p:val>
                                            <p:strVal val="#ppt_h"/>
                                          </p:val>
                                        </p:tav>
                                      </p:tavLst>
                                    </p:anim>
                                    <p:animEffect transition="in" filter="fade">
                                      <p:cBhvr>
                                        <p:cTn id="37" dur="10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20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strVal val="#ppt_w*0.70"/>
                                          </p:val>
                                        </p:tav>
                                        <p:tav tm="100000">
                                          <p:val>
                                            <p:strVal val="#ppt_w"/>
                                          </p:val>
                                        </p:tav>
                                      </p:tavLst>
                                    </p:anim>
                                    <p:anim calcmode="lin" valueType="num">
                                      <p:cBhvr>
                                        <p:cTn id="48" dur="1000" fill="hold"/>
                                        <p:tgtEl>
                                          <p:spTgt spid="53"/>
                                        </p:tgtEl>
                                        <p:attrNameLst>
                                          <p:attrName>ppt_h</p:attrName>
                                        </p:attrNameLst>
                                      </p:cBhvr>
                                      <p:tavLst>
                                        <p:tav tm="0">
                                          <p:val>
                                            <p:strVal val="#ppt_h"/>
                                          </p:val>
                                        </p:tav>
                                        <p:tav tm="100000">
                                          <p:val>
                                            <p:strVal val="#ppt_h"/>
                                          </p:val>
                                        </p:tav>
                                      </p:tavLst>
                                    </p:anim>
                                    <p:animEffect transition="in" filter="fade">
                                      <p:cBhvr>
                                        <p:cTn id="4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6153"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egnaposto numero diapositiva 3">
            <a:extLst>
              <a:ext uri="{FF2B5EF4-FFF2-40B4-BE49-F238E27FC236}">
                <a16:creationId xmlns:a16="http://schemas.microsoft.com/office/drawing/2014/main" id="{46A7F221-A08F-4C69-B42F-FE228B991D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3BB30B7-A5DF-4FD9-A079-4B83F0DC4CAD}" type="slidenum">
              <a:rPr lang="de-DE" altLang="it-IT" sz="1000">
                <a:solidFill>
                  <a:schemeClr val="tx1"/>
                </a:solidFill>
              </a:rPr>
              <a:pPr>
                <a:spcBef>
                  <a:spcPct val="0"/>
                </a:spcBef>
                <a:buFontTx/>
                <a:buNone/>
              </a:pPr>
              <a:t>55</a:t>
            </a:fld>
            <a:endParaRPr lang="de-DE" altLang="it-IT" sz="1000">
              <a:solidFill>
                <a:schemeClr val="tx1"/>
              </a:solidFill>
            </a:endParaRPr>
          </a:p>
        </p:txBody>
      </p:sp>
      <p:sp>
        <p:nvSpPr>
          <p:cNvPr id="78851" name="Rectangle 2">
            <a:extLst>
              <a:ext uri="{FF2B5EF4-FFF2-40B4-BE49-F238E27FC236}">
                <a16:creationId xmlns:a16="http://schemas.microsoft.com/office/drawing/2014/main" id="{F1E5108A-0E4B-4CA2-939F-F3CBB64A5030}"/>
              </a:ext>
            </a:extLst>
          </p:cNvPr>
          <p:cNvSpPr>
            <a:spLocks noGrp="1" noChangeArrowheads="1"/>
          </p:cNvSpPr>
          <p:nvPr>
            <p:ph type="title" idx="4294967295"/>
          </p:nvPr>
        </p:nvSpPr>
        <p:spPr>
          <a:xfrm>
            <a:off x="714065" y="485776"/>
            <a:ext cx="7658100" cy="431800"/>
          </a:xfrm>
          <a:noFill/>
        </p:spPr>
        <p:txBody>
          <a:bodyPr/>
          <a:lstStyle/>
          <a:p>
            <a:pPr eaLnBrk="1" hangingPunct="1"/>
            <a:r>
              <a:rPr lang="de-DE" altLang="it-IT" dirty="0" err="1"/>
              <a:t>Armonica</a:t>
            </a:r>
            <a:endParaRPr lang="de-DE" altLang="it-IT" dirty="0"/>
          </a:p>
        </p:txBody>
      </p:sp>
      <p:sp>
        <p:nvSpPr>
          <p:cNvPr id="78852" name="Text Box 3">
            <a:extLst>
              <a:ext uri="{FF2B5EF4-FFF2-40B4-BE49-F238E27FC236}">
                <a16:creationId xmlns:a16="http://schemas.microsoft.com/office/drawing/2014/main" id="{2592C2F5-221F-4CE6-841D-BFC0FD80ED90}"/>
              </a:ext>
            </a:extLst>
          </p:cNvPr>
          <p:cNvSpPr txBox="1">
            <a:spLocks noChangeArrowheads="1"/>
          </p:cNvSpPr>
          <p:nvPr/>
        </p:nvSpPr>
        <p:spPr bwMode="auto">
          <a:xfrm>
            <a:off x="2070100" y="2098676"/>
            <a:ext cx="793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78853" name="Text Box 4">
            <a:extLst>
              <a:ext uri="{FF2B5EF4-FFF2-40B4-BE49-F238E27FC236}">
                <a16:creationId xmlns:a16="http://schemas.microsoft.com/office/drawing/2014/main" id="{0528BF8B-26BD-48AD-95A1-2F4715A92AC9}"/>
              </a:ext>
            </a:extLst>
          </p:cNvPr>
          <p:cNvSpPr txBox="1">
            <a:spLocks noChangeArrowheads="1"/>
          </p:cNvSpPr>
          <p:nvPr/>
        </p:nvSpPr>
        <p:spPr bwMode="auto">
          <a:xfrm>
            <a:off x="2070100" y="2098676"/>
            <a:ext cx="836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pic>
        <p:nvPicPr>
          <p:cNvPr id="78854" name="Picture 5">
            <a:extLst>
              <a:ext uri="{FF2B5EF4-FFF2-40B4-BE49-F238E27FC236}">
                <a16:creationId xmlns:a16="http://schemas.microsoft.com/office/drawing/2014/main" id="{D98D9E25-3479-4516-A13A-56E18D947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0" y="1577976"/>
            <a:ext cx="749935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6">
            <a:extLst>
              <a:ext uri="{FF2B5EF4-FFF2-40B4-BE49-F238E27FC236}">
                <a16:creationId xmlns:a16="http://schemas.microsoft.com/office/drawing/2014/main" id="{E4E63CE4-820D-4254-80A9-53750B52E8D5}"/>
              </a:ext>
            </a:extLst>
          </p:cNvPr>
          <p:cNvSpPr>
            <a:spLocks noChangeArrowheads="1"/>
          </p:cNvSpPr>
          <p:nvPr/>
        </p:nvSpPr>
        <p:spPr bwMode="auto">
          <a:xfrm>
            <a:off x="2406650" y="55880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lnSpc>
                <a:spcPct val="90000"/>
              </a:lnSpc>
              <a:spcBef>
                <a:spcPct val="50000"/>
              </a:spcBef>
              <a:buFontTx/>
              <a:buNone/>
            </a:pPr>
            <a:r>
              <a:rPr lang="de-DE" altLang="it-IT">
                <a:solidFill>
                  <a:schemeClr val="tx1"/>
                </a:solidFill>
              </a:rPr>
              <a:t>Frequenza base</a:t>
            </a:r>
          </a:p>
        </p:txBody>
      </p:sp>
      <p:sp>
        <p:nvSpPr>
          <p:cNvPr id="78856" name="Text Box 7">
            <a:extLst>
              <a:ext uri="{FF2B5EF4-FFF2-40B4-BE49-F238E27FC236}">
                <a16:creationId xmlns:a16="http://schemas.microsoft.com/office/drawing/2014/main" id="{59724F78-0BB2-44E1-9AFE-763663B0C7FE}"/>
              </a:ext>
            </a:extLst>
          </p:cNvPr>
          <p:cNvSpPr txBox="1">
            <a:spLocks noChangeArrowheads="1"/>
          </p:cNvSpPr>
          <p:nvPr/>
        </p:nvSpPr>
        <p:spPr bwMode="auto">
          <a:xfrm>
            <a:off x="3789364" y="5740401"/>
            <a:ext cx="839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1</a:t>
            </a:r>
          </a:p>
        </p:txBody>
      </p:sp>
      <p:sp>
        <p:nvSpPr>
          <p:cNvPr id="78857" name="Text Box 8">
            <a:extLst>
              <a:ext uri="{FF2B5EF4-FFF2-40B4-BE49-F238E27FC236}">
                <a16:creationId xmlns:a16="http://schemas.microsoft.com/office/drawing/2014/main" id="{EAC536A4-04A9-4FB3-9FF7-CE7DE86CE212}"/>
              </a:ext>
            </a:extLst>
          </p:cNvPr>
          <p:cNvSpPr txBox="1">
            <a:spLocks noChangeArrowheads="1"/>
          </p:cNvSpPr>
          <p:nvPr/>
        </p:nvSpPr>
        <p:spPr bwMode="auto">
          <a:xfrm>
            <a:off x="5024439" y="5740401"/>
            <a:ext cx="687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2</a:t>
            </a:r>
          </a:p>
        </p:txBody>
      </p:sp>
      <p:sp>
        <p:nvSpPr>
          <p:cNvPr id="78858" name="Text Box 9">
            <a:extLst>
              <a:ext uri="{FF2B5EF4-FFF2-40B4-BE49-F238E27FC236}">
                <a16:creationId xmlns:a16="http://schemas.microsoft.com/office/drawing/2014/main" id="{C7B353DA-0C67-48AE-B7D7-5F69BEC2C79A}"/>
              </a:ext>
            </a:extLst>
          </p:cNvPr>
          <p:cNvSpPr txBox="1">
            <a:spLocks noChangeArrowheads="1"/>
          </p:cNvSpPr>
          <p:nvPr/>
        </p:nvSpPr>
        <p:spPr bwMode="auto">
          <a:xfrm>
            <a:off x="6243638" y="5740401"/>
            <a:ext cx="754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3</a:t>
            </a:r>
          </a:p>
        </p:txBody>
      </p:sp>
      <p:sp>
        <p:nvSpPr>
          <p:cNvPr id="78859" name="Text Box 10">
            <a:extLst>
              <a:ext uri="{FF2B5EF4-FFF2-40B4-BE49-F238E27FC236}">
                <a16:creationId xmlns:a16="http://schemas.microsoft.com/office/drawing/2014/main" id="{2DEDADA2-856C-4498-8D84-2016AED8771F}"/>
              </a:ext>
            </a:extLst>
          </p:cNvPr>
          <p:cNvSpPr txBox="1">
            <a:spLocks noChangeArrowheads="1"/>
          </p:cNvSpPr>
          <p:nvPr/>
        </p:nvSpPr>
        <p:spPr bwMode="auto">
          <a:xfrm>
            <a:off x="7513639" y="5740401"/>
            <a:ext cx="650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4</a:t>
            </a:r>
          </a:p>
        </p:txBody>
      </p:sp>
      <p:sp>
        <p:nvSpPr>
          <p:cNvPr id="78860" name="Text Box 11">
            <a:extLst>
              <a:ext uri="{FF2B5EF4-FFF2-40B4-BE49-F238E27FC236}">
                <a16:creationId xmlns:a16="http://schemas.microsoft.com/office/drawing/2014/main" id="{19F7D5F5-B5C2-463F-BC32-7A4B19003FFF}"/>
              </a:ext>
            </a:extLst>
          </p:cNvPr>
          <p:cNvSpPr txBox="1">
            <a:spLocks noChangeArrowheads="1"/>
          </p:cNvSpPr>
          <p:nvPr/>
        </p:nvSpPr>
        <p:spPr bwMode="auto">
          <a:xfrm>
            <a:off x="8834438" y="5740401"/>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5</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numero diapositiva 3">
            <a:extLst>
              <a:ext uri="{FF2B5EF4-FFF2-40B4-BE49-F238E27FC236}">
                <a16:creationId xmlns:a16="http://schemas.microsoft.com/office/drawing/2014/main" id="{08A64025-526B-4627-90D3-3686C7045C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941362F-11BD-4B6C-87B1-12C55997925A}" type="slidenum">
              <a:rPr lang="de-DE" altLang="it-IT" sz="1000">
                <a:solidFill>
                  <a:schemeClr val="tx1"/>
                </a:solidFill>
              </a:rPr>
              <a:pPr>
                <a:spcBef>
                  <a:spcPct val="0"/>
                </a:spcBef>
                <a:buFontTx/>
                <a:buNone/>
              </a:pPr>
              <a:t>56</a:t>
            </a:fld>
            <a:endParaRPr lang="de-DE" altLang="it-IT" sz="1000">
              <a:solidFill>
                <a:schemeClr val="tx1"/>
              </a:solidFill>
            </a:endParaRPr>
          </a:p>
        </p:txBody>
      </p:sp>
      <p:sp>
        <p:nvSpPr>
          <p:cNvPr id="80899" name="Rectangle 2">
            <a:extLst>
              <a:ext uri="{FF2B5EF4-FFF2-40B4-BE49-F238E27FC236}">
                <a16:creationId xmlns:a16="http://schemas.microsoft.com/office/drawing/2014/main" id="{12638BA8-70E3-4959-B9B4-64823C03F6DF}"/>
              </a:ext>
            </a:extLst>
          </p:cNvPr>
          <p:cNvSpPr>
            <a:spLocks noGrp="1" noChangeArrowheads="1"/>
          </p:cNvSpPr>
          <p:nvPr>
            <p:ph type="title" idx="4294967295"/>
          </p:nvPr>
        </p:nvSpPr>
        <p:spPr>
          <a:xfrm>
            <a:off x="0" y="373063"/>
            <a:ext cx="6119813" cy="519112"/>
          </a:xfrm>
        </p:spPr>
        <p:txBody>
          <a:bodyPr/>
          <a:lstStyle/>
          <a:p>
            <a:pPr algn="ctr" eaLnBrk="1" hangingPunct="1"/>
            <a:r>
              <a:rPr lang="en-GB" altLang="it-IT" dirty="0" err="1"/>
              <a:t>Visualizzazione</a:t>
            </a:r>
            <a:r>
              <a:rPr lang="en-GB" altLang="it-IT" dirty="0"/>
              <a:t> </a:t>
            </a:r>
            <a:r>
              <a:rPr lang="en-GB" altLang="it-IT" dirty="0" err="1"/>
              <a:t>dei</a:t>
            </a:r>
            <a:r>
              <a:rPr lang="en-GB" altLang="it-IT" dirty="0"/>
              <a:t> </a:t>
            </a:r>
            <a:r>
              <a:rPr lang="en-GB" altLang="it-IT" dirty="0" err="1"/>
              <a:t>dati</a:t>
            </a:r>
            <a:r>
              <a:rPr lang="en-GB" altLang="it-IT" dirty="0"/>
              <a:t> di </a:t>
            </a:r>
            <a:r>
              <a:rPr lang="en-GB" altLang="it-IT" dirty="0" err="1"/>
              <a:t>vibrazione</a:t>
            </a:r>
            <a:endParaRPr lang="en-GB" altLang="it-IT" dirty="0"/>
          </a:p>
        </p:txBody>
      </p:sp>
      <p:sp>
        <p:nvSpPr>
          <p:cNvPr id="80900" name="Text Box 4">
            <a:extLst>
              <a:ext uri="{FF2B5EF4-FFF2-40B4-BE49-F238E27FC236}">
                <a16:creationId xmlns:a16="http://schemas.microsoft.com/office/drawing/2014/main" id="{E7B33833-F034-4F3A-98F0-475EF63104EF}"/>
              </a:ext>
            </a:extLst>
          </p:cNvPr>
          <p:cNvSpPr txBox="1">
            <a:spLocks noChangeArrowheads="1"/>
          </p:cNvSpPr>
          <p:nvPr/>
        </p:nvSpPr>
        <p:spPr bwMode="auto">
          <a:xfrm>
            <a:off x="2284413" y="1155701"/>
            <a:ext cx="78295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a:solidFill>
                  <a:schemeClr val="tx1"/>
                </a:solidFill>
              </a:rPr>
              <a:t>Ci sono due diagrammi possibili per la visualizzazione dei risultati della vibrazione,l'unità di misura riportata un</a:t>
            </a:r>
            <a:r>
              <a:rPr lang="en-GB" altLang="it-IT" b="1">
                <a:solidFill>
                  <a:schemeClr val="tx1"/>
                </a:solidFill>
              </a:rPr>
              <a:t> </a:t>
            </a:r>
            <a:r>
              <a:rPr lang="en-GB" altLang="it-IT" b="1">
                <a:solidFill>
                  <a:srgbClr val="FF0000"/>
                </a:solidFill>
              </a:rPr>
              <a:t>ascisse </a:t>
            </a:r>
            <a:r>
              <a:rPr lang="en-GB" altLang="it-IT">
                <a:solidFill>
                  <a:schemeClr val="tx1"/>
                </a:solidFill>
              </a:rPr>
              <a:t>rappresenta il</a:t>
            </a:r>
            <a:r>
              <a:rPr lang="en-GB" altLang="it-IT" b="1">
                <a:solidFill>
                  <a:schemeClr val="tx1"/>
                </a:solidFill>
              </a:rPr>
              <a:t> </a:t>
            </a:r>
            <a:r>
              <a:rPr lang="en-GB" altLang="it-IT" b="1" u="sng">
                <a:solidFill>
                  <a:schemeClr val="tx1"/>
                </a:solidFill>
              </a:rPr>
              <a:t>dominio</a:t>
            </a:r>
            <a:r>
              <a:rPr lang="en-GB" altLang="it-IT" b="1">
                <a:solidFill>
                  <a:schemeClr val="tx1"/>
                </a:solidFill>
              </a:rPr>
              <a:t>.</a:t>
            </a:r>
          </a:p>
          <a:p>
            <a:pPr>
              <a:spcBef>
                <a:spcPct val="50000"/>
              </a:spcBef>
              <a:buFontTx/>
              <a:buNone/>
            </a:pPr>
            <a:r>
              <a:rPr lang="en-GB" altLang="it-IT">
                <a:solidFill>
                  <a:schemeClr val="tx1"/>
                </a:solidFill>
              </a:rPr>
              <a:t>Si ha quindi</a:t>
            </a:r>
          </a:p>
        </p:txBody>
      </p:sp>
      <p:sp>
        <p:nvSpPr>
          <p:cNvPr id="80901" name="Text Box 5">
            <a:extLst>
              <a:ext uri="{FF2B5EF4-FFF2-40B4-BE49-F238E27FC236}">
                <a16:creationId xmlns:a16="http://schemas.microsoft.com/office/drawing/2014/main" id="{07EB2170-CA79-4429-8A0C-BBFD9D87CF3C}"/>
              </a:ext>
            </a:extLst>
          </p:cNvPr>
          <p:cNvSpPr txBox="1">
            <a:spLocks noChangeArrowheads="1"/>
          </p:cNvSpPr>
          <p:nvPr/>
        </p:nvSpPr>
        <p:spPr bwMode="auto">
          <a:xfrm>
            <a:off x="4368800" y="2114551"/>
            <a:ext cx="49149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905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9pPr>
          </a:lstStyle>
          <a:p>
            <a:pPr>
              <a:spcBef>
                <a:spcPct val="50000"/>
              </a:spcBef>
              <a:buFontTx/>
              <a:buChar char="•"/>
            </a:pPr>
            <a:r>
              <a:rPr lang="en-GB" altLang="it-IT" sz="1800" b="1">
                <a:solidFill>
                  <a:schemeClr val="tx1"/>
                </a:solidFill>
              </a:rPr>
              <a:t> dominio del Tempo – forma d'onda</a:t>
            </a:r>
            <a:endParaRPr lang="en-GB" altLang="it-IT" sz="1800">
              <a:solidFill>
                <a:schemeClr val="tx1"/>
              </a:solidFill>
            </a:endParaRPr>
          </a:p>
          <a:p>
            <a:pPr>
              <a:spcBef>
                <a:spcPct val="50000"/>
              </a:spcBef>
              <a:buFontTx/>
              <a:buChar char="•"/>
            </a:pPr>
            <a:r>
              <a:rPr lang="en-GB" altLang="it-IT" sz="1800" b="1">
                <a:solidFill>
                  <a:schemeClr val="tx1"/>
                </a:solidFill>
              </a:rPr>
              <a:t> dominio della frequenza - spettro</a:t>
            </a:r>
            <a:endParaRPr lang="en-GB" altLang="it-IT" sz="1800">
              <a:solidFill>
                <a:schemeClr val="tx1"/>
              </a:solidFill>
            </a:endParaRPr>
          </a:p>
        </p:txBody>
      </p:sp>
      <p:grpSp>
        <p:nvGrpSpPr>
          <p:cNvPr id="80902" name="Group 12">
            <a:extLst>
              <a:ext uri="{FF2B5EF4-FFF2-40B4-BE49-F238E27FC236}">
                <a16:creationId xmlns:a16="http://schemas.microsoft.com/office/drawing/2014/main" id="{CF9D9335-AB5F-461A-9857-432328E54318}"/>
              </a:ext>
            </a:extLst>
          </p:cNvPr>
          <p:cNvGrpSpPr>
            <a:grpSpLocks/>
          </p:cNvGrpSpPr>
          <p:nvPr/>
        </p:nvGrpSpPr>
        <p:grpSpPr bwMode="auto">
          <a:xfrm>
            <a:off x="2754314" y="3813175"/>
            <a:ext cx="6022975" cy="2414588"/>
            <a:chOff x="631" y="1610"/>
            <a:chExt cx="4586" cy="2217"/>
          </a:xfrm>
        </p:grpSpPr>
        <p:pic>
          <p:nvPicPr>
            <p:cNvPr id="80905" name="Picture 13">
              <a:extLst>
                <a:ext uri="{FF2B5EF4-FFF2-40B4-BE49-F238E27FC236}">
                  <a16:creationId xmlns:a16="http://schemas.microsoft.com/office/drawing/2014/main" id="{E0370813-BA1D-4E8C-94F1-EC7F5941F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 y="2834"/>
              <a:ext cx="2030"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4">
              <a:extLst>
                <a:ext uri="{FF2B5EF4-FFF2-40B4-BE49-F238E27FC236}">
                  <a16:creationId xmlns:a16="http://schemas.microsoft.com/office/drawing/2014/main" id="{6AF3CA8F-0607-42D4-A4D6-034CBEEF6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 y="2858"/>
              <a:ext cx="2030"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5">
              <a:extLst>
                <a:ext uri="{FF2B5EF4-FFF2-40B4-BE49-F238E27FC236}">
                  <a16:creationId xmlns:a16="http://schemas.microsoft.com/office/drawing/2014/main" id="{32C63688-A387-46EE-A314-391CD1CDC0BA}"/>
                </a:ext>
              </a:extLst>
            </p:cNvPr>
            <p:cNvSpPr txBox="1">
              <a:spLocks noChangeArrowheads="1"/>
            </p:cNvSpPr>
            <p:nvPr/>
          </p:nvSpPr>
          <p:spPr bwMode="auto">
            <a:xfrm>
              <a:off x="2784" y="3095"/>
              <a:ext cx="36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4000">
                  <a:solidFill>
                    <a:schemeClr val="tx1"/>
                  </a:solidFill>
                </a:rPr>
                <a:t>=</a:t>
              </a:r>
            </a:p>
          </p:txBody>
        </p:sp>
        <p:pic>
          <p:nvPicPr>
            <p:cNvPr id="80908" name="Picture 16">
              <a:extLst>
                <a:ext uri="{FF2B5EF4-FFF2-40B4-BE49-F238E27FC236}">
                  <a16:creationId xmlns:a16="http://schemas.microsoft.com/office/drawing/2014/main" id="{E03EB5D7-E2BE-4212-89BF-1EE63B5D9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 y="1610"/>
              <a:ext cx="2030"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17">
              <a:extLst>
                <a:ext uri="{FF2B5EF4-FFF2-40B4-BE49-F238E27FC236}">
                  <a16:creationId xmlns:a16="http://schemas.microsoft.com/office/drawing/2014/main" id="{C02446D0-0BB5-435C-B28A-747EEE4317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1610"/>
              <a:ext cx="1985"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Text Box 18">
              <a:extLst>
                <a:ext uri="{FF2B5EF4-FFF2-40B4-BE49-F238E27FC236}">
                  <a16:creationId xmlns:a16="http://schemas.microsoft.com/office/drawing/2014/main" id="{3CF101D6-15FA-444C-81A7-D41EF99B79A3}"/>
                </a:ext>
              </a:extLst>
            </p:cNvPr>
            <p:cNvSpPr txBox="1">
              <a:spLocks noChangeArrowheads="1"/>
            </p:cNvSpPr>
            <p:nvPr/>
          </p:nvSpPr>
          <p:spPr bwMode="auto">
            <a:xfrm>
              <a:off x="2760" y="1884"/>
              <a:ext cx="289"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4000">
                  <a:solidFill>
                    <a:schemeClr val="tx1"/>
                  </a:solidFill>
                </a:rPr>
                <a:t>=</a:t>
              </a:r>
            </a:p>
          </p:txBody>
        </p:sp>
      </p:grpSp>
      <p:sp>
        <p:nvSpPr>
          <p:cNvPr id="80903" name="Rectangle 19">
            <a:extLst>
              <a:ext uri="{FF2B5EF4-FFF2-40B4-BE49-F238E27FC236}">
                <a16:creationId xmlns:a16="http://schemas.microsoft.com/office/drawing/2014/main" id="{8F9DF3E6-C7F5-419D-8619-BA7A14F0553B}"/>
              </a:ext>
            </a:extLst>
          </p:cNvPr>
          <p:cNvSpPr>
            <a:spLocks noChangeArrowheads="1"/>
          </p:cNvSpPr>
          <p:nvPr/>
        </p:nvSpPr>
        <p:spPr bwMode="auto">
          <a:xfrm>
            <a:off x="2934970" y="3152775"/>
            <a:ext cx="2207263" cy="36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buFontTx/>
              <a:buNone/>
            </a:pPr>
            <a:r>
              <a:rPr lang="en-US" altLang="it-IT" sz="1800" b="1">
                <a:solidFill>
                  <a:srgbClr val="0066FF"/>
                </a:solidFill>
              </a:rPr>
              <a:t>segnale temporale</a:t>
            </a:r>
          </a:p>
        </p:txBody>
      </p:sp>
      <p:sp>
        <p:nvSpPr>
          <p:cNvPr id="80904" name="Rectangle 20">
            <a:extLst>
              <a:ext uri="{FF2B5EF4-FFF2-40B4-BE49-F238E27FC236}">
                <a16:creationId xmlns:a16="http://schemas.microsoft.com/office/drawing/2014/main" id="{6CE79C24-8819-4EE1-81A4-899AAC586637}"/>
              </a:ext>
            </a:extLst>
          </p:cNvPr>
          <p:cNvSpPr>
            <a:spLocks noChangeArrowheads="1"/>
          </p:cNvSpPr>
          <p:nvPr/>
        </p:nvSpPr>
        <p:spPr bwMode="auto">
          <a:xfrm>
            <a:off x="6198002" y="3152775"/>
            <a:ext cx="2386799" cy="36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sz="1800" b="1">
                <a:solidFill>
                  <a:srgbClr val="0066FF"/>
                </a:solidFill>
              </a:rPr>
              <a:t>spettro di frequenza</a:t>
            </a:r>
            <a:endParaRPr lang="it-IT" altLang="it-IT" sz="1800" b="1">
              <a:solidFill>
                <a:srgbClr val="0066F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egnaposto numero diapositiva 3">
            <a:extLst>
              <a:ext uri="{FF2B5EF4-FFF2-40B4-BE49-F238E27FC236}">
                <a16:creationId xmlns:a16="http://schemas.microsoft.com/office/drawing/2014/main" id="{F6D2F3BF-F5FA-44AB-BBBC-B019A6A72F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B942368-3493-4ABD-8C33-97114EF93C75}" type="slidenum">
              <a:rPr lang="de-DE" altLang="it-IT" sz="1000">
                <a:solidFill>
                  <a:schemeClr val="tx1"/>
                </a:solidFill>
              </a:rPr>
              <a:pPr>
                <a:spcBef>
                  <a:spcPct val="0"/>
                </a:spcBef>
                <a:buFontTx/>
                <a:buNone/>
              </a:pPr>
              <a:t>57</a:t>
            </a:fld>
            <a:endParaRPr lang="de-DE" altLang="it-IT" sz="1000">
              <a:solidFill>
                <a:schemeClr val="tx1"/>
              </a:solidFill>
            </a:endParaRPr>
          </a:p>
        </p:txBody>
      </p:sp>
      <p:sp>
        <p:nvSpPr>
          <p:cNvPr id="123933" name="Rectangle 2">
            <a:extLst>
              <a:ext uri="{FF2B5EF4-FFF2-40B4-BE49-F238E27FC236}">
                <a16:creationId xmlns:a16="http://schemas.microsoft.com/office/drawing/2014/main" id="{331F6151-6836-42EF-B08B-9750E14B2068}"/>
              </a:ext>
            </a:extLst>
          </p:cNvPr>
          <p:cNvSpPr>
            <a:spLocks noGrp="1" noChangeArrowheads="1"/>
          </p:cNvSpPr>
          <p:nvPr>
            <p:ph type="title" idx="4294967295"/>
          </p:nvPr>
        </p:nvSpPr>
        <p:spPr>
          <a:xfrm>
            <a:off x="0" y="346075"/>
            <a:ext cx="7543800" cy="542925"/>
          </a:xfrm>
        </p:spPr>
        <p:txBody>
          <a:bodyPr/>
          <a:lstStyle/>
          <a:p>
            <a:pPr eaLnBrk="1" hangingPunct="1"/>
            <a:r>
              <a:rPr lang="en-GB" altLang="it-IT"/>
              <a:t>Dominio del Tempo – Dominio della Frequenza</a:t>
            </a:r>
            <a:br>
              <a:rPr lang="en-GB" altLang="it-IT"/>
            </a:br>
            <a:r>
              <a:rPr lang="en-GB" altLang="it-IT"/>
              <a:t>          </a:t>
            </a:r>
            <a:r>
              <a:rPr lang="en-GB" altLang="it-IT">
                <a:solidFill>
                  <a:schemeClr val="tx1"/>
                </a:solidFill>
              </a:rPr>
              <a:t>concetto di  frequenza armonica</a:t>
            </a:r>
          </a:p>
        </p:txBody>
      </p:sp>
      <p:sp>
        <p:nvSpPr>
          <p:cNvPr id="123907" name="AutoShape 67">
            <a:extLst>
              <a:ext uri="{FF2B5EF4-FFF2-40B4-BE49-F238E27FC236}">
                <a16:creationId xmlns:a16="http://schemas.microsoft.com/office/drawing/2014/main" id="{BBDD6D23-CEE8-43F9-B53B-5A86544E7F59}"/>
              </a:ext>
            </a:extLst>
          </p:cNvPr>
          <p:cNvSpPr>
            <a:spLocks noChangeAspect="1" noChangeArrowheads="1" noTextEdit="1"/>
          </p:cNvSpPr>
          <p:nvPr/>
        </p:nvSpPr>
        <p:spPr bwMode="auto">
          <a:xfrm>
            <a:off x="2497138" y="1339851"/>
            <a:ext cx="20955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nvGrpSpPr>
          <p:cNvPr id="123908" name="Group 90">
            <a:extLst>
              <a:ext uri="{FF2B5EF4-FFF2-40B4-BE49-F238E27FC236}">
                <a16:creationId xmlns:a16="http://schemas.microsoft.com/office/drawing/2014/main" id="{3B51AA93-5013-403B-99E4-E986A8B8019A}"/>
              </a:ext>
            </a:extLst>
          </p:cNvPr>
          <p:cNvGrpSpPr>
            <a:grpSpLocks/>
          </p:cNvGrpSpPr>
          <p:nvPr/>
        </p:nvGrpSpPr>
        <p:grpSpPr bwMode="auto">
          <a:xfrm>
            <a:off x="2541589" y="4740275"/>
            <a:ext cx="1876425" cy="781050"/>
            <a:chOff x="641" y="2882"/>
            <a:chExt cx="1286" cy="596"/>
          </a:xfrm>
        </p:grpSpPr>
        <p:sp>
          <p:nvSpPr>
            <p:cNvPr id="123946" name="Line 57">
              <a:extLst>
                <a:ext uri="{FF2B5EF4-FFF2-40B4-BE49-F238E27FC236}">
                  <a16:creationId xmlns:a16="http://schemas.microsoft.com/office/drawing/2014/main" id="{82676FE5-CBA1-4156-A22F-22B98D52991A}"/>
                </a:ext>
              </a:extLst>
            </p:cNvPr>
            <p:cNvSpPr>
              <a:spLocks noChangeShapeType="1"/>
            </p:cNvSpPr>
            <p:nvPr/>
          </p:nvSpPr>
          <p:spPr bwMode="auto">
            <a:xfrm>
              <a:off x="642" y="2954"/>
              <a:ext cx="0" cy="490"/>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23947" name="Line 56">
              <a:extLst>
                <a:ext uri="{FF2B5EF4-FFF2-40B4-BE49-F238E27FC236}">
                  <a16:creationId xmlns:a16="http://schemas.microsoft.com/office/drawing/2014/main" id="{20188648-5F29-414D-ADF7-0D9F15D9B999}"/>
                </a:ext>
              </a:extLst>
            </p:cNvPr>
            <p:cNvSpPr>
              <a:spLocks noChangeShapeType="1"/>
            </p:cNvSpPr>
            <p:nvPr/>
          </p:nvSpPr>
          <p:spPr bwMode="auto">
            <a:xfrm>
              <a:off x="809" y="3106"/>
              <a:ext cx="0"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48" name="Line 55">
              <a:extLst>
                <a:ext uri="{FF2B5EF4-FFF2-40B4-BE49-F238E27FC236}">
                  <a16:creationId xmlns:a16="http://schemas.microsoft.com/office/drawing/2014/main" id="{4CD67057-EA13-4823-AB74-7F6B8E96D27B}"/>
                </a:ext>
              </a:extLst>
            </p:cNvPr>
            <p:cNvSpPr>
              <a:spLocks noChangeShapeType="1"/>
            </p:cNvSpPr>
            <p:nvPr/>
          </p:nvSpPr>
          <p:spPr bwMode="auto">
            <a:xfrm>
              <a:off x="1142" y="3321"/>
              <a:ext cx="1" cy="12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49" name="Line 54">
              <a:extLst>
                <a:ext uri="{FF2B5EF4-FFF2-40B4-BE49-F238E27FC236}">
                  <a16:creationId xmlns:a16="http://schemas.microsoft.com/office/drawing/2014/main" id="{1FBF3629-CD16-4902-94AB-E312FDEF452C}"/>
                </a:ext>
              </a:extLst>
            </p:cNvPr>
            <p:cNvSpPr>
              <a:spLocks noChangeShapeType="1"/>
            </p:cNvSpPr>
            <p:nvPr/>
          </p:nvSpPr>
          <p:spPr bwMode="auto">
            <a:xfrm>
              <a:off x="1476" y="3383"/>
              <a:ext cx="0" cy="6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50" name="Line 53">
              <a:extLst>
                <a:ext uri="{FF2B5EF4-FFF2-40B4-BE49-F238E27FC236}">
                  <a16:creationId xmlns:a16="http://schemas.microsoft.com/office/drawing/2014/main" id="{34BF9E8A-9EC2-465D-A8DF-F1BB7B8DBD38}"/>
                </a:ext>
              </a:extLst>
            </p:cNvPr>
            <p:cNvSpPr>
              <a:spLocks noChangeShapeType="1"/>
            </p:cNvSpPr>
            <p:nvPr/>
          </p:nvSpPr>
          <p:spPr bwMode="auto">
            <a:xfrm>
              <a:off x="641" y="3444"/>
              <a:ext cx="1286"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51" name="Line 52">
              <a:extLst>
                <a:ext uri="{FF2B5EF4-FFF2-40B4-BE49-F238E27FC236}">
                  <a16:creationId xmlns:a16="http://schemas.microsoft.com/office/drawing/2014/main" id="{B99B8866-5DC3-4D1D-A9D3-D31EF5538AC0}"/>
                </a:ext>
              </a:extLst>
            </p:cNvPr>
            <p:cNvSpPr>
              <a:spLocks noChangeShapeType="1"/>
            </p:cNvSpPr>
            <p:nvPr/>
          </p:nvSpPr>
          <p:spPr bwMode="auto">
            <a:xfrm>
              <a:off x="808" y="344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52" name="Line 51">
              <a:extLst>
                <a:ext uri="{FF2B5EF4-FFF2-40B4-BE49-F238E27FC236}">
                  <a16:creationId xmlns:a16="http://schemas.microsoft.com/office/drawing/2014/main" id="{5CC65651-E2AE-4BF7-9CBD-9590EF87E84B}"/>
                </a:ext>
              </a:extLst>
            </p:cNvPr>
            <p:cNvSpPr>
              <a:spLocks noChangeShapeType="1"/>
            </p:cNvSpPr>
            <p:nvPr/>
          </p:nvSpPr>
          <p:spPr bwMode="auto">
            <a:xfrm>
              <a:off x="975" y="3447"/>
              <a:ext cx="0" cy="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53" name="Line 50">
              <a:extLst>
                <a:ext uri="{FF2B5EF4-FFF2-40B4-BE49-F238E27FC236}">
                  <a16:creationId xmlns:a16="http://schemas.microsoft.com/office/drawing/2014/main" id="{C158DCF0-779C-49ED-A872-57364565ADED}"/>
                </a:ext>
              </a:extLst>
            </p:cNvPr>
            <p:cNvSpPr>
              <a:spLocks noChangeShapeType="1"/>
            </p:cNvSpPr>
            <p:nvPr/>
          </p:nvSpPr>
          <p:spPr bwMode="auto">
            <a:xfrm>
              <a:off x="1308" y="3447"/>
              <a:ext cx="1" cy="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54" name="Text Box 46">
              <a:extLst>
                <a:ext uri="{FF2B5EF4-FFF2-40B4-BE49-F238E27FC236}">
                  <a16:creationId xmlns:a16="http://schemas.microsoft.com/office/drawing/2014/main" id="{01163A37-DDFC-434C-B5F4-9B4A562E36D6}"/>
                </a:ext>
              </a:extLst>
            </p:cNvPr>
            <p:cNvSpPr txBox="1">
              <a:spLocks noChangeArrowheads="1"/>
            </p:cNvSpPr>
            <p:nvPr/>
          </p:nvSpPr>
          <p:spPr bwMode="auto">
            <a:xfrm>
              <a:off x="895" y="2882"/>
              <a:ext cx="834"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912" tIns="29956" rIns="59912" bIns="29956"/>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 </a:t>
              </a:r>
              <a:r>
                <a:rPr lang="en-GB" altLang="it-IT" sz="1300" b="1">
                  <a:solidFill>
                    <a:schemeClr val="tx1"/>
                  </a:solidFill>
                  <a:ea typeface="Times New Roman" panose="02020603050405020304" pitchFamily="18" charset="0"/>
                  <a:cs typeface="Arial" panose="020B0604020202020204" pitchFamily="34" charset="0"/>
                </a:rPr>
                <a:t>,</a:t>
              </a:r>
              <a:r>
                <a:rPr lang="en-GB" altLang="it-IT" sz="1300" b="1" baseline="-30000">
                  <a:solidFill>
                    <a:schemeClr val="tx1"/>
                  </a:solidFill>
                  <a:ea typeface="Times New Roman" panose="02020603050405020304" pitchFamily="18" charset="0"/>
                  <a:cs typeface="Arial" panose="020B0604020202020204" pitchFamily="34" charset="0"/>
                </a:rPr>
                <a:t> </a:t>
              </a: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a:t>
              </a:r>
              <a:r>
                <a:rPr lang="en-GB" altLang="it-IT" sz="1300" b="1">
                  <a:solidFill>
                    <a:schemeClr val="tx1"/>
                  </a:solidFill>
                  <a:ea typeface="Times New Roman" panose="02020603050405020304" pitchFamily="18" charset="0"/>
                  <a:cs typeface="Arial" panose="020B0604020202020204" pitchFamily="34" charset="0"/>
                </a:rPr>
                <a:t>x3,</a:t>
              </a:r>
              <a:r>
                <a:rPr lang="en-GB" altLang="it-IT" sz="1300" b="1" baseline="-30000">
                  <a:solidFill>
                    <a:schemeClr val="tx1"/>
                  </a:solidFill>
                  <a:ea typeface="Times New Roman" panose="02020603050405020304" pitchFamily="18" charset="0"/>
                  <a:cs typeface="Arial" panose="020B0604020202020204" pitchFamily="34" charset="0"/>
                </a:rPr>
                <a:t> </a:t>
              </a: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a:t>
              </a:r>
              <a:r>
                <a:rPr lang="en-GB" altLang="it-IT" sz="1300" b="1">
                  <a:solidFill>
                    <a:schemeClr val="tx1"/>
                  </a:solidFill>
                  <a:ea typeface="Times New Roman" panose="02020603050405020304" pitchFamily="18" charset="0"/>
                  <a:cs typeface="Arial" panose="020B0604020202020204" pitchFamily="34" charset="0"/>
                </a:rPr>
                <a:t>x5</a:t>
              </a:r>
              <a:endParaRPr lang="en-GB" altLang="it-IT" sz="2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grpSp>
      <p:sp>
        <p:nvSpPr>
          <p:cNvPr id="123909" name="Line 66">
            <a:extLst>
              <a:ext uri="{FF2B5EF4-FFF2-40B4-BE49-F238E27FC236}">
                <a16:creationId xmlns:a16="http://schemas.microsoft.com/office/drawing/2014/main" id="{B6338C53-A6CD-4012-A612-2A13238E24F3}"/>
              </a:ext>
            </a:extLst>
          </p:cNvPr>
          <p:cNvSpPr>
            <a:spLocks noChangeShapeType="1"/>
          </p:cNvSpPr>
          <p:nvPr/>
        </p:nvSpPr>
        <p:spPr bwMode="auto">
          <a:xfrm>
            <a:off x="2541588" y="1347789"/>
            <a:ext cx="0" cy="625475"/>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23910" name="Line 65">
            <a:extLst>
              <a:ext uri="{FF2B5EF4-FFF2-40B4-BE49-F238E27FC236}">
                <a16:creationId xmlns:a16="http://schemas.microsoft.com/office/drawing/2014/main" id="{A8EC4DC6-829B-4485-BC23-DB8610724F3C}"/>
              </a:ext>
            </a:extLst>
          </p:cNvPr>
          <p:cNvSpPr>
            <a:spLocks noChangeShapeType="1"/>
          </p:cNvSpPr>
          <p:nvPr/>
        </p:nvSpPr>
        <p:spPr bwMode="auto">
          <a:xfrm>
            <a:off x="2540001" y="1973263"/>
            <a:ext cx="1871663"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11" name="Line 64">
            <a:extLst>
              <a:ext uri="{FF2B5EF4-FFF2-40B4-BE49-F238E27FC236}">
                <a16:creationId xmlns:a16="http://schemas.microsoft.com/office/drawing/2014/main" id="{C3BA336F-73F4-4BFE-8CD8-F78F3D2D98C5}"/>
              </a:ext>
            </a:extLst>
          </p:cNvPr>
          <p:cNvSpPr>
            <a:spLocks noChangeShapeType="1"/>
          </p:cNvSpPr>
          <p:nvPr/>
        </p:nvSpPr>
        <p:spPr bwMode="auto">
          <a:xfrm>
            <a:off x="2784475" y="1541463"/>
            <a:ext cx="0" cy="43021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12" name="Line 63">
            <a:extLst>
              <a:ext uri="{FF2B5EF4-FFF2-40B4-BE49-F238E27FC236}">
                <a16:creationId xmlns:a16="http://schemas.microsoft.com/office/drawing/2014/main" id="{CE682F98-0DAF-4EAC-B14F-2EE29062C1D0}"/>
              </a:ext>
            </a:extLst>
          </p:cNvPr>
          <p:cNvSpPr>
            <a:spLocks noChangeShapeType="1"/>
          </p:cNvSpPr>
          <p:nvPr/>
        </p:nvSpPr>
        <p:spPr bwMode="auto">
          <a:xfrm>
            <a:off x="2500313" y="2679700"/>
            <a:ext cx="1871662" cy="158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13" name="Line 62">
            <a:extLst>
              <a:ext uri="{FF2B5EF4-FFF2-40B4-BE49-F238E27FC236}">
                <a16:creationId xmlns:a16="http://schemas.microsoft.com/office/drawing/2014/main" id="{EBCE3D8F-2C57-46A3-AAD1-43364A75C08D}"/>
              </a:ext>
            </a:extLst>
          </p:cNvPr>
          <p:cNvSpPr>
            <a:spLocks noChangeShapeType="1"/>
          </p:cNvSpPr>
          <p:nvPr/>
        </p:nvSpPr>
        <p:spPr bwMode="auto">
          <a:xfrm>
            <a:off x="3268664" y="2524125"/>
            <a:ext cx="1587" cy="15398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14" name="Line 61">
            <a:extLst>
              <a:ext uri="{FF2B5EF4-FFF2-40B4-BE49-F238E27FC236}">
                <a16:creationId xmlns:a16="http://schemas.microsoft.com/office/drawing/2014/main" id="{5DB0BCA2-2904-449F-AF76-926247341872}"/>
              </a:ext>
            </a:extLst>
          </p:cNvPr>
          <p:cNvSpPr>
            <a:spLocks noChangeShapeType="1"/>
          </p:cNvSpPr>
          <p:nvPr/>
        </p:nvSpPr>
        <p:spPr bwMode="auto">
          <a:xfrm>
            <a:off x="2541588" y="2055814"/>
            <a:ext cx="0" cy="623887"/>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23915" name="Line 60">
            <a:extLst>
              <a:ext uri="{FF2B5EF4-FFF2-40B4-BE49-F238E27FC236}">
                <a16:creationId xmlns:a16="http://schemas.microsoft.com/office/drawing/2014/main" id="{B517544F-E5FE-4B4B-BAC1-A26B3725B041}"/>
              </a:ext>
            </a:extLst>
          </p:cNvPr>
          <p:cNvSpPr>
            <a:spLocks noChangeShapeType="1"/>
          </p:cNvSpPr>
          <p:nvPr/>
        </p:nvSpPr>
        <p:spPr bwMode="auto">
          <a:xfrm>
            <a:off x="2540001" y="3387725"/>
            <a:ext cx="1871663"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16" name="Line 59">
            <a:extLst>
              <a:ext uri="{FF2B5EF4-FFF2-40B4-BE49-F238E27FC236}">
                <a16:creationId xmlns:a16="http://schemas.microsoft.com/office/drawing/2014/main" id="{E59ACF25-1439-4164-A9FC-776C9537C328}"/>
              </a:ext>
            </a:extLst>
          </p:cNvPr>
          <p:cNvSpPr>
            <a:spLocks noChangeShapeType="1"/>
          </p:cNvSpPr>
          <p:nvPr/>
        </p:nvSpPr>
        <p:spPr bwMode="auto">
          <a:xfrm>
            <a:off x="3754438" y="3308351"/>
            <a:ext cx="0" cy="7937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17" name="Line 58">
            <a:extLst>
              <a:ext uri="{FF2B5EF4-FFF2-40B4-BE49-F238E27FC236}">
                <a16:creationId xmlns:a16="http://schemas.microsoft.com/office/drawing/2014/main" id="{414F6D3D-6904-4471-9C88-137577AB87F9}"/>
              </a:ext>
            </a:extLst>
          </p:cNvPr>
          <p:cNvSpPr>
            <a:spLocks noChangeShapeType="1"/>
          </p:cNvSpPr>
          <p:nvPr/>
        </p:nvSpPr>
        <p:spPr bwMode="auto">
          <a:xfrm>
            <a:off x="2541588" y="2762251"/>
            <a:ext cx="0" cy="625475"/>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23918" name="Text Box 49">
            <a:extLst>
              <a:ext uri="{FF2B5EF4-FFF2-40B4-BE49-F238E27FC236}">
                <a16:creationId xmlns:a16="http://schemas.microsoft.com/office/drawing/2014/main" id="{9556CA96-DFA0-4A26-8868-1AC1202C3351}"/>
              </a:ext>
            </a:extLst>
          </p:cNvPr>
          <p:cNvSpPr txBox="1">
            <a:spLocks noChangeArrowheads="1"/>
          </p:cNvSpPr>
          <p:nvPr/>
        </p:nvSpPr>
        <p:spPr bwMode="auto">
          <a:xfrm>
            <a:off x="2722564" y="1306513"/>
            <a:ext cx="242887"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912" tIns="29956" rIns="59912" bIns="29956"/>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a:t>
            </a:r>
            <a:endParaRPr lang="en-GB" altLang="it-IT" sz="2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23919" name="Text Box 48">
            <a:extLst>
              <a:ext uri="{FF2B5EF4-FFF2-40B4-BE49-F238E27FC236}">
                <a16:creationId xmlns:a16="http://schemas.microsoft.com/office/drawing/2014/main" id="{EADC0CA0-3E18-4741-B33B-21F814627D78}"/>
              </a:ext>
            </a:extLst>
          </p:cNvPr>
          <p:cNvSpPr txBox="1">
            <a:spLocks noChangeArrowheads="1"/>
          </p:cNvSpPr>
          <p:nvPr/>
        </p:nvSpPr>
        <p:spPr bwMode="auto">
          <a:xfrm>
            <a:off x="3208338" y="2278064"/>
            <a:ext cx="423862"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912" tIns="29956" rIns="59912" bIns="29956"/>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a:t>
            </a:r>
            <a:r>
              <a:rPr lang="en-GB" altLang="it-IT" sz="1300" b="1">
                <a:solidFill>
                  <a:schemeClr val="tx1"/>
                </a:solidFill>
                <a:ea typeface="Times New Roman" panose="02020603050405020304" pitchFamily="18" charset="0"/>
                <a:cs typeface="Arial" panose="020B0604020202020204" pitchFamily="34" charset="0"/>
              </a:rPr>
              <a:t>x3</a:t>
            </a:r>
            <a:endParaRPr lang="en-GB" altLang="it-IT" sz="11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2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23920" name="Text Box 47">
            <a:extLst>
              <a:ext uri="{FF2B5EF4-FFF2-40B4-BE49-F238E27FC236}">
                <a16:creationId xmlns:a16="http://schemas.microsoft.com/office/drawing/2014/main" id="{99AD9351-FBCB-455F-8A88-9BF57E1915EE}"/>
              </a:ext>
            </a:extLst>
          </p:cNvPr>
          <p:cNvSpPr txBox="1">
            <a:spLocks noChangeArrowheads="1"/>
          </p:cNvSpPr>
          <p:nvPr/>
        </p:nvSpPr>
        <p:spPr bwMode="auto">
          <a:xfrm>
            <a:off x="3694114" y="3063876"/>
            <a:ext cx="484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912" tIns="29956" rIns="59912" bIns="29956"/>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a:t>
            </a:r>
            <a:r>
              <a:rPr lang="en-GB" altLang="it-IT" sz="1300" b="1">
                <a:solidFill>
                  <a:schemeClr val="tx1"/>
                </a:solidFill>
                <a:ea typeface="Times New Roman" panose="02020603050405020304" pitchFamily="18" charset="0"/>
                <a:cs typeface="Arial" panose="020B0604020202020204" pitchFamily="34" charset="0"/>
              </a:rPr>
              <a:t>x5</a:t>
            </a:r>
            <a:endParaRPr lang="en-GB" altLang="it-IT" sz="11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2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23921" name="Line 45">
            <a:extLst>
              <a:ext uri="{FF2B5EF4-FFF2-40B4-BE49-F238E27FC236}">
                <a16:creationId xmlns:a16="http://schemas.microsoft.com/office/drawing/2014/main" id="{A36D157B-D06F-442F-8E3D-4FC522D70A21}"/>
              </a:ext>
            </a:extLst>
          </p:cNvPr>
          <p:cNvSpPr>
            <a:spLocks noChangeShapeType="1"/>
          </p:cNvSpPr>
          <p:nvPr/>
        </p:nvSpPr>
        <p:spPr bwMode="auto">
          <a:xfrm>
            <a:off x="2782888" y="3387725"/>
            <a:ext cx="0" cy="38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2" name="Line 44">
            <a:extLst>
              <a:ext uri="{FF2B5EF4-FFF2-40B4-BE49-F238E27FC236}">
                <a16:creationId xmlns:a16="http://schemas.microsoft.com/office/drawing/2014/main" id="{433E571F-84D5-4F7B-8EDE-A069F2D375D5}"/>
              </a:ext>
            </a:extLst>
          </p:cNvPr>
          <p:cNvSpPr>
            <a:spLocks noChangeShapeType="1"/>
          </p:cNvSpPr>
          <p:nvPr/>
        </p:nvSpPr>
        <p:spPr bwMode="auto">
          <a:xfrm>
            <a:off x="3025775" y="3387725"/>
            <a:ext cx="0" cy="38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3" name="Line 43">
            <a:extLst>
              <a:ext uri="{FF2B5EF4-FFF2-40B4-BE49-F238E27FC236}">
                <a16:creationId xmlns:a16="http://schemas.microsoft.com/office/drawing/2014/main" id="{84553885-E932-41EB-A092-4B626ACCC394}"/>
              </a:ext>
            </a:extLst>
          </p:cNvPr>
          <p:cNvSpPr>
            <a:spLocks noChangeShapeType="1"/>
          </p:cNvSpPr>
          <p:nvPr/>
        </p:nvSpPr>
        <p:spPr bwMode="auto">
          <a:xfrm>
            <a:off x="3268663" y="3387725"/>
            <a:ext cx="0" cy="38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4" name="Line 42">
            <a:extLst>
              <a:ext uri="{FF2B5EF4-FFF2-40B4-BE49-F238E27FC236}">
                <a16:creationId xmlns:a16="http://schemas.microsoft.com/office/drawing/2014/main" id="{60ED0E9A-968A-40E9-86E0-318910A6933B}"/>
              </a:ext>
            </a:extLst>
          </p:cNvPr>
          <p:cNvSpPr>
            <a:spLocks noChangeShapeType="1"/>
          </p:cNvSpPr>
          <p:nvPr/>
        </p:nvSpPr>
        <p:spPr bwMode="auto">
          <a:xfrm>
            <a:off x="3509964" y="3387725"/>
            <a:ext cx="1587" cy="38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5" name="Line 41">
            <a:extLst>
              <a:ext uri="{FF2B5EF4-FFF2-40B4-BE49-F238E27FC236}">
                <a16:creationId xmlns:a16="http://schemas.microsoft.com/office/drawing/2014/main" id="{4C799AFF-A100-4395-98C5-666F53E21E86}"/>
              </a:ext>
            </a:extLst>
          </p:cNvPr>
          <p:cNvSpPr>
            <a:spLocks noChangeShapeType="1"/>
          </p:cNvSpPr>
          <p:nvPr/>
        </p:nvSpPr>
        <p:spPr bwMode="auto">
          <a:xfrm>
            <a:off x="2782888" y="2679700"/>
            <a:ext cx="0" cy="39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6" name="Line 40">
            <a:extLst>
              <a:ext uri="{FF2B5EF4-FFF2-40B4-BE49-F238E27FC236}">
                <a16:creationId xmlns:a16="http://schemas.microsoft.com/office/drawing/2014/main" id="{BAED3AB1-BAA3-418B-B649-9A6E687BD4DB}"/>
              </a:ext>
            </a:extLst>
          </p:cNvPr>
          <p:cNvSpPr>
            <a:spLocks noChangeShapeType="1"/>
          </p:cNvSpPr>
          <p:nvPr/>
        </p:nvSpPr>
        <p:spPr bwMode="auto">
          <a:xfrm>
            <a:off x="3025775" y="2679700"/>
            <a:ext cx="0" cy="39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7" name="Line 39">
            <a:extLst>
              <a:ext uri="{FF2B5EF4-FFF2-40B4-BE49-F238E27FC236}">
                <a16:creationId xmlns:a16="http://schemas.microsoft.com/office/drawing/2014/main" id="{8DA885BA-7A42-48D5-8801-9E94E91A1A20}"/>
              </a:ext>
            </a:extLst>
          </p:cNvPr>
          <p:cNvSpPr>
            <a:spLocks noChangeShapeType="1"/>
          </p:cNvSpPr>
          <p:nvPr/>
        </p:nvSpPr>
        <p:spPr bwMode="auto">
          <a:xfrm>
            <a:off x="3754438" y="2679700"/>
            <a:ext cx="0" cy="39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8" name="Line 38">
            <a:extLst>
              <a:ext uri="{FF2B5EF4-FFF2-40B4-BE49-F238E27FC236}">
                <a16:creationId xmlns:a16="http://schemas.microsoft.com/office/drawing/2014/main" id="{BBD86846-7E18-44E1-9E24-328A2A593B60}"/>
              </a:ext>
            </a:extLst>
          </p:cNvPr>
          <p:cNvSpPr>
            <a:spLocks noChangeShapeType="1"/>
          </p:cNvSpPr>
          <p:nvPr/>
        </p:nvSpPr>
        <p:spPr bwMode="auto">
          <a:xfrm>
            <a:off x="3509964" y="2679700"/>
            <a:ext cx="1587" cy="39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9" name="Line 37">
            <a:extLst>
              <a:ext uri="{FF2B5EF4-FFF2-40B4-BE49-F238E27FC236}">
                <a16:creationId xmlns:a16="http://schemas.microsoft.com/office/drawing/2014/main" id="{EF127986-CD89-4B07-9A4D-0A99587DD101}"/>
              </a:ext>
            </a:extLst>
          </p:cNvPr>
          <p:cNvSpPr>
            <a:spLocks noChangeShapeType="1"/>
          </p:cNvSpPr>
          <p:nvPr/>
        </p:nvSpPr>
        <p:spPr bwMode="auto">
          <a:xfrm>
            <a:off x="3025775" y="1973264"/>
            <a:ext cx="0" cy="396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30" name="Line 36">
            <a:extLst>
              <a:ext uri="{FF2B5EF4-FFF2-40B4-BE49-F238E27FC236}">
                <a16:creationId xmlns:a16="http://schemas.microsoft.com/office/drawing/2014/main" id="{711FC5F7-E7A0-4C6B-BE2E-25915E106563}"/>
              </a:ext>
            </a:extLst>
          </p:cNvPr>
          <p:cNvSpPr>
            <a:spLocks noChangeShapeType="1"/>
          </p:cNvSpPr>
          <p:nvPr/>
        </p:nvSpPr>
        <p:spPr bwMode="auto">
          <a:xfrm>
            <a:off x="3268663" y="1973264"/>
            <a:ext cx="0" cy="396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31" name="Line 35">
            <a:extLst>
              <a:ext uri="{FF2B5EF4-FFF2-40B4-BE49-F238E27FC236}">
                <a16:creationId xmlns:a16="http://schemas.microsoft.com/office/drawing/2014/main" id="{8401922B-FA47-4A9F-B4BC-E57609195766}"/>
              </a:ext>
            </a:extLst>
          </p:cNvPr>
          <p:cNvSpPr>
            <a:spLocks noChangeShapeType="1"/>
          </p:cNvSpPr>
          <p:nvPr/>
        </p:nvSpPr>
        <p:spPr bwMode="auto">
          <a:xfrm>
            <a:off x="3509964" y="1973264"/>
            <a:ext cx="1587" cy="396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32" name="Line 34">
            <a:extLst>
              <a:ext uri="{FF2B5EF4-FFF2-40B4-BE49-F238E27FC236}">
                <a16:creationId xmlns:a16="http://schemas.microsoft.com/office/drawing/2014/main" id="{FAD7CAEF-FF6D-42AE-94C8-BC212C12EE72}"/>
              </a:ext>
            </a:extLst>
          </p:cNvPr>
          <p:cNvSpPr>
            <a:spLocks noChangeShapeType="1"/>
          </p:cNvSpPr>
          <p:nvPr/>
        </p:nvSpPr>
        <p:spPr bwMode="auto">
          <a:xfrm>
            <a:off x="3754438" y="1973264"/>
            <a:ext cx="0" cy="396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23934" name="Picture 30">
            <a:extLst>
              <a:ext uri="{FF2B5EF4-FFF2-40B4-BE49-F238E27FC236}">
                <a16:creationId xmlns:a16="http://schemas.microsoft.com/office/drawing/2014/main" id="{037DD6DC-5335-44A7-863F-88644983E1CD}"/>
              </a:ext>
            </a:extLst>
          </p:cNvPr>
          <p:cNvPicPr>
            <a:picLocks noChangeAspect="1" noChangeArrowheads="1"/>
          </p:cNvPicPr>
          <p:nvPr/>
        </p:nvPicPr>
        <p:blipFill>
          <a:blip r:embed="rId3">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6270" t="31937" r="54764" b="60437"/>
          <a:stretch>
            <a:fillRect/>
          </a:stretch>
        </p:blipFill>
        <p:spPr bwMode="auto">
          <a:xfrm>
            <a:off x="4564063" y="4948238"/>
            <a:ext cx="3086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35" name="Text Box 31">
            <a:extLst>
              <a:ext uri="{FF2B5EF4-FFF2-40B4-BE49-F238E27FC236}">
                <a16:creationId xmlns:a16="http://schemas.microsoft.com/office/drawing/2014/main" id="{5585C5A9-1679-404D-A96B-42320E087A65}"/>
              </a:ext>
            </a:extLst>
          </p:cNvPr>
          <p:cNvSpPr txBox="1">
            <a:spLocks noChangeArrowheads="1"/>
          </p:cNvSpPr>
          <p:nvPr/>
        </p:nvSpPr>
        <p:spPr bwMode="auto">
          <a:xfrm>
            <a:off x="4560888" y="4306889"/>
            <a:ext cx="2520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600" b="1">
                <a:solidFill>
                  <a:schemeClr val="tx1"/>
                </a:solidFill>
                <a:ea typeface="Times New Roman" panose="02020603050405020304" pitchFamily="18" charset="0"/>
                <a:cs typeface="Arial" panose="020B0604020202020204" pitchFamily="34" charset="0"/>
              </a:rPr>
              <a:t>Amplitudes (t) of:         f</a:t>
            </a:r>
            <a:r>
              <a:rPr lang="en-GB" altLang="it-IT" sz="1600" b="1" baseline="-30000">
                <a:solidFill>
                  <a:schemeClr val="tx1"/>
                </a:solidFill>
                <a:ea typeface="Times New Roman" panose="02020603050405020304" pitchFamily="18" charset="0"/>
                <a:cs typeface="Arial" panose="020B0604020202020204" pitchFamily="34" charset="0"/>
              </a:rPr>
              <a:t>1 </a:t>
            </a:r>
            <a:r>
              <a:rPr lang="en-GB" altLang="it-IT" sz="1600" b="1">
                <a:solidFill>
                  <a:schemeClr val="tx1"/>
                </a:solidFill>
                <a:ea typeface="Times New Roman" panose="02020603050405020304" pitchFamily="18" charset="0"/>
                <a:cs typeface="Arial" panose="020B0604020202020204" pitchFamily="34" charset="0"/>
              </a:rPr>
              <a:t>, 3xf</a:t>
            </a:r>
            <a:r>
              <a:rPr lang="en-GB" altLang="it-IT" sz="1600" b="1" baseline="-30000">
                <a:solidFill>
                  <a:schemeClr val="tx1"/>
                </a:solidFill>
                <a:ea typeface="Times New Roman" panose="02020603050405020304" pitchFamily="18" charset="0"/>
                <a:cs typeface="Arial" panose="020B0604020202020204" pitchFamily="34" charset="0"/>
              </a:rPr>
              <a:t>1 </a:t>
            </a:r>
            <a:r>
              <a:rPr lang="en-GB" altLang="it-IT" sz="1600" b="1">
                <a:solidFill>
                  <a:schemeClr val="tx1"/>
                </a:solidFill>
                <a:ea typeface="Times New Roman" panose="02020603050405020304" pitchFamily="18" charset="0"/>
                <a:cs typeface="Arial" panose="020B0604020202020204" pitchFamily="34" charset="0"/>
              </a:rPr>
              <a:t>, 5xf</a:t>
            </a:r>
            <a:r>
              <a:rPr lang="en-GB" altLang="it-IT" sz="1600" b="1" baseline="-30000">
                <a:solidFill>
                  <a:schemeClr val="tx1"/>
                </a:solidFill>
                <a:ea typeface="Times New Roman" panose="02020603050405020304" pitchFamily="18" charset="0"/>
                <a:cs typeface="Arial" panose="020B0604020202020204" pitchFamily="34" charset="0"/>
              </a:rPr>
              <a:t>1 </a:t>
            </a:r>
            <a:r>
              <a:rPr lang="en-GB" altLang="it-IT" sz="1600" b="1">
                <a:solidFill>
                  <a:schemeClr val="tx1"/>
                </a:solidFill>
                <a:ea typeface="Times New Roman" panose="02020603050405020304" pitchFamily="18" charset="0"/>
                <a:cs typeface="Arial" panose="020B0604020202020204" pitchFamily="34" charset="0"/>
              </a:rPr>
              <a:t>are added</a:t>
            </a:r>
          </a:p>
        </p:txBody>
      </p:sp>
      <p:sp>
        <p:nvSpPr>
          <p:cNvPr id="123936" name="AutoShape 78">
            <a:extLst>
              <a:ext uri="{FF2B5EF4-FFF2-40B4-BE49-F238E27FC236}">
                <a16:creationId xmlns:a16="http://schemas.microsoft.com/office/drawing/2014/main" id="{0142E6F5-CF95-4CCB-9329-A3FE736257E2}"/>
              </a:ext>
            </a:extLst>
          </p:cNvPr>
          <p:cNvSpPr>
            <a:spLocks noChangeArrowheads="1"/>
          </p:cNvSpPr>
          <p:nvPr/>
        </p:nvSpPr>
        <p:spPr bwMode="auto">
          <a:xfrm>
            <a:off x="3860801" y="4284664"/>
            <a:ext cx="720725" cy="288925"/>
          </a:xfrm>
          <a:prstGeom prst="leftRightArrow">
            <a:avLst>
              <a:gd name="adj1" fmla="val 50000"/>
              <a:gd name="adj2" fmla="val 49890"/>
            </a:avLst>
          </a:prstGeom>
          <a:solidFill>
            <a:srgbClr val="FF9900"/>
          </a:solidFill>
          <a:ln w="19050" algn="ctr">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23937" name="Line 81">
            <a:extLst>
              <a:ext uri="{FF2B5EF4-FFF2-40B4-BE49-F238E27FC236}">
                <a16:creationId xmlns:a16="http://schemas.microsoft.com/office/drawing/2014/main" id="{8347D00B-3A5C-44CB-AA55-62202660B1F3}"/>
              </a:ext>
            </a:extLst>
          </p:cNvPr>
          <p:cNvSpPr>
            <a:spLocks noChangeShapeType="1"/>
          </p:cNvSpPr>
          <p:nvPr/>
        </p:nvSpPr>
        <p:spPr bwMode="auto">
          <a:xfrm>
            <a:off x="6646864" y="6049963"/>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38" name="Text Box 82">
            <a:extLst>
              <a:ext uri="{FF2B5EF4-FFF2-40B4-BE49-F238E27FC236}">
                <a16:creationId xmlns:a16="http://schemas.microsoft.com/office/drawing/2014/main" id="{6BFB72D6-17E5-4D35-BC2C-9D5A59CAB298}"/>
              </a:ext>
            </a:extLst>
          </p:cNvPr>
          <p:cNvSpPr txBox="1">
            <a:spLocks noChangeArrowheads="1"/>
          </p:cNvSpPr>
          <p:nvPr/>
        </p:nvSpPr>
        <p:spPr bwMode="auto">
          <a:xfrm>
            <a:off x="6788150" y="6008688"/>
            <a:ext cx="992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tempo </a:t>
            </a:r>
          </a:p>
        </p:txBody>
      </p:sp>
      <p:sp>
        <p:nvSpPr>
          <p:cNvPr id="123939" name="Line 83">
            <a:extLst>
              <a:ext uri="{FF2B5EF4-FFF2-40B4-BE49-F238E27FC236}">
                <a16:creationId xmlns:a16="http://schemas.microsoft.com/office/drawing/2014/main" id="{BC907B22-3D55-4F7B-A05F-D2D7B27F75B0}"/>
              </a:ext>
            </a:extLst>
          </p:cNvPr>
          <p:cNvSpPr>
            <a:spLocks noChangeShapeType="1"/>
          </p:cNvSpPr>
          <p:nvPr/>
        </p:nvSpPr>
        <p:spPr bwMode="auto">
          <a:xfrm>
            <a:off x="3148014" y="6049963"/>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40" name="Text Box 84">
            <a:extLst>
              <a:ext uri="{FF2B5EF4-FFF2-40B4-BE49-F238E27FC236}">
                <a16:creationId xmlns:a16="http://schemas.microsoft.com/office/drawing/2014/main" id="{D8FE501E-6811-43D6-80A9-FCF6ADAF075F}"/>
              </a:ext>
            </a:extLst>
          </p:cNvPr>
          <p:cNvSpPr txBox="1">
            <a:spLocks noChangeArrowheads="1"/>
          </p:cNvSpPr>
          <p:nvPr/>
        </p:nvSpPr>
        <p:spPr bwMode="auto">
          <a:xfrm>
            <a:off x="3100388" y="6008688"/>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frequenza</a:t>
            </a:r>
          </a:p>
        </p:txBody>
      </p:sp>
      <p:grpSp>
        <p:nvGrpSpPr>
          <p:cNvPr id="123941" name="Group 85">
            <a:extLst>
              <a:ext uri="{FF2B5EF4-FFF2-40B4-BE49-F238E27FC236}">
                <a16:creationId xmlns:a16="http://schemas.microsoft.com/office/drawing/2014/main" id="{77741E73-8DB9-4391-98DC-156401709D74}"/>
              </a:ext>
            </a:extLst>
          </p:cNvPr>
          <p:cNvGrpSpPr>
            <a:grpSpLocks/>
          </p:cNvGrpSpPr>
          <p:nvPr/>
        </p:nvGrpSpPr>
        <p:grpSpPr bwMode="auto">
          <a:xfrm>
            <a:off x="4543426" y="1598613"/>
            <a:ext cx="2981325" cy="2133600"/>
            <a:chOff x="879" y="2127"/>
            <a:chExt cx="3030" cy="1092"/>
          </a:xfrm>
        </p:grpSpPr>
        <p:pic>
          <p:nvPicPr>
            <p:cNvPr id="123943" name="Picture 86">
              <a:extLst>
                <a:ext uri="{FF2B5EF4-FFF2-40B4-BE49-F238E27FC236}">
                  <a16:creationId xmlns:a16="http://schemas.microsoft.com/office/drawing/2014/main" id="{213BBA40-C68C-43F3-85B2-5ABD7EDD8D1D}"/>
                </a:ext>
              </a:extLst>
            </p:cNvPr>
            <p:cNvPicPr>
              <a:picLocks noChangeAspect="1" noChangeArrowheads="1"/>
            </p:cNvPicPr>
            <p:nvPr/>
          </p:nvPicPr>
          <p:blipFill>
            <a:blip r:embed="rId4">
              <a:clrChange>
                <a:clrFrom>
                  <a:srgbClr val="0084C6"/>
                </a:clrFrom>
                <a:clrTo>
                  <a:srgbClr val="0084C6">
                    <a:alpha val="0"/>
                  </a:srgbClr>
                </a:clrTo>
              </a:clrChange>
              <a:lum bright="-100000"/>
              <a:extLst>
                <a:ext uri="{28A0092B-C50C-407E-A947-70E740481C1C}">
                  <a14:useLocalDpi xmlns:a14="http://schemas.microsoft.com/office/drawing/2010/main" val="0"/>
                </a:ext>
              </a:extLst>
            </a:blip>
            <a:srcRect l="34039" t="35402" r="45885" b="56102"/>
            <a:stretch>
              <a:fillRect/>
            </a:stretch>
          </p:blipFill>
          <p:spPr bwMode="auto">
            <a:xfrm>
              <a:off x="879" y="2127"/>
              <a:ext cx="303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44" name="Picture 87">
              <a:extLst>
                <a:ext uri="{FF2B5EF4-FFF2-40B4-BE49-F238E27FC236}">
                  <a16:creationId xmlns:a16="http://schemas.microsoft.com/office/drawing/2014/main" id="{06676A33-1A2F-4F6E-9693-DBAA664D8A9A}"/>
                </a:ext>
              </a:extLst>
            </p:cNvPr>
            <p:cNvPicPr>
              <a:picLocks noChangeAspect="1" noChangeArrowheads="1"/>
            </p:cNvPicPr>
            <p:nvPr/>
          </p:nvPicPr>
          <p:blipFill>
            <a:blip r:embed="rId5">
              <a:clrChange>
                <a:clrFrom>
                  <a:srgbClr val="0084C6"/>
                </a:clrFrom>
                <a:clrTo>
                  <a:srgbClr val="0084C6">
                    <a:alpha val="0"/>
                  </a:srgbClr>
                </a:clrTo>
              </a:clrChange>
              <a:lum bright="-100000"/>
              <a:extLst>
                <a:ext uri="{28A0092B-C50C-407E-A947-70E740481C1C}">
                  <a14:useLocalDpi xmlns:a14="http://schemas.microsoft.com/office/drawing/2010/main" val="0"/>
                </a:ext>
              </a:extLst>
            </a:blip>
            <a:srcRect l="34039" t="35248" r="45885" b="56213"/>
            <a:stretch>
              <a:fillRect/>
            </a:stretch>
          </p:blipFill>
          <p:spPr bwMode="auto">
            <a:xfrm>
              <a:off x="879" y="2478"/>
              <a:ext cx="303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45" name="Picture 88">
              <a:extLst>
                <a:ext uri="{FF2B5EF4-FFF2-40B4-BE49-F238E27FC236}">
                  <a16:creationId xmlns:a16="http://schemas.microsoft.com/office/drawing/2014/main" id="{2EE1DFB9-8A79-4905-8A9F-A7F091F56AC6}"/>
                </a:ext>
              </a:extLst>
            </p:cNvPr>
            <p:cNvPicPr>
              <a:picLocks noChangeAspect="1" noChangeArrowheads="1"/>
            </p:cNvPicPr>
            <p:nvPr/>
          </p:nvPicPr>
          <p:blipFill>
            <a:blip r:embed="rId6">
              <a:clrChange>
                <a:clrFrom>
                  <a:srgbClr val="0084C6"/>
                </a:clrFrom>
                <a:clrTo>
                  <a:srgbClr val="0084C6">
                    <a:alpha val="0"/>
                  </a:srgbClr>
                </a:clrTo>
              </a:clrChange>
              <a:lum bright="-100000"/>
              <a:extLst>
                <a:ext uri="{28A0092B-C50C-407E-A947-70E740481C1C}">
                  <a14:useLocalDpi xmlns:a14="http://schemas.microsoft.com/office/drawing/2010/main" val="0"/>
                </a:ext>
              </a:extLst>
            </a:blip>
            <a:srcRect l="34039" t="35463" r="45885" b="56358"/>
            <a:stretch>
              <a:fillRect/>
            </a:stretch>
          </p:blipFill>
          <p:spPr bwMode="auto">
            <a:xfrm>
              <a:off x="879" y="2852"/>
              <a:ext cx="3030"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42" name="Text Box 96">
            <a:extLst>
              <a:ext uri="{FF2B5EF4-FFF2-40B4-BE49-F238E27FC236}">
                <a16:creationId xmlns:a16="http://schemas.microsoft.com/office/drawing/2014/main" id="{7EE31C49-DB8C-44D9-80D1-5CCCF88CD351}"/>
              </a:ext>
            </a:extLst>
          </p:cNvPr>
          <p:cNvSpPr txBox="1">
            <a:spLocks noChangeArrowheads="1"/>
          </p:cNvSpPr>
          <p:nvPr/>
        </p:nvSpPr>
        <p:spPr bwMode="auto">
          <a:xfrm>
            <a:off x="8029575" y="1190625"/>
            <a:ext cx="2286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400">
                <a:solidFill>
                  <a:schemeClr val="tx1"/>
                </a:solidFill>
              </a:rPr>
              <a:t>Segnale la cui frequenza è un multiplo intero della frequenza fondamentale. La prima armonica è la fondamentale, la seconda ha frequenza doppia e così via. </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egnaposto numero diapositiva 3">
            <a:extLst>
              <a:ext uri="{FF2B5EF4-FFF2-40B4-BE49-F238E27FC236}">
                <a16:creationId xmlns:a16="http://schemas.microsoft.com/office/drawing/2014/main" id="{F6D2F3BF-F5FA-44AB-BBBC-B019A6A72F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B942368-3493-4ABD-8C33-97114EF93C75}" type="slidenum">
              <a:rPr lang="de-DE" altLang="it-IT" sz="1000">
                <a:solidFill>
                  <a:schemeClr val="tx1"/>
                </a:solidFill>
              </a:rPr>
              <a:pPr>
                <a:spcBef>
                  <a:spcPct val="0"/>
                </a:spcBef>
                <a:buFontTx/>
                <a:buNone/>
              </a:pPr>
              <a:t>58</a:t>
            </a:fld>
            <a:endParaRPr lang="de-DE" altLang="it-IT" sz="1000">
              <a:solidFill>
                <a:schemeClr val="tx1"/>
              </a:solidFill>
            </a:endParaRPr>
          </a:p>
        </p:txBody>
      </p:sp>
      <p:sp>
        <p:nvSpPr>
          <p:cNvPr id="123933" name="Rectangle 2">
            <a:extLst>
              <a:ext uri="{FF2B5EF4-FFF2-40B4-BE49-F238E27FC236}">
                <a16:creationId xmlns:a16="http://schemas.microsoft.com/office/drawing/2014/main" id="{331F6151-6836-42EF-B08B-9750E14B2068}"/>
              </a:ext>
            </a:extLst>
          </p:cNvPr>
          <p:cNvSpPr>
            <a:spLocks noGrp="1" noChangeArrowheads="1"/>
          </p:cNvSpPr>
          <p:nvPr>
            <p:ph type="title" idx="4294967295"/>
          </p:nvPr>
        </p:nvSpPr>
        <p:spPr>
          <a:xfrm>
            <a:off x="0" y="346075"/>
            <a:ext cx="7543800" cy="542925"/>
          </a:xfrm>
        </p:spPr>
        <p:txBody>
          <a:bodyPr/>
          <a:lstStyle/>
          <a:p>
            <a:pPr eaLnBrk="1" hangingPunct="1"/>
            <a:r>
              <a:rPr lang="en-GB" altLang="it-IT"/>
              <a:t>Dominio del Tempo – Dominio della Frequenza</a:t>
            </a:r>
            <a:br>
              <a:rPr lang="en-GB" altLang="it-IT"/>
            </a:br>
            <a:r>
              <a:rPr lang="en-GB" altLang="it-IT"/>
              <a:t>          </a:t>
            </a:r>
            <a:r>
              <a:rPr lang="en-GB" altLang="it-IT">
                <a:solidFill>
                  <a:schemeClr val="tx1"/>
                </a:solidFill>
              </a:rPr>
              <a:t>concetto di  frequenza armonica</a:t>
            </a:r>
          </a:p>
        </p:txBody>
      </p:sp>
      <p:sp>
        <p:nvSpPr>
          <p:cNvPr id="123942" name="Text Box 96">
            <a:extLst>
              <a:ext uri="{FF2B5EF4-FFF2-40B4-BE49-F238E27FC236}">
                <a16:creationId xmlns:a16="http://schemas.microsoft.com/office/drawing/2014/main" id="{7EE31C49-DB8C-44D9-80D1-5CCCF88CD351}"/>
              </a:ext>
            </a:extLst>
          </p:cNvPr>
          <p:cNvSpPr txBox="1">
            <a:spLocks noChangeArrowheads="1"/>
          </p:cNvSpPr>
          <p:nvPr/>
        </p:nvSpPr>
        <p:spPr bwMode="auto">
          <a:xfrm>
            <a:off x="7824192" y="2361205"/>
            <a:ext cx="2286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800" dirty="0">
                <a:solidFill>
                  <a:schemeClr val="tx1"/>
                </a:solidFill>
              </a:rPr>
              <a:t>Segnale la cui frequenza è un multiplo intero della frequenza fondamentale. La prima armonica è la fondamentale, la seconda ha frequenza doppia e così via. </a:t>
            </a:r>
          </a:p>
        </p:txBody>
      </p:sp>
      <p:pic>
        <p:nvPicPr>
          <p:cNvPr id="52" name="12E63F0F-75BF-48C8-A4DF-CE52357D45CE">
            <a:extLst>
              <a:ext uri="{FF2B5EF4-FFF2-40B4-BE49-F238E27FC236}">
                <a16:creationId xmlns:a16="http://schemas.microsoft.com/office/drawing/2014/main" id="{A6D67BD8-0511-43F2-A7AF-0798907C92E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21570" y="1628800"/>
            <a:ext cx="4881711" cy="4665687"/>
          </a:xfrm>
          <a:prstGeom prst="rect">
            <a:avLst/>
          </a:prstGeom>
          <a:noFill/>
          <a:ln>
            <a:noFill/>
          </a:ln>
        </p:spPr>
      </p:pic>
    </p:spTree>
    <p:extLst>
      <p:ext uri="{BB962C8B-B14F-4D97-AF65-F5344CB8AC3E}">
        <p14:creationId xmlns:p14="http://schemas.microsoft.com/office/powerpoint/2010/main" val="163197788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egnaposto numero diapositiva 3">
            <a:extLst>
              <a:ext uri="{FF2B5EF4-FFF2-40B4-BE49-F238E27FC236}">
                <a16:creationId xmlns:a16="http://schemas.microsoft.com/office/drawing/2014/main" id="{B40C3915-0DD7-446F-9744-56E4628FEE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989A2CB5-DC04-4C88-B381-03192B51F8BB}" type="slidenum">
              <a:rPr lang="de-DE" altLang="it-IT" sz="1000">
                <a:solidFill>
                  <a:schemeClr val="tx1"/>
                </a:solidFill>
              </a:rPr>
              <a:pPr>
                <a:spcBef>
                  <a:spcPct val="0"/>
                </a:spcBef>
                <a:buFontTx/>
                <a:buNone/>
              </a:pPr>
              <a:t>59</a:t>
            </a:fld>
            <a:endParaRPr lang="de-DE" altLang="it-IT" sz="1000">
              <a:solidFill>
                <a:schemeClr val="tx1"/>
              </a:solidFill>
            </a:endParaRPr>
          </a:p>
        </p:txBody>
      </p:sp>
      <p:sp>
        <p:nvSpPr>
          <p:cNvPr id="126000" name="Rectangle 118">
            <a:extLst>
              <a:ext uri="{FF2B5EF4-FFF2-40B4-BE49-F238E27FC236}">
                <a16:creationId xmlns:a16="http://schemas.microsoft.com/office/drawing/2014/main" id="{FBD2A707-FAD1-4F1F-8221-1E2077BF8A5E}"/>
              </a:ext>
            </a:extLst>
          </p:cNvPr>
          <p:cNvSpPr>
            <a:spLocks noGrp="1" noChangeArrowheads="1"/>
          </p:cNvSpPr>
          <p:nvPr>
            <p:ph type="title" idx="4294967295"/>
          </p:nvPr>
        </p:nvSpPr>
        <p:spPr>
          <a:xfrm>
            <a:off x="0" y="346075"/>
            <a:ext cx="7543800" cy="542925"/>
          </a:xfrm>
          <a:noFill/>
        </p:spPr>
        <p:txBody>
          <a:bodyPr/>
          <a:lstStyle/>
          <a:p>
            <a:pPr eaLnBrk="1" hangingPunct="1"/>
            <a:r>
              <a:rPr lang="en-GB" altLang="it-IT">
                <a:solidFill>
                  <a:schemeClr val="tx1"/>
                </a:solidFill>
              </a:rPr>
              <a:t>Dominio del Tempo – Dominio della Frequenza</a:t>
            </a:r>
            <a:br>
              <a:rPr lang="en-GB" altLang="it-IT">
                <a:solidFill>
                  <a:schemeClr val="tx1"/>
                </a:solidFill>
              </a:rPr>
            </a:br>
            <a:r>
              <a:rPr lang="en-GB" altLang="it-IT">
                <a:solidFill>
                  <a:schemeClr val="tx1"/>
                </a:solidFill>
              </a:rPr>
              <a:t>          concetto di  frequenza armonica</a:t>
            </a:r>
          </a:p>
        </p:txBody>
      </p:sp>
      <p:pic>
        <p:nvPicPr>
          <p:cNvPr id="125955" name="Picture 64">
            <a:extLst>
              <a:ext uri="{FF2B5EF4-FFF2-40B4-BE49-F238E27FC236}">
                <a16:creationId xmlns:a16="http://schemas.microsoft.com/office/drawing/2014/main" id="{1701B7D8-8C93-451B-9D82-8FCEC136746F}"/>
              </a:ext>
            </a:extLst>
          </p:cNvPr>
          <p:cNvPicPr>
            <a:picLocks noChangeAspect="1" noChangeArrowheads="1"/>
          </p:cNvPicPr>
          <p:nvPr/>
        </p:nvPicPr>
        <p:blipFill>
          <a:blip r:embed="rId3">
            <a:clrChange>
              <a:clrFrom>
                <a:srgbClr val="0084C6"/>
              </a:clrFrom>
              <a:clrTo>
                <a:srgbClr val="0084C6">
                  <a:alpha val="0"/>
                </a:srgbClr>
              </a:clrTo>
            </a:clrChange>
            <a:lum bright="-84000"/>
            <a:extLst>
              <a:ext uri="{28A0092B-C50C-407E-A947-70E740481C1C}">
                <a14:useLocalDpi xmlns:a14="http://schemas.microsoft.com/office/drawing/2010/main" val="0"/>
              </a:ext>
            </a:extLst>
          </a:blip>
          <a:srcRect l="25980" t="31259" r="41917" b="46907"/>
          <a:stretch>
            <a:fillRect/>
          </a:stretch>
        </p:blipFill>
        <p:spPr bwMode="auto">
          <a:xfrm>
            <a:off x="2497138" y="1990726"/>
            <a:ext cx="15938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Line 47">
            <a:extLst>
              <a:ext uri="{FF2B5EF4-FFF2-40B4-BE49-F238E27FC236}">
                <a16:creationId xmlns:a16="http://schemas.microsoft.com/office/drawing/2014/main" id="{4296BDD7-3586-4188-95BB-9BCF7DA3C48A}"/>
              </a:ext>
            </a:extLst>
          </p:cNvPr>
          <p:cNvSpPr>
            <a:spLocks noChangeShapeType="1"/>
          </p:cNvSpPr>
          <p:nvPr/>
        </p:nvSpPr>
        <p:spPr bwMode="auto">
          <a:xfrm flipH="1">
            <a:off x="7645400" y="5205413"/>
            <a:ext cx="1588" cy="787400"/>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25957" name="Line 46">
            <a:extLst>
              <a:ext uri="{FF2B5EF4-FFF2-40B4-BE49-F238E27FC236}">
                <a16:creationId xmlns:a16="http://schemas.microsoft.com/office/drawing/2014/main" id="{CFB836D0-3E49-4425-B074-5F556A9EEE53}"/>
              </a:ext>
            </a:extLst>
          </p:cNvPr>
          <p:cNvSpPr>
            <a:spLocks noChangeShapeType="1"/>
          </p:cNvSpPr>
          <p:nvPr/>
        </p:nvSpPr>
        <p:spPr bwMode="auto">
          <a:xfrm>
            <a:off x="7929563" y="5465763"/>
            <a:ext cx="0" cy="5191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5958" name="Line 45">
            <a:extLst>
              <a:ext uri="{FF2B5EF4-FFF2-40B4-BE49-F238E27FC236}">
                <a16:creationId xmlns:a16="http://schemas.microsoft.com/office/drawing/2014/main" id="{120CD11B-7106-49FD-BD83-50DC3953DA5B}"/>
              </a:ext>
            </a:extLst>
          </p:cNvPr>
          <p:cNvSpPr>
            <a:spLocks noChangeShapeType="1"/>
          </p:cNvSpPr>
          <p:nvPr/>
        </p:nvSpPr>
        <p:spPr bwMode="auto">
          <a:xfrm>
            <a:off x="7632700" y="6008688"/>
            <a:ext cx="178435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5959" name="Line 44">
            <a:extLst>
              <a:ext uri="{FF2B5EF4-FFF2-40B4-BE49-F238E27FC236}">
                <a16:creationId xmlns:a16="http://schemas.microsoft.com/office/drawing/2014/main" id="{6BCD97C2-806C-48D6-9F36-6AD74448D6D3}"/>
              </a:ext>
            </a:extLst>
          </p:cNvPr>
          <p:cNvSpPr>
            <a:spLocks noChangeShapeType="1"/>
          </p:cNvSpPr>
          <p:nvPr/>
        </p:nvSpPr>
        <p:spPr bwMode="auto">
          <a:xfrm>
            <a:off x="8226425" y="5465763"/>
            <a:ext cx="1588" cy="5191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5960" name="Line 42">
            <a:extLst>
              <a:ext uri="{FF2B5EF4-FFF2-40B4-BE49-F238E27FC236}">
                <a16:creationId xmlns:a16="http://schemas.microsoft.com/office/drawing/2014/main" id="{82F106B9-D4C9-4C06-BBBB-134976431124}"/>
              </a:ext>
            </a:extLst>
          </p:cNvPr>
          <p:cNvSpPr>
            <a:spLocks noChangeShapeType="1"/>
          </p:cNvSpPr>
          <p:nvPr/>
        </p:nvSpPr>
        <p:spPr bwMode="auto">
          <a:xfrm>
            <a:off x="8823325" y="5465763"/>
            <a:ext cx="0" cy="5191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5961" name="Line 41">
            <a:extLst>
              <a:ext uri="{FF2B5EF4-FFF2-40B4-BE49-F238E27FC236}">
                <a16:creationId xmlns:a16="http://schemas.microsoft.com/office/drawing/2014/main" id="{7F9AB56C-7A3F-4490-9E5F-5E37097DCBCE}"/>
              </a:ext>
            </a:extLst>
          </p:cNvPr>
          <p:cNvSpPr>
            <a:spLocks noChangeShapeType="1"/>
          </p:cNvSpPr>
          <p:nvPr/>
        </p:nvSpPr>
        <p:spPr bwMode="auto">
          <a:xfrm>
            <a:off x="9120188" y="5465763"/>
            <a:ext cx="0" cy="5191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5962" name="Rectangle 68">
            <a:extLst>
              <a:ext uri="{FF2B5EF4-FFF2-40B4-BE49-F238E27FC236}">
                <a16:creationId xmlns:a16="http://schemas.microsoft.com/office/drawing/2014/main" id="{AFA535EB-8EFC-4ADF-BA5F-0C8E206C94CF}"/>
              </a:ext>
            </a:extLst>
          </p:cNvPr>
          <p:cNvSpPr>
            <a:spLocks noChangeArrowheads="1"/>
          </p:cNvSpPr>
          <p:nvPr/>
        </p:nvSpPr>
        <p:spPr bwMode="auto">
          <a:xfrm>
            <a:off x="2497139" y="2641928"/>
            <a:ext cx="763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+ 2 x f</a:t>
            </a:r>
            <a:r>
              <a:rPr lang="en-GB" altLang="it-IT" sz="1400" b="1" baseline="-25000">
                <a:solidFill>
                  <a:schemeClr val="tx1"/>
                </a:solidFill>
                <a:ea typeface="Times New Roman" panose="02020603050405020304" pitchFamily="18" charset="0"/>
                <a:cs typeface="Arial" panose="020B0604020202020204" pitchFamily="34" charset="0"/>
              </a:rPr>
              <a:t>1</a:t>
            </a: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63" name="Picture 62">
            <a:extLst>
              <a:ext uri="{FF2B5EF4-FFF2-40B4-BE49-F238E27FC236}">
                <a16:creationId xmlns:a16="http://schemas.microsoft.com/office/drawing/2014/main" id="{5D792956-200C-46E0-BDF6-65FBA9D8C2B9}"/>
              </a:ext>
            </a:extLst>
          </p:cNvPr>
          <p:cNvPicPr>
            <a:picLocks noChangeAspect="1" noChangeArrowheads="1"/>
          </p:cNvPicPr>
          <p:nvPr/>
        </p:nvPicPr>
        <p:blipFill>
          <a:blip r:embed="rId4">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31781" r="41917" b="46217"/>
          <a:stretch>
            <a:fillRect/>
          </a:stretch>
        </p:blipFill>
        <p:spPr bwMode="auto">
          <a:xfrm>
            <a:off x="2497138" y="2890839"/>
            <a:ext cx="15938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4" name="Rectangle 70">
            <a:extLst>
              <a:ext uri="{FF2B5EF4-FFF2-40B4-BE49-F238E27FC236}">
                <a16:creationId xmlns:a16="http://schemas.microsoft.com/office/drawing/2014/main" id="{723200BD-7D70-4E61-9A17-1E153FAE129A}"/>
              </a:ext>
            </a:extLst>
          </p:cNvPr>
          <p:cNvSpPr>
            <a:spLocks noChangeArrowheads="1"/>
          </p:cNvSpPr>
          <p:nvPr/>
        </p:nvSpPr>
        <p:spPr bwMode="auto">
          <a:xfrm>
            <a:off x="2497138" y="3591253"/>
            <a:ext cx="28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a:t>
            </a:r>
            <a:endParaRPr lang="en-GB" altLang="it-IT" sz="14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65" name="Picture 60">
            <a:extLst>
              <a:ext uri="{FF2B5EF4-FFF2-40B4-BE49-F238E27FC236}">
                <a16:creationId xmlns:a16="http://schemas.microsoft.com/office/drawing/2014/main" id="{C52BABC0-9381-49F5-834D-671B5CD54F0D}"/>
              </a:ext>
            </a:extLst>
          </p:cNvPr>
          <p:cNvPicPr>
            <a:picLocks noChangeAspect="1" noChangeArrowheads="1"/>
          </p:cNvPicPr>
          <p:nvPr/>
        </p:nvPicPr>
        <p:blipFill>
          <a:blip r:embed="rId5">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8723" r="41917" b="46671"/>
          <a:stretch>
            <a:fillRect/>
          </a:stretch>
        </p:blipFill>
        <p:spPr bwMode="auto">
          <a:xfrm>
            <a:off x="2497138" y="3995739"/>
            <a:ext cx="15938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6" name="Rectangle 72">
            <a:extLst>
              <a:ext uri="{FF2B5EF4-FFF2-40B4-BE49-F238E27FC236}">
                <a16:creationId xmlns:a16="http://schemas.microsoft.com/office/drawing/2014/main" id="{0C5C0A13-48AA-4627-A423-00EB52BE5BF9}"/>
              </a:ext>
            </a:extLst>
          </p:cNvPr>
          <p:cNvSpPr>
            <a:spLocks noChangeArrowheads="1"/>
          </p:cNvSpPr>
          <p:nvPr/>
        </p:nvSpPr>
        <p:spPr bwMode="auto">
          <a:xfrm>
            <a:off x="4203701" y="2641928"/>
            <a:ext cx="763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+ 3 x f</a:t>
            </a:r>
            <a:r>
              <a:rPr lang="en-GB" altLang="it-IT" sz="1400" b="1" baseline="-25000">
                <a:solidFill>
                  <a:schemeClr val="tx1"/>
                </a:solidFill>
                <a:ea typeface="Times New Roman" panose="02020603050405020304" pitchFamily="18" charset="0"/>
                <a:cs typeface="Arial" panose="020B0604020202020204" pitchFamily="34" charset="0"/>
              </a:rPr>
              <a:t>1</a:t>
            </a: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67" name="Picture 58">
            <a:extLst>
              <a:ext uri="{FF2B5EF4-FFF2-40B4-BE49-F238E27FC236}">
                <a16:creationId xmlns:a16="http://schemas.microsoft.com/office/drawing/2014/main" id="{2EFCE9F6-1BC3-4DA4-BD0B-F162130F8D4F}"/>
              </a:ext>
            </a:extLst>
          </p:cNvPr>
          <p:cNvPicPr>
            <a:picLocks noChangeAspect="1" noChangeArrowheads="1"/>
          </p:cNvPicPr>
          <p:nvPr/>
        </p:nvPicPr>
        <p:blipFill>
          <a:blip r:embed="rId6">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32072" r="41917" b="45518"/>
          <a:stretch>
            <a:fillRect/>
          </a:stretch>
        </p:blipFill>
        <p:spPr bwMode="auto">
          <a:xfrm>
            <a:off x="4251325" y="2890838"/>
            <a:ext cx="15938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8" name="Rectangle 74">
            <a:extLst>
              <a:ext uri="{FF2B5EF4-FFF2-40B4-BE49-F238E27FC236}">
                <a16:creationId xmlns:a16="http://schemas.microsoft.com/office/drawing/2014/main" id="{0D2153CD-D10B-41A5-93B4-BC39B26DA0F7}"/>
              </a:ext>
            </a:extLst>
          </p:cNvPr>
          <p:cNvSpPr>
            <a:spLocks noChangeArrowheads="1"/>
          </p:cNvSpPr>
          <p:nvPr/>
        </p:nvSpPr>
        <p:spPr bwMode="auto">
          <a:xfrm>
            <a:off x="4222750" y="3591253"/>
            <a:ext cx="28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a:t>
            </a:r>
            <a:endParaRPr lang="en-GB" altLang="it-IT" sz="14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69" name="Picture 56">
            <a:extLst>
              <a:ext uri="{FF2B5EF4-FFF2-40B4-BE49-F238E27FC236}">
                <a16:creationId xmlns:a16="http://schemas.microsoft.com/office/drawing/2014/main" id="{59B1453C-4085-4018-A34F-8C421686BCE3}"/>
              </a:ext>
            </a:extLst>
          </p:cNvPr>
          <p:cNvPicPr>
            <a:picLocks noChangeAspect="1" noChangeArrowheads="1"/>
          </p:cNvPicPr>
          <p:nvPr/>
        </p:nvPicPr>
        <p:blipFill>
          <a:blip r:embed="rId7">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6953" r="41917" b="46965"/>
          <a:stretch>
            <a:fillRect/>
          </a:stretch>
        </p:blipFill>
        <p:spPr bwMode="auto">
          <a:xfrm>
            <a:off x="4240214" y="3949700"/>
            <a:ext cx="159543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0" name="Rectangle 76">
            <a:extLst>
              <a:ext uri="{FF2B5EF4-FFF2-40B4-BE49-F238E27FC236}">
                <a16:creationId xmlns:a16="http://schemas.microsoft.com/office/drawing/2014/main" id="{D6EB396E-97EB-4166-AE41-7CBC90C1E62C}"/>
              </a:ext>
            </a:extLst>
          </p:cNvPr>
          <p:cNvSpPr>
            <a:spLocks noChangeArrowheads="1"/>
          </p:cNvSpPr>
          <p:nvPr/>
        </p:nvSpPr>
        <p:spPr bwMode="auto">
          <a:xfrm>
            <a:off x="5913439" y="2635578"/>
            <a:ext cx="763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+ 4 x f</a:t>
            </a:r>
            <a:r>
              <a:rPr lang="en-GB" altLang="it-IT" sz="1400" b="1" baseline="-25000">
                <a:solidFill>
                  <a:schemeClr val="tx1"/>
                </a:solidFill>
                <a:ea typeface="Times New Roman" panose="02020603050405020304" pitchFamily="18" charset="0"/>
                <a:cs typeface="Arial" panose="020B0604020202020204" pitchFamily="34" charset="0"/>
              </a:rPr>
              <a:t>1</a:t>
            </a: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71" name="Picture 54">
            <a:extLst>
              <a:ext uri="{FF2B5EF4-FFF2-40B4-BE49-F238E27FC236}">
                <a16:creationId xmlns:a16="http://schemas.microsoft.com/office/drawing/2014/main" id="{91A08DBD-FFC2-4869-ABEB-8D6AF5F03033}"/>
              </a:ext>
            </a:extLst>
          </p:cNvPr>
          <p:cNvPicPr>
            <a:picLocks noChangeAspect="1" noChangeArrowheads="1"/>
          </p:cNvPicPr>
          <p:nvPr/>
        </p:nvPicPr>
        <p:blipFill>
          <a:blip r:embed="rId8">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31592" r="41917" b="45276"/>
          <a:stretch>
            <a:fillRect/>
          </a:stretch>
        </p:blipFill>
        <p:spPr bwMode="auto">
          <a:xfrm>
            <a:off x="5921376" y="2874964"/>
            <a:ext cx="16033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2" name="Rectangle 78">
            <a:extLst>
              <a:ext uri="{FF2B5EF4-FFF2-40B4-BE49-F238E27FC236}">
                <a16:creationId xmlns:a16="http://schemas.microsoft.com/office/drawing/2014/main" id="{D56E87C2-61B3-45B4-857C-7415B8F4A589}"/>
              </a:ext>
            </a:extLst>
          </p:cNvPr>
          <p:cNvSpPr>
            <a:spLocks noChangeArrowheads="1"/>
          </p:cNvSpPr>
          <p:nvPr/>
        </p:nvSpPr>
        <p:spPr bwMode="auto">
          <a:xfrm>
            <a:off x="5940425" y="3591253"/>
            <a:ext cx="28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a:t>
            </a:r>
            <a:endParaRPr lang="en-GB" altLang="it-IT" sz="14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73" name="Picture 52">
            <a:extLst>
              <a:ext uri="{FF2B5EF4-FFF2-40B4-BE49-F238E27FC236}">
                <a16:creationId xmlns:a16="http://schemas.microsoft.com/office/drawing/2014/main" id="{51763B02-A831-4217-AF91-3B5D1C8F0F48}"/>
              </a:ext>
            </a:extLst>
          </p:cNvPr>
          <p:cNvPicPr>
            <a:picLocks noChangeAspect="1" noChangeArrowheads="1"/>
          </p:cNvPicPr>
          <p:nvPr/>
        </p:nvPicPr>
        <p:blipFill>
          <a:blip r:embed="rId9">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0412" r="41917" b="46599"/>
          <a:stretch>
            <a:fillRect/>
          </a:stretch>
        </p:blipFill>
        <p:spPr bwMode="auto">
          <a:xfrm>
            <a:off x="5921375" y="3735389"/>
            <a:ext cx="159385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4" name="Rectangle 80">
            <a:extLst>
              <a:ext uri="{FF2B5EF4-FFF2-40B4-BE49-F238E27FC236}">
                <a16:creationId xmlns:a16="http://schemas.microsoft.com/office/drawing/2014/main" id="{FDFB3AE8-A889-45C7-AAE9-A711965D92EC}"/>
              </a:ext>
            </a:extLst>
          </p:cNvPr>
          <p:cNvSpPr>
            <a:spLocks noChangeArrowheads="1"/>
          </p:cNvSpPr>
          <p:nvPr/>
        </p:nvSpPr>
        <p:spPr bwMode="auto">
          <a:xfrm>
            <a:off x="7613651" y="2641928"/>
            <a:ext cx="763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+ 5 x f</a:t>
            </a:r>
            <a:r>
              <a:rPr lang="en-GB" altLang="it-IT" sz="1400" b="1" baseline="-25000">
                <a:solidFill>
                  <a:schemeClr val="tx1"/>
                </a:solidFill>
                <a:ea typeface="Times New Roman" panose="02020603050405020304" pitchFamily="18" charset="0"/>
                <a:cs typeface="Arial" panose="020B0604020202020204" pitchFamily="34" charset="0"/>
              </a:rPr>
              <a:t>1</a:t>
            </a: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75" name="Picture 50">
            <a:extLst>
              <a:ext uri="{FF2B5EF4-FFF2-40B4-BE49-F238E27FC236}">
                <a16:creationId xmlns:a16="http://schemas.microsoft.com/office/drawing/2014/main" id="{70D7E007-2A12-480C-A068-CE5D20F02843}"/>
              </a:ext>
            </a:extLst>
          </p:cNvPr>
          <p:cNvPicPr>
            <a:picLocks noChangeAspect="1" noChangeArrowheads="1"/>
          </p:cNvPicPr>
          <p:nvPr/>
        </p:nvPicPr>
        <p:blipFill>
          <a:blip r:embed="rId10">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3" t="31671" r="41911" b="45915"/>
          <a:stretch>
            <a:fillRect/>
          </a:stretch>
        </p:blipFill>
        <p:spPr bwMode="auto">
          <a:xfrm>
            <a:off x="7620000" y="2882901"/>
            <a:ext cx="1593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6" name="Rectangle 82">
            <a:extLst>
              <a:ext uri="{FF2B5EF4-FFF2-40B4-BE49-F238E27FC236}">
                <a16:creationId xmlns:a16="http://schemas.microsoft.com/office/drawing/2014/main" id="{E6A7E7F7-8368-4104-B7D6-97A0F907CE9A}"/>
              </a:ext>
            </a:extLst>
          </p:cNvPr>
          <p:cNvSpPr>
            <a:spLocks noChangeArrowheads="1"/>
          </p:cNvSpPr>
          <p:nvPr/>
        </p:nvSpPr>
        <p:spPr bwMode="auto">
          <a:xfrm>
            <a:off x="7683500" y="4885066"/>
            <a:ext cx="28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a:t>
            </a:r>
            <a:endParaRPr lang="en-GB" altLang="it-IT" sz="14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77" name="Picture 48">
            <a:extLst>
              <a:ext uri="{FF2B5EF4-FFF2-40B4-BE49-F238E27FC236}">
                <a16:creationId xmlns:a16="http://schemas.microsoft.com/office/drawing/2014/main" id="{CA3C5D9A-BD18-44D2-B00B-55ABDB07DACB}"/>
              </a:ext>
            </a:extLst>
          </p:cNvPr>
          <p:cNvPicPr>
            <a:picLocks noChangeAspect="1" noChangeArrowheads="1"/>
          </p:cNvPicPr>
          <p:nvPr/>
        </p:nvPicPr>
        <p:blipFill>
          <a:blip r:embed="rId11">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19193" r="41917" b="46254"/>
          <a:stretch>
            <a:fillRect/>
          </a:stretch>
        </p:blipFill>
        <p:spPr bwMode="auto">
          <a:xfrm>
            <a:off x="7637463" y="3711575"/>
            <a:ext cx="15938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8" name="Rectangle 84">
            <a:extLst>
              <a:ext uri="{FF2B5EF4-FFF2-40B4-BE49-F238E27FC236}">
                <a16:creationId xmlns:a16="http://schemas.microsoft.com/office/drawing/2014/main" id="{3B7CDF0D-7924-485A-A96B-C5347FD0C78F}"/>
              </a:ext>
            </a:extLst>
          </p:cNvPr>
          <p:cNvSpPr>
            <a:spLocks noChangeArrowheads="1"/>
          </p:cNvSpPr>
          <p:nvPr/>
        </p:nvSpPr>
        <p:spPr bwMode="auto">
          <a:xfrm>
            <a:off x="7631113" y="3591253"/>
            <a:ext cx="28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a:t>
            </a:r>
            <a:endParaRPr lang="en-GB" altLang="it-IT" sz="14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25979" name="Line 88">
            <a:extLst>
              <a:ext uri="{FF2B5EF4-FFF2-40B4-BE49-F238E27FC236}">
                <a16:creationId xmlns:a16="http://schemas.microsoft.com/office/drawing/2014/main" id="{42DB2410-8A41-49D1-942A-8BC7586A8367}"/>
              </a:ext>
            </a:extLst>
          </p:cNvPr>
          <p:cNvSpPr>
            <a:spLocks noChangeShapeType="1"/>
          </p:cNvSpPr>
          <p:nvPr/>
        </p:nvSpPr>
        <p:spPr bwMode="auto">
          <a:xfrm>
            <a:off x="8545514" y="5467351"/>
            <a:ext cx="1587" cy="51911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5980" name="Text Box 89">
            <a:extLst>
              <a:ext uri="{FF2B5EF4-FFF2-40B4-BE49-F238E27FC236}">
                <a16:creationId xmlns:a16="http://schemas.microsoft.com/office/drawing/2014/main" id="{21F2C63B-BD2B-4DBB-AE10-C3BC3A481498}"/>
              </a:ext>
            </a:extLst>
          </p:cNvPr>
          <p:cNvSpPr txBox="1">
            <a:spLocks noChangeArrowheads="1"/>
          </p:cNvSpPr>
          <p:nvPr/>
        </p:nvSpPr>
        <p:spPr bwMode="auto">
          <a:xfrm>
            <a:off x="2544763" y="16478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chemeClr val="tx1"/>
                </a:solidFill>
              </a:rPr>
              <a:t>f</a:t>
            </a:r>
            <a:r>
              <a:rPr lang="en-GB" altLang="it-IT" sz="1400" b="1" baseline="-25000">
                <a:solidFill>
                  <a:schemeClr val="tx1"/>
                </a:solidFill>
              </a:rPr>
              <a:t>1</a:t>
            </a:r>
          </a:p>
        </p:txBody>
      </p:sp>
      <p:sp>
        <p:nvSpPr>
          <p:cNvPr id="125981" name="Text Box 90">
            <a:extLst>
              <a:ext uri="{FF2B5EF4-FFF2-40B4-BE49-F238E27FC236}">
                <a16:creationId xmlns:a16="http://schemas.microsoft.com/office/drawing/2014/main" id="{C1BCD164-B93E-47A5-8398-B03608FD545A}"/>
              </a:ext>
            </a:extLst>
          </p:cNvPr>
          <p:cNvSpPr txBox="1">
            <a:spLocks noChangeArrowheads="1"/>
          </p:cNvSpPr>
          <p:nvPr/>
        </p:nvSpPr>
        <p:spPr bwMode="auto">
          <a:xfrm>
            <a:off x="7697788" y="5118100"/>
            <a:ext cx="46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a:solidFill>
                  <a:schemeClr val="tx1"/>
                </a:solidFill>
              </a:rPr>
              <a:t>f</a:t>
            </a:r>
            <a:r>
              <a:rPr lang="en-GB" altLang="it-IT" sz="1600" b="1" baseline="-25000">
                <a:solidFill>
                  <a:schemeClr val="tx1"/>
                </a:solidFill>
              </a:rPr>
              <a:t>1</a:t>
            </a:r>
          </a:p>
        </p:txBody>
      </p:sp>
      <p:sp>
        <p:nvSpPr>
          <p:cNvPr id="125982" name="Text Box 91">
            <a:extLst>
              <a:ext uri="{FF2B5EF4-FFF2-40B4-BE49-F238E27FC236}">
                <a16:creationId xmlns:a16="http://schemas.microsoft.com/office/drawing/2014/main" id="{7195530E-3162-478E-9032-6F4717ACB944}"/>
              </a:ext>
            </a:extLst>
          </p:cNvPr>
          <p:cNvSpPr txBox="1">
            <a:spLocks noChangeArrowheads="1"/>
          </p:cNvSpPr>
          <p:nvPr/>
        </p:nvSpPr>
        <p:spPr bwMode="auto">
          <a:xfrm>
            <a:off x="7966075" y="5118100"/>
            <a:ext cx="46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a:solidFill>
                  <a:schemeClr val="tx1"/>
                </a:solidFill>
              </a:rPr>
              <a:t>x2</a:t>
            </a:r>
            <a:endParaRPr lang="en-GB" altLang="it-IT" sz="1600" b="1" baseline="-25000">
              <a:solidFill>
                <a:schemeClr val="tx1"/>
              </a:solidFill>
            </a:endParaRPr>
          </a:p>
        </p:txBody>
      </p:sp>
      <p:sp>
        <p:nvSpPr>
          <p:cNvPr id="125983" name="Text Box 92">
            <a:extLst>
              <a:ext uri="{FF2B5EF4-FFF2-40B4-BE49-F238E27FC236}">
                <a16:creationId xmlns:a16="http://schemas.microsoft.com/office/drawing/2014/main" id="{78216AC2-3FF4-4D18-9DEF-243105BDE642}"/>
              </a:ext>
            </a:extLst>
          </p:cNvPr>
          <p:cNvSpPr txBox="1">
            <a:spLocks noChangeArrowheads="1"/>
          </p:cNvSpPr>
          <p:nvPr/>
        </p:nvSpPr>
        <p:spPr bwMode="auto">
          <a:xfrm>
            <a:off x="8291513" y="5118100"/>
            <a:ext cx="46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a:solidFill>
                  <a:schemeClr val="tx1"/>
                </a:solidFill>
              </a:rPr>
              <a:t>x3</a:t>
            </a:r>
            <a:endParaRPr lang="en-GB" altLang="it-IT" sz="1600" b="1" baseline="-25000">
              <a:solidFill>
                <a:schemeClr val="tx1"/>
              </a:solidFill>
            </a:endParaRPr>
          </a:p>
        </p:txBody>
      </p:sp>
      <p:sp>
        <p:nvSpPr>
          <p:cNvPr id="125984" name="Text Box 93">
            <a:extLst>
              <a:ext uri="{FF2B5EF4-FFF2-40B4-BE49-F238E27FC236}">
                <a16:creationId xmlns:a16="http://schemas.microsoft.com/office/drawing/2014/main" id="{FAE431DB-862E-4E8E-815B-0E7EAB641A35}"/>
              </a:ext>
            </a:extLst>
          </p:cNvPr>
          <p:cNvSpPr txBox="1">
            <a:spLocks noChangeArrowheads="1"/>
          </p:cNvSpPr>
          <p:nvPr/>
        </p:nvSpPr>
        <p:spPr bwMode="auto">
          <a:xfrm>
            <a:off x="8589963" y="5118100"/>
            <a:ext cx="46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a:solidFill>
                  <a:schemeClr val="tx1"/>
                </a:solidFill>
              </a:rPr>
              <a:t>x4</a:t>
            </a:r>
            <a:endParaRPr lang="en-GB" altLang="it-IT" sz="1600" b="1" baseline="-25000">
              <a:solidFill>
                <a:schemeClr val="tx1"/>
              </a:solidFill>
            </a:endParaRPr>
          </a:p>
        </p:txBody>
      </p:sp>
      <p:sp>
        <p:nvSpPr>
          <p:cNvPr id="125985" name="Text Box 94">
            <a:extLst>
              <a:ext uri="{FF2B5EF4-FFF2-40B4-BE49-F238E27FC236}">
                <a16:creationId xmlns:a16="http://schemas.microsoft.com/office/drawing/2014/main" id="{C346892C-7DF8-4713-BA66-077BAA41A861}"/>
              </a:ext>
            </a:extLst>
          </p:cNvPr>
          <p:cNvSpPr txBox="1">
            <a:spLocks noChangeArrowheads="1"/>
          </p:cNvSpPr>
          <p:nvPr/>
        </p:nvSpPr>
        <p:spPr bwMode="auto">
          <a:xfrm>
            <a:off x="8905875" y="5118100"/>
            <a:ext cx="46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a:solidFill>
                  <a:schemeClr val="tx1"/>
                </a:solidFill>
              </a:rPr>
              <a:t>x5</a:t>
            </a:r>
            <a:endParaRPr lang="en-GB" altLang="it-IT" sz="1600" b="1" baseline="-25000">
              <a:solidFill>
                <a:schemeClr val="tx1"/>
              </a:solidFill>
            </a:endParaRPr>
          </a:p>
        </p:txBody>
      </p:sp>
      <p:sp>
        <p:nvSpPr>
          <p:cNvPr id="125986" name="Line 95">
            <a:extLst>
              <a:ext uri="{FF2B5EF4-FFF2-40B4-BE49-F238E27FC236}">
                <a16:creationId xmlns:a16="http://schemas.microsoft.com/office/drawing/2014/main" id="{CC3A7132-60ED-480F-8A6D-08D57AD0C98E}"/>
              </a:ext>
            </a:extLst>
          </p:cNvPr>
          <p:cNvSpPr>
            <a:spLocks noChangeShapeType="1"/>
          </p:cNvSpPr>
          <p:nvPr/>
        </p:nvSpPr>
        <p:spPr bwMode="auto">
          <a:xfrm>
            <a:off x="8934451" y="4838700"/>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5987" name="Text Box 96">
            <a:extLst>
              <a:ext uri="{FF2B5EF4-FFF2-40B4-BE49-F238E27FC236}">
                <a16:creationId xmlns:a16="http://schemas.microsoft.com/office/drawing/2014/main" id="{CCF83BE0-6899-49EC-BF01-FB8F96B1D2CD}"/>
              </a:ext>
            </a:extLst>
          </p:cNvPr>
          <p:cNvSpPr txBox="1">
            <a:spLocks noChangeArrowheads="1"/>
          </p:cNvSpPr>
          <p:nvPr/>
        </p:nvSpPr>
        <p:spPr bwMode="auto">
          <a:xfrm>
            <a:off x="9075739" y="4797425"/>
            <a:ext cx="992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time </a:t>
            </a:r>
          </a:p>
        </p:txBody>
      </p:sp>
      <p:sp>
        <p:nvSpPr>
          <p:cNvPr id="125988" name="Text Box 98">
            <a:extLst>
              <a:ext uri="{FF2B5EF4-FFF2-40B4-BE49-F238E27FC236}">
                <a16:creationId xmlns:a16="http://schemas.microsoft.com/office/drawing/2014/main" id="{AE8BE45B-DD56-42BA-9EBB-2E88D41F160E}"/>
              </a:ext>
            </a:extLst>
          </p:cNvPr>
          <p:cNvSpPr txBox="1">
            <a:spLocks noChangeArrowheads="1"/>
          </p:cNvSpPr>
          <p:nvPr/>
        </p:nvSpPr>
        <p:spPr bwMode="auto">
          <a:xfrm>
            <a:off x="7659689" y="6056313"/>
            <a:ext cx="1195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frequency</a:t>
            </a:r>
          </a:p>
        </p:txBody>
      </p:sp>
      <p:sp>
        <p:nvSpPr>
          <p:cNvPr id="125989" name="AutoShape 99">
            <a:extLst>
              <a:ext uri="{FF2B5EF4-FFF2-40B4-BE49-F238E27FC236}">
                <a16:creationId xmlns:a16="http://schemas.microsoft.com/office/drawing/2014/main" id="{444B76D0-0B2E-49B6-8FDC-E2EED0E7D5E3}"/>
              </a:ext>
            </a:extLst>
          </p:cNvPr>
          <p:cNvSpPr>
            <a:spLocks noChangeArrowheads="1"/>
          </p:cNvSpPr>
          <p:nvPr/>
        </p:nvSpPr>
        <p:spPr bwMode="auto">
          <a:xfrm>
            <a:off x="2419350" y="1544441"/>
            <a:ext cx="366960" cy="417909"/>
          </a:xfrm>
          <a:prstGeom prst="downArrow">
            <a:avLst>
              <a:gd name="adj1" fmla="val 50000"/>
              <a:gd name="adj2" fmla="val 61520"/>
            </a:avLst>
          </a:prstGeom>
          <a:solidFill>
            <a:srgbClr val="33CCCC"/>
          </a:solidFill>
          <a:ln w="28575" algn="ctr">
            <a:solidFill>
              <a:schemeClr val="tx1"/>
            </a:solidFill>
            <a:miter lim="800000"/>
            <a:headEnd/>
            <a:tailEnd/>
          </a:ln>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25990" name="AutoShape 100">
            <a:extLst>
              <a:ext uri="{FF2B5EF4-FFF2-40B4-BE49-F238E27FC236}">
                <a16:creationId xmlns:a16="http://schemas.microsoft.com/office/drawing/2014/main" id="{6AB709A3-5444-496E-9C63-5219EB25AE3C}"/>
              </a:ext>
            </a:extLst>
          </p:cNvPr>
          <p:cNvSpPr>
            <a:spLocks noChangeArrowheads="1"/>
          </p:cNvSpPr>
          <p:nvPr/>
        </p:nvSpPr>
        <p:spPr bwMode="auto">
          <a:xfrm>
            <a:off x="4170363" y="1461891"/>
            <a:ext cx="366960" cy="417909"/>
          </a:xfrm>
          <a:prstGeom prst="downArrow">
            <a:avLst>
              <a:gd name="adj1" fmla="val 50000"/>
              <a:gd name="adj2" fmla="val 61520"/>
            </a:avLst>
          </a:prstGeom>
          <a:solidFill>
            <a:srgbClr val="33CCCC"/>
          </a:solidFill>
          <a:ln w="28575" algn="ctr">
            <a:solidFill>
              <a:schemeClr val="tx1"/>
            </a:solidFill>
            <a:miter lim="800000"/>
            <a:headEnd/>
            <a:tailEnd/>
          </a:ln>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25991" name="AutoShape 101">
            <a:extLst>
              <a:ext uri="{FF2B5EF4-FFF2-40B4-BE49-F238E27FC236}">
                <a16:creationId xmlns:a16="http://schemas.microsoft.com/office/drawing/2014/main" id="{3FFB08F3-39FA-4A43-B745-E62EDDCB1D75}"/>
              </a:ext>
            </a:extLst>
          </p:cNvPr>
          <p:cNvSpPr>
            <a:spLocks noChangeArrowheads="1"/>
          </p:cNvSpPr>
          <p:nvPr/>
        </p:nvSpPr>
        <p:spPr bwMode="auto">
          <a:xfrm>
            <a:off x="5843588" y="1392041"/>
            <a:ext cx="366960" cy="417909"/>
          </a:xfrm>
          <a:prstGeom prst="downArrow">
            <a:avLst>
              <a:gd name="adj1" fmla="val 50000"/>
              <a:gd name="adj2" fmla="val 61520"/>
            </a:avLst>
          </a:prstGeom>
          <a:solidFill>
            <a:srgbClr val="33CCCC"/>
          </a:solidFill>
          <a:ln w="28575" algn="ctr">
            <a:solidFill>
              <a:schemeClr val="tx1"/>
            </a:solidFill>
            <a:miter lim="800000"/>
            <a:headEnd/>
            <a:tailEnd/>
          </a:ln>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pic>
        <p:nvPicPr>
          <p:cNvPr id="125992" name="Picture 109">
            <a:extLst>
              <a:ext uri="{FF2B5EF4-FFF2-40B4-BE49-F238E27FC236}">
                <a16:creationId xmlns:a16="http://schemas.microsoft.com/office/drawing/2014/main" id="{E0A2C951-70E8-4A42-BADD-6B9B2E5EB54E}"/>
              </a:ext>
            </a:extLst>
          </p:cNvPr>
          <p:cNvPicPr>
            <a:picLocks noChangeAspect="1" noChangeArrowheads="1"/>
          </p:cNvPicPr>
          <p:nvPr/>
        </p:nvPicPr>
        <p:blipFill>
          <a:blip r:embed="rId5">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8723" r="41917" b="46671"/>
          <a:stretch>
            <a:fillRect/>
          </a:stretch>
        </p:blipFill>
        <p:spPr bwMode="auto">
          <a:xfrm>
            <a:off x="4251325" y="1895476"/>
            <a:ext cx="15938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93" name="Picture 110">
            <a:extLst>
              <a:ext uri="{FF2B5EF4-FFF2-40B4-BE49-F238E27FC236}">
                <a16:creationId xmlns:a16="http://schemas.microsoft.com/office/drawing/2014/main" id="{EB41954B-FB30-417F-AE94-09F26220FB5B}"/>
              </a:ext>
            </a:extLst>
          </p:cNvPr>
          <p:cNvPicPr>
            <a:picLocks noChangeAspect="1" noChangeArrowheads="1"/>
          </p:cNvPicPr>
          <p:nvPr/>
        </p:nvPicPr>
        <p:blipFill>
          <a:blip r:embed="rId7">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6953" r="41917" b="46965"/>
          <a:stretch>
            <a:fillRect/>
          </a:stretch>
        </p:blipFill>
        <p:spPr bwMode="auto">
          <a:xfrm>
            <a:off x="5924550" y="1841500"/>
            <a:ext cx="15954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94" name="Picture 111">
            <a:extLst>
              <a:ext uri="{FF2B5EF4-FFF2-40B4-BE49-F238E27FC236}">
                <a16:creationId xmlns:a16="http://schemas.microsoft.com/office/drawing/2014/main" id="{112B9AD0-C8E7-4349-BA9F-558AAC7EC7E2}"/>
              </a:ext>
            </a:extLst>
          </p:cNvPr>
          <p:cNvPicPr>
            <a:picLocks noChangeAspect="1" noChangeArrowheads="1"/>
          </p:cNvPicPr>
          <p:nvPr/>
        </p:nvPicPr>
        <p:blipFill>
          <a:blip r:embed="rId9">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0412" r="41917" b="46599"/>
          <a:stretch>
            <a:fillRect/>
          </a:stretch>
        </p:blipFill>
        <p:spPr bwMode="auto">
          <a:xfrm>
            <a:off x="7642225" y="1622425"/>
            <a:ext cx="15938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95" name="AutoShape 112">
            <a:extLst>
              <a:ext uri="{FF2B5EF4-FFF2-40B4-BE49-F238E27FC236}">
                <a16:creationId xmlns:a16="http://schemas.microsoft.com/office/drawing/2014/main" id="{B5452197-E77D-41A2-A6B5-7BBAD588E330}"/>
              </a:ext>
            </a:extLst>
          </p:cNvPr>
          <p:cNvSpPr>
            <a:spLocks noChangeArrowheads="1"/>
          </p:cNvSpPr>
          <p:nvPr/>
        </p:nvSpPr>
        <p:spPr bwMode="auto">
          <a:xfrm>
            <a:off x="7570788" y="1187253"/>
            <a:ext cx="366960" cy="417909"/>
          </a:xfrm>
          <a:prstGeom prst="downArrow">
            <a:avLst>
              <a:gd name="adj1" fmla="val 50000"/>
              <a:gd name="adj2" fmla="val 61520"/>
            </a:avLst>
          </a:prstGeom>
          <a:solidFill>
            <a:srgbClr val="33CCCC"/>
          </a:solidFill>
          <a:ln w="28575" algn="ctr">
            <a:solidFill>
              <a:schemeClr val="tx1"/>
            </a:solidFill>
            <a:miter lim="800000"/>
            <a:headEnd/>
            <a:tailEnd/>
          </a:ln>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25996" name="Text Box 113">
            <a:extLst>
              <a:ext uri="{FF2B5EF4-FFF2-40B4-BE49-F238E27FC236}">
                <a16:creationId xmlns:a16="http://schemas.microsoft.com/office/drawing/2014/main" id="{029653B4-53E3-440E-BAEC-4FAA0CEF8FCF}"/>
              </a:ext>
            </a:extLst>
          </p:cNvPr>
          <p:cNvSpPr txBox="1">
            <a:spLocks noChangeArrowheads="1"/>
          </p:cNvSpPr>
          <p:nvPr/>
        </p:nvSpPr>
        <p:spPr bwMode="auto">
          <a:xfrm>
            <a:off x="4298950" y="1555750"/>
            <a:ext cx="1035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chemeClr val="tx1"/>
                </a:solidFill>
              </a:rPr>
              <a:t>f</a:t>
            </a:r>
            <a:r>
              <a:rPr lang="en-GB" altLang="it-IT" sz="1400" b="1" baseline="-25000">
                <a:solidFill>
                  <a:schemeClr val="tx1"/>
                </a:solidFill>
              </a:rPr>
              <a:t>1 </a:t>
            </a:r>
            <a:r>
              <a:rPr lang="en-GB" altLang="it-IT" sz="1400" b="1">
                <a:solidFill>
                  <a:schemeClr val="tx1"/>
                </a:solidFill>
                <a:ea typeface="Times New Roman" panose="02020603050405020304" pitchFamily="18" charset="0"/>
                <a:cs typeface="Arial" panose="020B0604020202020204" pitchFamily="34" charset="0"/>
              </a:rPr>
              <a:t>+ 2 x f</a:t>
            </a:r>
            <a:r>
              <a:rPr lang="en-GB" altLang="it-IT" sz="1400" b="1" baseline="-25000">
                <a:solidFill>
                  <a:schemeClr val="tx1"/>
                </a:solidFill>
                <a:ea typeface="Times New Roman" panose="02020603050405020304" pitchFamily="18" charset="0"/>
                <a:cs typeface="Arial" panose="020B0604020202020204" pitchFamily="34" charset="0"/>
              </a:rPr>
              <a:t>1</a:t>
            </a:r>
          </a:p>
        </p:txBody>
      </p:sp>
      <p:sp>
        <p:nvSpPr>
          <p:cNvPr id="125997" name="Text Box 114">
            <a:extLst>
              <a:ext uri="{FF2B5EF4-FFF2-40B4-BE49-F238E27FC236}">
                <a16:creationId xmlns:a16="http://schemas.microsoft.com/office/drawing/2014/main" id="{89FBAE3A-4D2A-4D88-9A71-445B5EA8741A}"/>
              </a:ext>
            </a:extLst>
          </p:cNvPr>
          <p:cNvSpPr txBox="1">
            <a:spLocks noChangeArrowheads="1"/>
          </p:cNvSpPr>
          <p:nvPr/>
        </p:nvSpPr>
        <p:spPr bwMode="auto">
          <a:xfrm>
            <a:off x="5953125" y="1476375"/>
            <a:ext cx="1892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chemeClr val="tx1"/>
                </a:solidFill>
              </a:rPr>
              <a:t>f</a:t>
            </a:r>
            <a:r>
              <a:rPr lang="en-GB" altLang="it-IT" sz="1400" b="1" baseline="-25000">
                <a:solidFill>
                  <a:schemeClr val="tx1"/>
                </a:solidFill>
              </a:rPr>
              <a:t>1 </a:t>
            </a:r>
            <a:r>
              <a:rPr lang="en-GB" altLang="it-IT" sz="1400" b="1">
                <a:solidFill>
                  <a:schemeClr val="tx1"/>
                </a:solidFill>
                <a:ea typeface="Times New Roman" panose="02020603050405020304" pitchFamily="18" charset="0"/>
                <a:cs typeface="Arial" panose="020B0604020202020204" pitchFamily="34" charset="0"/>
              </a:rPr>
              <a:t>+ 2 x f</a:t>
            </a:r>
            <a:r>
              <a:rPr lang="en-GB" altLang="it-IT" sz="1400" b="1" baseline="-25000">
                <a:solidFill>
                  <a:schemeClr val="tx1"/>
                </a:solidFill>
                <a:ea typeface="Times New Roman" panose="02020603050405020304" pitchFamily="18" charset="0"/>
                <a:cs typeface="Arial" panose="020B0604020202020204" pitchFamily="34" charset="0"/>
              </a:rPr>
              <a:t>1 </a:t>
            </a:r>
            <a:r>
              <a:rPr lang="en-GB" altLang="it-IT" sz="1400" b="1">
                <a:solidFill>
                  <a:schemeClr val="tx1"/>
                </a:solidFill>
                <a:ea typeface="Times New Roman" panose="02020603050405020304" pitchFamily="18" charset="0"/>
                <a:cs typeface="Arial" panose="020B0604020202020204" pitchFamily="34" charset="0"/>
              </a:rPr>
              <a:t>+ 3 x f</a:t>
            </a:r>
            <a:r>
              <a:rPr lang="en-GB" altLang="it-IT" sz="1400" b="1" baseline="-25000">
                <a:solidFill>
                  <a:schemeClr val="tx1"/>
                </a:solidFill>
                <a:ea typeface="Times New Roman" panose="02020603050405020304" pitchFamily="18" charset="0"/>
                <a:cs typeface="Arial" panose="020B0604020202020204" pitchFamily="34" charset="0"/>
              </a:rPr>
              <a:t>1</a:t>
            </a:r>
          </a:p>
        </p:txBody>
      </p:sp>
      <p:sp>
        <p:nvSpPr>
          <p:cNvPr id="125998" name="Text Box 115">
            <a:extLst>
              <a:ext uri="{FF2B5EF4-FFF2-40B4-BE49-F238E27FC236}">
                <a16:creationId xmlns:a16="http://schemas.microsoft.com/office/drawing/2014/main" id="{512AC359-7659-430F-9D43-C879425114EE}"/>
              </a:ext>
            </a:extLst>
          </p:cNvPr>
          <p:cNvSpPr txBox="1">
            <a:spLocks noChangeArrowheads="1"/>
          </p:cNvSpPr>
          <p:nvPr/>
        </p:nvSpPr>
        <p:spPr bwMode="auto">
          <a:xfrm>
            <a:off x="7680325" y="1292225"/>
            <a:ext cx="268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chemeClr val="tx1"/>
                </a:solidFill>
              </a:rPr>
              <a:t>f</a:t>
            </a:r>
            <a:r>
              <a:rPr lang="en-GB" altLang="it-IT" sz="1400" b="1" baseline="-25000">
                <a:solidFill>
                  <a:schemeClr val="tx1"/>
                </a:solidFill>
              </a:rPr>
              <a:t>1 </a:t>
            </a:r>
            <a:r>
              <a:rPr lang="en-GB" altLang="it-IT" sz="1400" b="1">
                <a:solidFill>
                  <a:schemeClr val="tx1"/>
                </a:solidFill>
                <a:ea typeface="Times New Roman" panose="02020603050405020304" pitchFamily="18" charset="0"/>
                <a:cs typeface="Arial" panose="020B0604020202020204" pitchFamily="34" charset="0"/>
              </a:rPr>
              <a:t>+ 2 x f</a:t>
            </a:r>
            <a:r>
              <a:rPr lang="en-GB" altLang="it-IT" sz="1400" b="1" baseline="-25000">
                <a:solidFill>
                  <a:schemeClr val="tx1"/>
                </a:solidFill>
                <a:ea typeface="Times New Roman" panose="02020603050405020304" pitchFamily="18" charset="0"/>
                <a:cs typeface="Arial" panose="020B0604020202020204" pitchFamily="34" charset="0"/>
              </a:rPr>
              <a:t>1 </a:t>
            </a:r>
            <a:r>
              <a:rPr lang="en-GB" altLang="it-IT" sz="1400" b="1">
                <a:solidFill>
                  <a:schemeClr val="tx1"/>
                </a:solidFill>
                <a:ea typeface="Times New Roman" panose="02020603050405020304" pitchFamily="18" charset="0"/>
                <a:cs typeface="Arial" panose="020B0604020202020204" pitchFamily="34" charset="0"/>
              </a:rPr>
              <a:t>+ 3 x f</a:t>
            </a:r>
            <a:r>
              <a:rPr lang="en-GB" altLang="it-IT" sz="1400" b="1" baseline="-25000">
                <a:solidFill>
                  <a:schemeClr val="tx1"/>
                </a:solidFill>
                <a:ea typeface="Times New Roman" panose="02020603050405020304" pitchFamily="18" charset="0"/>
                <a:cs typeface="Arial" panose="020B0604020202020204" pitchFamily="34" charset="0"/>
              </a:rPr>
              <a:t>1 </a:t>
            </a:r>
            <a:r>
              <a:rPr lang="en-GB" altLang="it-IT" sz="1400" b="1">
                <a:solidFill>
                  <a:schemeClr val="tx1"/>
                </a:solidFill>
                <a:ea typeface="Times New Roman" panose="02020603050405020304" pitchFamily="18" charset="0"/>
                <a:cs typeface="Arial" panose="020B0604020202020204" pitchFamily="34" charset="0"/>
              </a:rPr>
              <a:t>+ 4 x f</a:t>
            </a:r>
            <a:r>
              <a:rPr lang="en-GB" altLang="it-IT" sz="1400" b="1" baseline="-25000">
                <a:solidFill>
                  <a:schemeClr val="tx1"/>
                </a:solidFill>
                <a:ea typeface="Times New Roman" panose="02020603050405020304" pitchFamily="18" charset="0"/>
                <a:cs typeface="Arial" panose="020B0604020202020204" pitchFamily="34" charset="0"/>
              </a:rPr>
              <a:t>1</a:t>
            </a:r>
          </a:p>
        </p:txBody>
      </p:sp>
      <p:sp>
        <p:nvSpPr>
          <p:cNvPr id="125999" name="Text Box 116">
            <a:extLst>
              <a:ext uri="{FF2B5EF4-FFF2-40B4-BE49-F238E27FC236}">
                <a16:creationId xmlns:a16="http://schemas.microsoft.com/office/drawing/2014/main" id="{774C9227-F197-4EF1-A4C2-88B308374B8A}"/>
              </a:ext>
            </a:extLst>
          </p:cNvPr>
          <p:cNvSpPr txBox="1">
            <a:spLocks noChangeArrowheads="1"/>
          </p:cNvSpPr>
          <p:nvPr/>
        </p:nvSpPr>
        <p:spPr bwMode="auto">
          <a:xfrm>
            <a:off x="2333626" y="4999039"/>
            <a:ext cx="45116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a:solidFill>
                  <a:schemeClr val="tx1"/>
                </a:solidFill>
              </a:rPr>
              <a:t>In presenza di una sorgente vibrazionale generata da impatti,dobbiamo aspettarci un gran numero di armoniche..</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0B067D15-C707-4A6D-A8D5-2D16A831FEB3}"/>
              </a:ext>
            </a:extLst>
          </p:cNvPr>
          <p:cNvPicPr>
            <a:picLocks noChangeAspect="1"/>
          </p:cNvPicPr>
          <p:nvPr/>
        </p:nvPicPr>
        <p:blipFill>
          <a:blip r:embed="rId2"/>
          <a:stretch>
            <a:fillRect/>
          </a:stretch>
        </p:blipFill>
        <p:spPr>
          <a:xfrm>
            <a:off x="5891547" y="3935467"/>
            <a:ext cx="2612157" cy="1462929"/>
          </a:xfrm>
          <a:prstGeom prst="rect">
            <a:avLst/>
          </a:prstGeom>
        </p:spPr>
      </p:pic>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6</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Controlli</a:t>
            </a:r>
            <a:r>
              <a:rPr lang="en-US" dirty="0"/>
              <a:t> Medici</a:t>
            </a:r>
          </a:p>
        </p:txBody>
      </p:sp>
      <p:pic>
        <p:nvPicPr>
          <p:cNvPr id="2" name="Immagine 1">
            <a:extLst>
              <a:ext uri="{FF2B5EF4-FFF2-40B4-BE49-F238E27FC236}">
                <a16:creationId xmlns:a16="http://schemas.microsoft.com/office/drawing/2014/main" id="{52FAE786-54E3-49BE-8A02-BD3F4FF4FA56}"/>
              </a:ext>
            </a:extLst>
          </p:cNvPr>
          <p:cNvPicPr>
            <a:picLocks noChangeAspect="1"/>
          </p:cNvPicPr>
          <p:nvPr/>
        </p:nvPicPr>
        <p:blipFill>
          <a:blip r:embed="rId3"/>
          <a:stretch>
            <a:fillRect/>
          </a:stretch>
        </p:blipFill>
        <p:spPr>
          <a:xfrm>
            <a:off x="5807968" y="1097433"/>
            <a:ext cx="5328592" cy="2551607"/>
          </a:xfrm>
          <a:prstGeom prst="rect">
            <a:avLst/>
          </a:prstGeom>
        </p:spPr>
      </p:pic>
      <p:sp>
        <p:nvSpPr>
          <p:cNvPr id="8" name="CasellaDiTesto 7">
            <a:extLst>
              <a:ext uri="{FF2B5EF4-FFF2-40B4-BE49-F238E27FC236}">
                <a16:creationId xmlns:a16="http://schemas.microsoft.com/office/drawing/2014/main" id="{714C7C5A-B722-48F9-8000-061AE567A715}"/>
              </a:ext>
            </a:extLst>
          </p:cNvPr>
          <p:cNvSpPr txBox="1"/>
          <p:nvPr/>
        </p:nvSpPr>
        <p:spPr bwMode="gray">
          <a:xfrm>
            <a:off x="911424" y="2224939"/>
            <a:ext cx="4454048" cy="1231106"/>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Facendo riferimento al corpo umano </a:t>
            </a:r>
            <a:r>
              <a:rPr lang="it-IT" sz="1600" b="0" i="0" u="none" baseline="0" dirty="0">
                <a:solidFill>
                  <a:srgbClr val="000000"/>
                </a:solidFill>
                <a:latin typeface="Calibri" panose="020F0502020204030204" pitchFamily="34" charset="0"/>
              </a:rPr>
              <a:t>è come prendere la pressione sanguinea, fare un elettrocardiogramma, analisi del sangue.</a:t>
            </a: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Possiamo quindi effettuare sulla macchina una serie di analisi per determinare il suo stato di «</a:t>
            </a:r>
            <a:r>
              <a:rPr lang="it-IT" sz="1600" b="1" i="1" dirty="0">
                <a:solidFill>
                  <a:srgbClr val="000000"/>
                </a:solidFill>
                <a:latin typeface="Calibri" panose="020F0502020204030204" pitchFamily="34" charset="0"/>
              </a:rPr>
              <a:t>salute</a:t>
            </a:r>
            <a:r>
              <a:rPr lang="it-IT" sz="1600" dirty="0">
                <a:solidFill>
                  <a:srgbClr val="000000"/>
                </a:solidFill>
                <a:latin typeface="Calibri" panose="020F0502020204030204" pitchFamily="34" charset="0"/>
              </a:rPr>
              <a:t>»</a:t>
            </a:r>
            <a:endParaRPr lang="it-IT" sz="1600" b="0" i="0" u="none" baseline="0" dirty="0">
              <a:solidFill>
                <a:srgbClr val="000000"/>
              </a:solidFill>
              <a:latin typeface="Calibri" panose="020F0502020204030204" pitchFamily="34" charset="0"/>
            </a:endParaRPr>
          </a:p>
        </p:txBody>
      </p:sp>
      <p:sp>
        <p:nvSpPr>
          <p:cNvPr id="10" name="CasellaDiTesto 9">
            <a:extLst>
              <a:ext uri="{FF2B5EF4-FFF2-40B4-BE49-F238E27FC236}">
                <a16:creationId xmlns:a16="http://schemas.microsoft.com/office/drawing/2014/main" id="{0634FE48-0065-4D0C-AF5E-96E45016DF1C}"/>
              </a:ext>
            </a:extLst>
          </p:cNvPr>
          <p:cNvSpPr txBox="1"/>
          <p:nvPr/>
        </p:nvSpPr>
        <p:spPr bwMode="gray">
          <a:xfrm>
            <a:off x="911424" y="4519636"/>
            <a:ext cx="4454048" cy="738664"/>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Per mantenere in buona salute il nostro corpo è buona norma seguire una corretta alimentazione, fare esercizio fisico </a:t>
            </a:r>
          </a:p>
        </p:txBody>
      </p:sp>
      <p:pic>
        <p:nvPicPr>
          <p:cNvPr id="11" name="Immagine 10">
            <a:extLst>
              <a:ext uri="{FF2B5EF4-FFF2-40B4-BE49-F238E27FC236}">
                <a16:creationId xmlns:a16="http://schemas.microsoft.com/office/drawing/2014/main" id="{6A0E5260-ABCC-4C32-B057-2717EC674410}"/>
              </a:ext>
            </a:extLst>
          </p:cNvPr>
          <p:cNvPicPr>
            <a:picLocks noChangeAspect="1"/>
          </p:cNvPicPr>
          <p:nvPr/>
        </p:nvPicPr>
        <p:blipFill>
          <a:blip r:embed="rId4"/>
          <a:stretch>
            <a:fillRect/>
          </a:stretch>
        </p:blipFill>
        <p:spPr>
          <a:xfrm>
            <a:off x="7824192" y="4884839"/>
            <a:ext cx="2160240" cy="1465178"/>
          </a:xfrm>
          <a:prstGeom prst="rect">
            <a:avLst/>
          </a:prstGeom>
        </p:spPr>
      </p:pic>
      <p:pic>
        <p:nvPicPr>
          <p:cNvPr id="13" name="Immagine 12">
            <a:extLst>
              <a:ext uri="{FF2B5EF4-FFF2-40B4-BE49-F238E27FC236}">
                <a16:creationId xmlns:a16="http://schemas.microsoft.com/office/drawing/2014/main" id="{B190FB8B-823E-4568-8F10-3D746258AFB9}"/>
              </a:ext>
            </a:extLst>
          </p:cNvPr>
          <p:cNvPicPr>
            <a:picLocks noChangeAspect="1"/>
          </p:cNvPicPr>
          <p:nvPr/>
        </p:nvPicPr>
        <p:blipFill>
          <a:blip r:embed="rId5"/>
          <a:stretch>
            <a:fillRect/>
          </a:stretch>
        </p:blipFill>
        <p:spPr>
          <a:xfrm>
            <a:off x="9918171" y="3803687"/>
            <a:ext cx="1808888" cy="1830337"/>
          </a:xfrm>
          <a:prstGeom prst="rect">
            <a:avLst/>
          </a:prstGeom>
        </p:spPr>
      </p:pic>
    </p:spTree>
    <p:extLst>
      <p:ext uri="{BB962C8B-B14F-4D97-AF65-F5344CB8AC3E}">
        <p14:creationId xmlns:p14="http://schemas.microsoft.com/office/powerpoint/2010/main" val="30998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numero diapositiva 2">
            <a:extLst>
              <a:ext uri="{FF2B5EF4-FFF2-40B4-BE49-F238E27FC236}">
                <a16:creationId xmlns:a16="http://schemas.microsoft.com/office/drawing/2014/main" id="{AA5D60F6-1D0C-407C-B662-B3F5191386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0FD9C75E-AAD1-474D-BAA6-F0A52E59C385}" type="slidenum">
              <a:rPr lang="de-DE" altLang="it-IT" sz="1000">
                <a:solidFill>
                  <a:schemeClr val="tx1"/>
                </a:solidFill>
              </a:rPr>
              <a:pPr>
                <a:spcBef>
                  <a:spcPct val="0"/>
                </a:spcBef>
                <a:buFontTx/>
                <a:buNone/>
              </a:pPr>
              <a:t>60</a:t>
            </a:fld>
            <a:endParaRPr lang="de-DE" altLang="it-IT" sz="1000">
              <a:solidFill>
                <a:schemeClr val="tx1"/>
              </a:solidFill>
            </a:endParaRPr>
          </a:p>
        </p:txBody>
      </p:sp>
      <p:sp>
        <p:nvSpPr>
          <p:cNvPr id="87044" name="Rectangle 2">
            <a:extLst>
              <a:ext uri="{FF2B5EF4-FFF2-40B4-BE49-F238E27FC236}">
                <a16:creationId xmlns:a16="http://schemas.microsoft.com/office/drawing/2014/main" id="{E2233E51-D5C0-465F-A022-D1CCB345ED11}"/>
              </a:ext>
            </a:extLst>
          </p:cNvPr>
          <p:cNvSpPr>
            <a:spLocks noGrp="1" noChangeArrowheads="1"/>
          </p:cNvSpPr>
          <p:nvPr>
            <p:ph type="title" idx="4294967295"/>
          </p:nvPr>
        </p:nvSpPr>
        <p:spPr>
          <a:xfrm>
            <a:off x="596900" y="187327"/>
            <a:ext cx="3852863" cy="519112"/>
          </a:xfrm>
        </p:spPr>
        <p:txBody>
          <a:bodyPr/>
          <a:lstStyle/>
          <a:p>
            <a:pPr algn="ctr" eaLnBrk="1" hangingPunct="1"/>
            <a:r>
              <a:rPr lang="en-GB" altLang="it-IT" dirty="0" err="1"/>
              <a:t>Modulazione</a:t>
            </a:r>
            <a:r>
              <a:rPr lang="en-GB" altLang="it-IT" dirty="0"/>
              <a:t> e </a:t>
            </a:r>
            <a:r>
              <a:rPr lang="en-GB" altLang="it-IT" dirty="0" err="1"/>
              <a:t>bande</a:t>
            </a:r>
            <a:r>
              <a:rPr lang="en-GB" altLang="it-IT" dirty="0"/>
              <a:t> </a:t>
            </a:r>
            <a:r>
              <a:rPr lang="en-GB" altLang="it-IT" dirty="0" err="1"/>
              <a:t>laterali</a:t>
            </a:r>
            <a:endParaRPr lang="en-GB" altLang="it-IT" dirty="0"/>
          </a:p>
        </p:txBody>
      </p:sp>
      <p:sp>
        <p:nvSpPr>
          <p:cNvPr id="87043" name="Text Box 49">
            <a:extLst>
              <a:ext uri="{FF2B5EF4-FFF2-40B4-BE49-F238E27FC236}">
                <a16:creationId xmlns:a16="http://schemas.microsoft.com/office/drawing/2014/main" id="{7440B5E9-9211-4078-B88E-AC33F177EAE7}"/>
              </a:ext>
            </a:extLst>
          </p:cNvPr>
          <p:cNvSpPr txBox="1">
            <a:spLocks noChangeArrowheads="1"/>
          </p:cNvSpPr>
          <p:nvPr/>
        </p:nvSpPr>
        <p:spPr bwMode="auto">
          <a:xfrm>
            <a:off x="1068039" y="2370139"/>
            <a:ext cx="309562" cy="305977"/>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400" b="1">
                <a:solidFill>
                  <a:srgbClr val="FF3300"/>
                </a:solidFill>
              </a:rPr>
              <a:t>T</a:t>
            </a:r>
          </a:p>
        </p:txBody>
      </p:sp>
      <p:pic>
        <p:nvPicPr>
          <p:cNvPr id="87045" name="Picture 5">
            <a:extLst>
              <a:ext uri="{FF2B5EF4-FFF2-40B4-BE49-F238E27FC236}">
                <a16:creationId xmlns:a16="http://schemas.microsoft.com/office/drawing/2014/main" id="{0D41B86E-DCB9-4E46-AD84-A942A62CD09C}"/>
              </a:ext>
            </a:extLst>
          </p:cNvPr>
          <p:cNvPicPr>
            <a:picLocks noChangeAspect="1" noChangeArrowheads="1"/>
          </p:cNvPicPr>
          <p:nvPr/>
        </p:nvPicPr>
        <p:blipFill>
          <a:blip r:embed="rId3">
            <a:clrChange>
              <a:clrFrom>
                <a:srgbClr val="00007F"/>
              </a:clrFrom>
              <a:clrTo>
                <a:srgbClr val="00007F">
                  <a:alpha val="0"/>
                </a:srgbClr>
              </a:clrTo>
            </a:clrChange>
            <a:lum bright="-100000"/>
            <a:extLst>
              <a:ext uri="{28A0092B-C50C-407E-A947-70E740481C1C}">
                <a14:useLocalDpi xmlns:a14="http://schemas.microsoft.com/office/drawing/2010/main" val="0"/>
              </a:ext>
            </a:extLst>
          </a:blip>
          <a:srcRect l="11133" t="12117" r="2402" b="19133"/>
          <a:stretch>
            <a:fillRect/>
          </a:stretch>
        </p:blipFill>
        <p:spPr bwMode="auto">
          <a:xfrm>
            <a:off x="902939" y="2389189"/>
            <a:ext cx="36004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Line 10">
            <a:extLst>
              <a:ext uri="{FF2B5EF4-FFF2-40B4-BE49-F238E27FC236}">
                <a16:creationId xmlns:a16="http://schemas.microsoft.com/office/drawing/2014/main" id="{F3C9F00A-22C1-46F5-BA19-2AC65F2B0011}"/>
              </a:ext>
            </a:extLst>
          </p:cNvPr>
          <p:cNvSpPr>
            <a:spLocks noChangeShapeType="1"/>
          </p:cNvSpPr>
          <p:nvPr/>
        </p:nvSpPr>
        <p:spPr bwMode="auto">
          <a:xfrm flipV="1">
            <a:off x="4787551" y="2422526"/>
            <a:ext cx="0" cy="8667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7047" name="Line 11">
            <a:extLst>
              <a:ext uri="{FF2B5EF4-FFF2-40B4-BE49-F238E27FC236}">
                <a16:creationId xmlns:a16="http://schemas.microsoft.com/office/drawing/2014/main" id="{3840DBB8-46CF-435F-8A21-F93E9E03672B}"/>
              </a:ext>
            </a:extLst>
          </p:cNvPr>
          <p:cNvSpPr>
            <a:spLocks noChangeShapeType="1"/>
          </p:cNvSpPr>
          <p:nvPr/>
        </p:nvSpPr>
        <p:spPr bwMode="auto">
          <a:xfrm>
            <a:off x="4784377" y="3303588"/>
            <a:ext cx="24352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7048" name="Line 12">
            <a:extLst>
              <a:ext uri="{FF2B5EF4-FFF2-40B4-BE49-F238E27FC236}">
                <a16:creationId xmlns:a16="http://schemas.microsoft.com/office/drawing/2014/main" id="{4AE9324E-A96E-4BC9-B335-5CC9AAAA75B8}"/>
              </a:ext>
            </a:extLst>
          </p:cNvPr>
          <p:cNvSpPr>
            <a:spLocks noChangeShapeType="1"/>
          </p:cNvSpPr>
          <p:nvPr/>
        </p:nvSpPr>
        <p:spPr bwMode="auto">
          <a:xfrm>
            <a:off x="6541739" y="2673350"/>
            <a:ext cx="0" cy="630238"/>
          </a:xfrm>
          <a:prstGeom prst="line">
            <a:avLst/>
          </a:prstGeom>
          <a:noFill/>
          <a:ln w="57150">
            <a:solidFill>
              <a:schemeClr val="accent4">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7049" name="Line 13">
            <a:extLst>
              <a:ext uri="{FF2B5EF4-FFF2-40B4-BE49-F238E27FC236}">
                <a16:creationId xmlns:a16="http://schemas.microsoft.com/office/drawing/2014/main" id="{480D332D-A40F-4E67-A87E-EEDF231E2910}"/>
              </a:ext>
            </a:extLst>
          </p:cNvPr>
          <p:cNvSpPr>
            <a:spLocks noChangeShapeType="1"/>
          </p:cNvSpPr>
          <p:nvPr/>
        </p:nvSpPr>
        <p:spPr bwMode="auto">
          <a:xfrm>
            <a:off x="6536976" y="3290888"/>
            <a:ext cx="0" cy="44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7050" name="Text Box 14">
            <a:extLst>
              <a:ext uri="{FF2B5EF4-FFF2-40B4-BE49-F238E27FC236}">
                <a16:creationId xmlns:a16="http://schemas.microsoft.com/office/drawing/2014/main" id="{1974A079-CCAE-4AC7-96C1-685FB045F095}"/>
              </a:ext>
            </a:extLst>
          </p:cNvPr>
          <p:cNvSpPr txBox="1">
            <a:spLocks noChangeArrowheads="1"/>
          </p:cNvSpPr>
          <p:nvPr/>
        </p:nvSpPr>
        <p:spPr bwMode="auto">
          <a:xfrm>
            <a:off x="7183089" y="3206750"/>
            <a:ext cx="703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 [Hz]</a:t>
            </a:r>
          </a:p>
        </p:txBody>
      </p:sp>
      <p:sp>
        <p:nvSpPr>
          <p:cNvPr id="87051" name="Line 15">
            <a:extLst>
              <a:ext uri="{FF2B5EF4-FFF2-40B4-BE49-F238E27FC236}">
                <a16:creationId xmlns:a16="http://schemas.microsoft.com/office/drawing/2014/main" id="{0EBA8A6D-5201-4C7B-A3D5-618E51333CD6}"/>
              </a:ext>
            </a:extLst>
          </p:cNvPr>
          <p:cNvSpPr>
            <a:spLocks noChangeShapeType="1"/>
          </p:cNvSpPr>
          <p:nvPr/>
        </p:nvSpPr>
        <p:spPr bwMode="auto">
          <a:xfrm>
            <a:off x="6322664" y="3055939"/>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52" name="Line 16">
            <a:extLst>
              <a:ext uri="{FF2B5EF4-FFF2-40B4-BE49-F238E27FC236}">
                <a16:creationId xmlns:a16="http://schemas.microsoft.com/office/drawing/2014/main" id="{DA2F58A5-F67F-42CD-8949-4FD7FEAB2DDA}"/>
              </a:ext>
            </a:extLst>
          </p:cNvPr>
          <p:cNvSpPr>
            <a:spLocks noChangeShapeType="1"/>
          </p:cNvSpPr>
          <p:nvPr/>
        </p:nvSpPr>
        <p:spPr bwMode="auto">
          <a:xfrm>
            <a:off x="6751289" y="3059114"/>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53" name="Line 17">
            <a:extLst>
              <a:ext uri="{FF2B5EF4-FFF2-40B4-BE49-F238E27FC236}">
                <a16:creationId xmlns:a16="http://schemas.microsoft.com/office/drawing/2014/main" id="{6CAF87EA-F03F-4A10-B717-DD9D5262ED2F}"/>
              </a:ext>
            </a:extLst>
          </p:cNvPr>
          <p:cNvSpPr>
            <a:spLocks noChangeShapeType="1"/>
          </p:cNvSpPr>
          <p:nvPr/>
        </p:nvSpPr>
        <p:spPr bwMode="auto">
          <a:xfrm flipV="1">
            <a:off x="1123601" y="2441576"/>
            <a:ext cx="0" cy="244475"/>
          </a:xfrm>
          <a:prstGeom prst="line">
            <a:avLst/>
          </a:prstGeom>
          <a:noFill/>
          <a:ln w="9525">
            <a:solidFill>
              <a:schemeClr val="accent4">
                <a:lumMod val="75000"/>
                <a:lumOff val="25000"/>
              </a:schemeClr>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54" name="Line 19">
            <a:extLst>
              <a:ext uri="{FF2B5EF4-FFF2-40B4-BE49-F238E27FC236}">
                <a16:creationId xmlns:a16="http://schemas.microsoft.com/office/drawing/2014/main" id="{9F2F0573-5E1A-4ECF-B1E0-69C167F279E6}"/>
              </a:ext>
            </a:extLst>
          </p:cNvPr>
          <p:cNvSpPr>
            <a:spLocks noChangeShapeType="1"/>
          </p:cNvSpPr>
          <p:nvPr/>
        </p:nvSpPr>
        <p:spPr bwMode="auto">
          <a:xfrm flipV="1">
            <a:off x="1315689" y="2430464"/>
            <a:ext cx="0" cy="244475"/>
          </a:xfrm>
          <a:prstGeom prst="line">
            <a:avLst/>
          </a:prstGeom>
          <a:noFill/>
          <a:ln w="9525">
            <a:solidFill>
              <a:schemeClr val="accent4">
                <a:lumMod val="75000"/>
                <a:lumOff val="25000"/>
              </a:schemeClr>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55" name="Line 20">
            <a:extLst>
              <a:ext uri="{FF2B5EF4-FFF2-40B4-BE49-F238E27FC236}">
                <a16:creationId xmlns:a16="http://schemas.microsoft.com/office/drawing/2014/main" id="{E47457A7-216D-43FE-AFE4-C964B5A3F313}"/>
              </a:ext>
            </a:extLst>
          </p:cNvPr>
          <p:cNvSpPr>
            <a:spLocks noChangeShapeType="1"/>
          </p:cNvSpPr>
          <p:nvPr/>
        </p:nvSpPr>
        <p:spPr bwMode="auto">
          <a:xfrm>
            <a:off x="902939" y="2505075"/>
            <a:ext cx="220662" cy="0"/>
          </a:xfrm>
          <a:prstGeom prst="line">
            <a:avLst/>
          </a:prstGeom>
          <a:noFill/>
          <a:ln w="9525">
            <a:solidFill>
              <a:schemeClr val="accent4">
                <a:lumMod val="75000"/>
                <a:lumOff val="25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56" name="Line 21">
            <a:extLst>
              <a:ext uri="{FF2B5EF4-FFF2-40B4-BE49-F238E27FC236}">
                <a16:creationId xmlns:a16="http://schemas.microsoft.com/office/drawing/2014/main" id="{8A02F625-6143-4BA6-8B9A-4388048A22F7}"/>
              </a:ext>
            </a:extLst>
          </p:cNvPr>
          <p:cNvSpPr>
            <a:spLocks noChangeShapeType="1"/>
          </p:cNvSpPr>
          <p:nvPr/>
        </p:nvSpPr>
        <p:spPr bwMode="auto">
          <a:xfrm rot="10800000">
            <a:off x="1320452" y="2509838"/>
            <a:ext cx="220663" cy="0"/>
          </a:xfrm>
          <a:prstGeom prst="line">
            <a:avLst/>
          </a:prstGeom>
          <a:noFill/>
          <a:ln w="9525">
            <a:solidFill>
              <a:schemeClr val="accent4">
                <a:lumMod val="75000"/>
                <a:lumOff val="25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57" name="Text Box 22">
            <a:extLst>
              <a:ext uri="{FF2B5EF4-FFF2-40B4-BE49-F238E27FC236}">
                <a16:creationId xmlns:a16="http://schemas.microsoft.com/office/drawing/2014/main" id="{0687393A-0EC9-45B5-8FE5-D3777BD520D3}"/>
              </a:ext>
            </a:extLst>
          </p:cNvPr>
          <p:cNvSpPr txBox="1">
            <a:spLocks noChangeArrowheads="1"/>
          </p:cNvSpPr>
          <p:nvPr/>
        </p:nvSpPr>
        <p:spPr bwMode="auto">
          <a:xfrm>
            <a:off x="152051" y="2030414"/>
            <a:ext cx="1847850" cy="346075"/>
          </a:xfrm>
          <a:prstGeom prst="rect">
            <a:avLst/>
          </a:prstGeom>
          <a:noFill/>
          <a:ln w="9525" algn="ctr">
            <a:solidFill>
              <a:schemeClr val="accent4">
                <a:lumMod val="75000"/>
                <a:lumOff val="2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dirty="0">
                <a:solidFill>
                  <a:schemeClr val="accent4">
                    <a:lumMod val="75000"/>
                    <a:lumOff val="25000"/>
                  </a:schemeClr>
                </a:solidFill>
              </a:rPr>
              <a:t>1/T = f </a:t>
            </a:r>
            <a:r>
              <a:rPr lang="en-GB" altLang="it-IT" sz="1600" b="1" baseline="-25000" dirty="0" err="1">
                <a:solidFill>
                  <a:schemeClr val="accent4">
                    <a:lumMod val="75000"/>
                    <a:lumOff val="25000"/>
                  </a:schemeClr>
                </a:solidFill>
              </a:rPr>
              <a:t>portante</a:t>
            </a:r>
            <a:endParaRPr lang="en-GB" altLang="it-IT" sz="1600" b="1" baseline="-25000" dirty="0">
              <a:solidFill>
                <a:schemeClr val="accent4">
                  <a:lumMod val="75000"/>
                  <a:lumOff val="25000"/>
                </a:schemeClr>
              </a:solidFill>
            </a:endParaRPr>
          </a:p>
        </p:txBody>
      </p:sp>
      <p:sp>
        <p:nvSpPr>
          <p:cNvPr id="87058" name="Line 24">
            <a:extLst>
              <a:ext uri="{FF2B5EF4-FFF2-40B4-BE49-F238E27FC236}">
                <a16:creationId xmlns:a16="http://schemas.microsoft.com/office/drawing/2014/main" id="{CB95B270-9C6A-4803-86E3-5CEFE24407AF}"/>
              </a:ext>
            </a:extLst>
          </p:cNvPr>
          <p:cNvSpPr>
            <a:spLocks noChangeShapeType="1"/>
          </p:cNvSpPr>
          <p:nvPr/>
        </p:nvSpPr>
        <p:spPr bwMode="auto">
          <a:xfrm flipV="1">
            <a:off x="2392014" y="2408239"/>
            <a:ext cx="0" cy="244475"/>
          </a:xfrm>
          <a:prstGeom prst="line">
            <a:avLst/>
          </a:prstGeom>
          <a:noFill/>
          <a:ln w="9525">
            <a:solidFill>
              <a:schemeClr val="tx2">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59" name="Line 25">
            <a:extLst>
              <a:ext uri="{FF2B5EF4-FFF2-40B4-BE49-F238E27FC236}">
                <a16:creationId xmlns:a16="http://schemas.microsoft.com/office/drawing/2014/main" id="{22199E7E-599B-4F09-867E-F9B9E37E1C08}"/>
              </a:ext>
            </a:extLst>
          </p:cNvPr>
          <p:cNvSpPr>
            <a:spLocks noChangeShapeType="1"/>
          </p:cNvSpPr>
          <p:nvPr/>
        </p:nvSpPr>
        <p:spPr bwMode="auto">
          <a:xfrm flipV="1">
            <a:off x="3649314" y="2428876"/>
            <a:ext cx="0" cy="244475"/>
          </a:xfrm>
          <a:prstGeom prst="line">
            <a:avLst/>
          </a:prstGeom>
          <a:noFill/>
          <a:ln w="9525">
            <a:solidFill>
              <a:srgbClr val="EB551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60" name="Line 26">
            <a:extLst>
              <a:ext uri="{FF2B5EF4-FFF2-40B4-BE49-F238E27FC236}">
                <a16:creationId xmlns:a16="http://schemas.microsoft.com/office/drawing/2014/main" id="{93B602A1-3CC7-439D-BAFD-2F482FDF7E00}"/>
              </a:ext>
            </a:extLst>
          </p:cNvPr>
          <p:cNvSpPr>
            <a:spLocks noChangeShapeType="1"/>
          </p:cNvSpPr>
          <p:nvPr/>
        </p:nvSpPr>
        <p:spPr bwMode="auto">
          <a:xfrm>
            <a:off x="3423889" y="2484438"/>
            <a:ext cx="220662" cy="0"/>
          </a:xfrm>
          <a:prstGeom prst="line">
            <a:avLst/>
          </a:prstGeom>
          <a:noFill/>
          <a:ln w="9525">
            <a:solidFill>
              <a:srgbClr val="EB55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61" name="Line 27">
            <a:extLst>
              <a:ext uri="{FF2B5EF4-FFF2-40B4-BE49-F238E27FC236}">
                <a16:creationId xmlns:a16="http://schemas.microsoft.com/office/drawing/2014/main" id="{02912A1E-DC5D-4CD7-B212-3B5667C8B53F}"/>
              </a:ext>
            </a:extLst>
          </p:cNvPr>
          <p:cNvSpPr>
            <a:spLocks noChangeShapeType="1"/>
          </p:cNvSpPr>
          <p:nvPr/>
        </p:nvSpPr>
        <p:spPr bwMode="auto">
          <a:xfrm rot="10800000">
            <a:off x="2388839" y="2476500"/>
            <a:ext cx="220662" cy="0"/>
          </a:xfrm>
          <a:prstGeom prst="line">
            <a:avLst/>
          </a:prstGeom>
          <a:noFill/>
          <a:ln w="9525">
            <a:solidFill>
              <a:srgbClr val="EB55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62" name="Line 29">
            <a:extLst>
              <a:ext uri="{FF2B5EF4-FFF2-40B4-BE49-F238E27FC236}">
                <a16:creationId xmlns:a16="http://schemas.microsoft.com/office/drawing/2014/main" id="{4F0565EA-4EB5-4EDA-818F-463EDD8EDE91}"/>
              </a:ext>
            </a:extLst>
          </p:cNvPr>
          <p:cNvSpPr>
            <a:spLocks noChangeShapeType="1"/>
          </p:cNvSpPr>
          <p:nvPr/>
        </p:nvSpPr>
        <p:spPr bwMode="auto">
          <a:xfrm flipV="1">
            <a:off x="6308377" y="3173413"/>
            <a:ext cx="214313" cy="0"/>
          </a:xfrm>
          <a:prstGeom prst="line">
            <a:avLst/>
          </a:prstGeom>
          <a:noFill/>
          <a:ln w="12700">
            <a:solidFill>
              <a:srgbClr val="EB551E"/>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63" name="Line 30">
            <a:extLst>
              <a:ext uri="{FF2B5EF4-FFF2-40B4-BE49-F238E27FC236}">
                <a16:creationId xmlns:a16="http://schemas.microsoft.com/office/drawing/2014/main" id="{5617D784-F2F1-40B1-992F-98972B2648D5}"/>
              </a:ext>
            </a:extLst>
          </p:cNvPr>
          <p:cNvSpPr>
            <a:spLocks noChangeShapeType="1"/>
          </p:cNvSpPr>
          <p:nvPr/>
        </p:nvSpPr>
        <p:spPr bwMode="auto">
          <a:xfrm>
            <a:off x="6551265" y="3173413"/>
            <a:ext cx="185737" cy="0"/>
          </a:xfrm>
          <a:prstGeom prst="line">
            <a:avLst/>
          </a:prstGeom>
          <a:noFill/>
          <a:ln w="12700">
            <a:solidFill>
              <a:srgbClr val="EB551E"/>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64" name="Text Box 31">
            <a:extLst>
              <a:ext uri="{FF2B5EF4-FFF2-40B4-BE49-F238E27FC236}">
                <a16:creationId xmlns:a16="http://schemas.microsoft.com/office/drawing/2014/main" id="{072DAB06-A341-42D6-9607-95C5FF9BFF76}"/>
              </a:ext>
            </a:extLst>
          </p:cNvPr>
          <p:cNvSpPr txBox="1">
            <a:spLocks noChangeArrowheads="1"/>
          </p:cNvSpPr>
          <p:nvPr/>
        </p:nvSpPr>
        <p:spPr bwMode="auto">
          <a:xfrm>
            <a:off x="5900390" y="3289300"/>
            <a:ext cx="1309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dirty="0">
                <a:solidFill>
                  <a:schemeClr val="accent4">
                    <a:lumMod val="75000"/>
                    <a:lumOff val="25000"/>
                  </a:schemeClr>
                </a:solidFill>
              </a:rPr>
              <a:t>f </a:t>
            </a:r>
            <a:r>
              <a:rPr lang="en-GB" altLang="it-IT" sz="1600" b="1" baseline="-25000" dirty="0" err="1">
                <a:solidFill>
                  <a:schemeClr val="accent4">
                    <a:lumMod val="75000"/>
                    <a:lumOff val="25000"/>
                  </a:schemeClr>
                </a:solidFill>
              </a:rPr>
              <a:t>portante</a:t>
            </a:r>
            <a:endParaRPr lang="en-GB" altLang="it-IT" sz="1600" b="1" baseline="-25000" dirty="0">
              <a:solidFill>
                <a:schemeClr val="accent4">
                  <a:lumMod val="75000"/>
                  <a:lumOff val="25000"/>
                </a:schemeClr>
              </a:solidFill>
            </a:endParaRPr>
          </a:p>
        </p:txBody>
      </p:sp>
      <p:cxnSp>
        <p:nvCxnSpPr>
          <p:cNvPr id="87065" name="AutoShape 32">
            <a:extLst>
              <a:ext uri="{FF2B5EF4-FFF2-40B4-BE49-F238E27FC236}">
                <a16:creationId xmlns:a16="http://schemas.microsoft.com/office/drawing/2014/main" id="{CAEA8C9D-31FC-424C-BD5C-0F1406C739C3}"/>
              </a:ext>
            </a:extLst>
          </p:cNvPr>
          <p:cNvCxnSpPr>
            <a:cxnSpLocks noChangeShapeType="1"/>
          </p:cNvCxnSpPr>
          <p:nvPr/>
        </p:nvCxnSpPr>
        <p:spPr bwMode="auto">
          <a:xfrm rot="5400000" flipV="1">
            <a:off x="4287489" y="971550"/>
            <a:ext cx="1022350" cy="3270250"/>
          </a:xfrm>
          <a:prstGeom prst="curvedConnector3">
            <a:avLst>
              <a:gd name="adj1" fmla="val -29972"/>
            </a:avLst>
          </a:prstGeom>
          <a:noFill/>
          <a:ln w="28575">
            <a:solidFill>
              <a:srgbClr val="EB551E"/>
            </a:solidFill>
            <a:round/>
            <a:headEnd/>
            <a:tailEnd type="triangle" w="med" len="med"/>
          </a:ln>
          <a:extLst>
            <a:ext uri="{909E8E84-426E-40DD-AFC4-6F175D3DCCD1}">
              <a14:hiddenFill xmlns:a14="http://schemas.microsoft.com/office/drawing/2010/main">
                <a:noFill/>
              </a14:hiddenFill>
            </a:ext>
          </a:extLst>
        </p:spPr>
      </p:cxnSp>
      <p:sp>
        <p:nvSpPr>
          <p:cNvPr id="87066" name="Text Box 28">
            <a:extLst>
              <a:ext uri="{FF2B5EF4-FFF2-40B4-BE49-F238E27FC236}">
                <a16:creationId xmlns:a16="http://schemas.microsoft.com/office/drawing/2014/main" id="{E90CDF84-EF2D-41D1-84EA-5E14DEFC0878}"/>
              </a:ext>
            </a:extLst>
          </p:cNvPr>
          <p:cNvSpPr txBox="1">
            <a:spLocks noChangeArrowheads="1"/>
          </p:cNvSpPr>
          <p:nvPr/>
        </p:nvSpPr>
        <p:spPr bwMode="auto">
          <a:xfrm>
            <a:off x="2249139" y="2019301"/>
            <a:ext cx="1700212" cy="346075"/>
          </a:xfrm>
          <a:prstGeom prst="rect">
            <a:avLst/>
          </a:prstGeom>
          <a:solidFill>
            <a:schemeClr val="bg1"/>
          </a:solidFill>
          <a:ln w="9525" algn="ctr">
            <a:solidFill>
              <a:srgbClr val="EB551E"/>
            </a:solidFill>
            <a:miter lim="800000"/>
            <a:headEnd/>
            <a:tailEnd/>
          </a:ln>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dirty="0">
                <a:solidFill>
                  <a:schemeClr val="tx2">
                    <a:lumMod val="60000"/>
                    <a:lumOff val="40000"/>
                  </a:schemeClr>
                </a:solidFill>
              </a:rPr>
              <a:t>1/T = f </a:t>
            </a:r>
            <a:r>
              <a:rPr lang="en-GB" altLang="it-IT" sz="1600" b="1" baseline="-25000" dirty="0" err="1">
                <a:solidFill>
                  <a:schemeClr val="tx2">
                    <a:lumMod val="60000"/>
                    <a:lumOff val="40000"/>
                  </a:schemeClr>
                </a:solidFill>
              </a:rPr>
              <a:t>modulante</a:t>
            </a:r>
            <a:endParaRPr lang="en-GB" altLang="it-IT" sz="1600" b="1" baseline="-25000" dirty="0">
              <a:solidFill>
                <a:schemeClr val="tx2">
                  <a:lumMod val="60000"/>
                  <a:lumOff val="40000"/>
                </a:schemeClr>
              </a:solidFill>
            </a:endParaRPr>
          </a:p>
        </p:txBody>
      </p:sp>
      <p:cxnSp>
        <p:nvCxnSpPr>
          <p:cNvPr id="87067" name="AutoShape 33">
            <a:extLst>
              <a:ext uri="{FF2B5EF4-FFF2-40B4-BE49-F238E27FC236}">
                <a16:creationId xmlns:a16="http://schemas.microsoft.com/office/drawing/2014/main" id="{B01CDCB9-6E42-498D-8FE8-483903F4E5CE}"/>
              </a:ext>
            </a:extLst>
          </p:cNvPr>
          <p:cNvCxnSpPr>
            <a:cxnSpLocks noChangeShapeType="1"/>
          </p:cNvCxnSpPr>
          <p:nvPr/>
        </p:nvCxnSpPr>
        <p:spPr bwMode="auto">
          <a:xfrm rot="5400000" flipV="1">
            <a:off x="3668364" y="-254000"/>
            <a:ext cx="615950" cy="5130800"/>
          </a:xfrm>
          <a:prstGeom prst="curvedConnector3">
            <a:avLst>
              <a:gd name="adj1" fmla="val -96134"/>
            </a:avLst>
          </a:prstGeom>
          <a:noFill/>
          <a:ln w="28575">
            <a:solidFill>
              <a:schemeClr val="accent4">
                <a:lumMod val="75000"/>
                <a:lumOff val="25000"/>
              </a:schemeClr>
            </a:solidFill>
            <a:round/>
            <a:headEnd/>
            <a:tailEnd type="triangle" w="med" len="med"/>
          </a:ln>
          <a:extLst>
            <a:ext uri="{909E8E84-426E-40DD-AFC4-6F175D3DCCD1}">
              <a14:hiddenFill xmlns:a14="http://schemas.microsoft.com/office/drawing/2010/main">
                <a:noFill/>
              </a14:hiddenFill>
            </a:ext>
          </a:extLst>
        </p:spPr>
      </p:cxnSp>
      <p:grpSp>
        <p:nvGrpSpPr>
          <p:cNvPr id="87068" name="Group 51">
            <a:extLst>
              <a:ext uri="{FF2B5EF4-FFF2-40B4-BE49-F238E27FC236}">
                <a16:creationId xmlns:a16="http://schemas.microsoft.com/office/drawing/2014/main" id="{2F0E9997-72D2-41F5-9E8B-CD9D51E09720}"/>
              </a:ext>
            </a:extLst>
          </p:cNvPr>
          <p:cNvGrpSpPr>
            <a:grpSpLocks/>
          </p:cNvGrpSpPr>
          <p:nvPr/>
        </p:nvGrpSpPr>
        <p:grpSpPr bwMode="auto">
          <a:xfrm>
            <a:off x="809277" y="4219576"/>
            <a:ext cx="7446963" cy="1101725"/>
            <a:chOff x="144" y="3018"/>
            <a:chExt cx="5339" cy="1169"/>
          </a:xfrm>
        </p:grpSpPr>
        <p:sp>
          <p:nvSpPr>
            <p:cNvPr id="87074" name="Text Box 8">
              <a:extLst>
                <a:ext uri="{FF2B5EF4-FFF2-40B4-BE49-F238E27FC236}">
                  <a16:creationId xmlns:a16="http://schemas.microsoft.com/office/drawing/2014/main" id="{BB41301A-174B-43D1-A99A-7D5C59774F2D}"/>
                </a:ext>
              </a:extLst>
            </p:cNvPr>
            <p:cNvSpPr txBox="1">
              <a:spLocks noChangeArrowheads="1"/>
            </p:cNvSpPr>
            <p:nvPr/>
          </p:nvSpPr>
          <p:spPr bwMode="auto">
            <a:xfrm>
              <a:off x="3355" y="3018"/>
              <a:ext cx="2128" cy="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866" tIns="47933" rIns="95866" bIns="47933">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30000"/>
                </a:spcBef>
                <a:buFontTx/>
                <a:buNone/>
              </a:pPr>
              <a:r>
                <a:rPr lang="en-GB" altLang="it-IT" b="1">
                  <a:solidFill>
                    <a:schemeClr val="tx1"/>
                  </a:solidFill>
                </a:rPr>
                <a:t>Dominio della Frequenza:</a:t>
              </a:r>
            </a:p>
            <a:p>
              <a:pPr>
                <a:spcBef>
                  <a:spcPct val="30000"/>
                </a:spcBef>
                <a:buFontTx/>
                <a:buNone/>
              </a:pPr>
              <a:r>
                <a:rPr lang="en-GB" altLang="it-IT">
                  <a:solidFill>
                    <a:schemeClr val="tx1"/>
                  </a:solidFill>
                </a:rPr>
                <a:t>bande laterali</a:t>
              </a:r>
            </a:p>
          </p:txBody>
        </p:sp>
        <p:sp>
          <p:nvSpPr>
            <p:cNvPr id="87075" name="Text Box 7">
              <a:extLst>
                <a:ext uri="{FF2B5EF4-FFF2-40B4-BE49-F238E27FC236}">
                  <a16:creationId xmlns:a16="http://schemas.microsoft.com/office/drawing/2014/main" id="{9BADEC0B-33D0-424F-A9EB-A5AEE1EB0D1E}"/>
                </a:ext>
              </a:extLst>
            </p:cNvPr>
            <p:cNvSpPr txBox="1">
              <a:spLocks noChangeArrowheads="1"/>
            </p:cNvSpPr>
            <p:nvPr/>
          </p:nvSpPr>
          <p:spPr bwMode="auto">
            <a:xfrm>
              <a:off x="144" y="3018"/>
              <a:ext cx="2279" cy="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866" tIns="47933" rIns="95866" bIns="47933">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30000"/>
                </a:spcBef>
                <a:buFontTx/>
                <a:buNone/>
              </a:pPr>
              <a:r>
                <a:rPr lang="en-GB" altLang="it-IT" b="1">
                  <a:solidFill>
                    <a:schemeClr val="tx1"/>
                  </a:solidFill>
                </a:rPr>
                <a:t>Dominio del Tempo:</a:t>
              </a:r>
            </a:p>
            <a:p>
              <a:pPr>
                <a:spcBef>
                  <a:spcPct val="30000"/>
                </a:spcBef>
                <a:buFontTx/>
                <a:buNone/>
              </a:pPr>
              <a:r>
                <a:rPr lang="en-GB" altLang="it-IT">
                  <a:solidFill>
                    <a:schemeClr val="tx1"/>
                  </a:solidFill>
                </a:rPr>
                <a:t>Modulazione di ampiezza del segnale</a:t>
              </a:r>
            </a:p>
          </p:txBody>
        </p:sp>
        <p:sp>
          <p:nvSpPr>
            <p:cNvPr id="87076" name="AutoShape 34">
              <a:extLst>
                <a:ext uri="{FF2B5EF4-FFF2-40B4-BE49-F238E27FC236}">
                  <a16:creationId xmlns:a16="http://schemas.microsoft.com/office/drawing/2014/main" id="{85DE48CC-170E-4159-8D19-59227C7B2149}"/>
                </a:ext>
              </a:extLst>
            </p:cNvPr>
            <p:cNvSpPr>
              <a:spLocks noChangeArrowheads="1"/>
            </p:cNvSpPr>
            <p:nvPr/>
          </p:nvSpPr>
          <p:spPr bwMode="auto">
            <a:xfrm>
              <a:off x="2522" y="3340"/>
              <a:ext cx="807" cy="187"/>
            </a:xfrm>
            <a:prstGeom prst="rightArrow">
              <a:avLst>
                <a:gd name="adj1" fmla="val 50000"/>
                <a:gd name="adj2" fmla="val 107888"/>
              </a:avLst>
            </a:prstGeom>
            <a:solidFill>
              <a:srgbClr val="33CCCC"/>
            </a:solidFill>
            <a:ln w="2857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endParaRPr lang="en-GB" altLang="it-IT" b="1">
                <a:solidFill>
                  <a:schemeClr val="tx1"/>
                </a:solidFill>
              </a:endParaRPr>
            </a:p>
          </p:txBody>
        </p:sp>
      </p:grpSp>
      <p:sp>
        <p:nvSpPr>
          <p:cNvPr id="87069" name="Line 35">
            <a:extLst>
              <a:ext uri="{FF2B5EF4-FFF2-40B4-BE49-F238E27FC236}">
                <a16:creationId xmlns:a16="http://schemas.microsoft.com/office/drawing/2014/main" id="{62599A3E-6FAF-4CC2-A5D2-826B16B823B4}"/>
              </a:ext>
            </a:extLst>
          </p:cNvPr>
          <p:cNvSpPr>
            <a:spLocks noChangeShapeType="1"/>
          </p:cNvSpPr>
          <p:nvPr/>
        </p:nvSpPr>
        <p:spPr bwMode="auto">
          <a:xfrm>
            <a:off x="3650902" y="3865563"/>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7070" name="Text Box 36">
            <a:extLst>
              <a:ext uri="{FF2B5EF4-FFF2-40B4-BE49-F238E27FC236}">
                <a16:creationId xmlns:a16="http://schemas.microsoft.com/office/drawing/2014/main" id="{EA81C5F8-CF4D-4FD8-8043-6ABFFC8013E4}"/>
              </a:ext>
            </a:extLst>
          </p:cNvPr>
          <p:cNvSpPr txBox="1">
            <a:spLocks noChangeArrowheads="1"/>
          </p:cNvSpPr>
          <p:nvPr/>
        </p:nvSpPr>
        <p:spPr bwMode="auto">
          <a:xfrm>
            <a:off x="3792190" y="3824288"/>
            <a:ext cx="992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tempo</a:t>
            </a:r>
          </a:p>
        </p:txBody>
      </p:sp>
      <p:sp>
        <p:nvSpPr>
          <p:cNvPr id="87071" name="Text Box 39">
            <a:extLst>
              <a:ext uri="{FF2B5EF4-FFF2-40B4-BE49-F238E27FC236}">
                <a16:creationId xmlns:a16="http://schemas.microsoft.com/office/drawing/2014/main" id="{174E0A98-D5E6-4AD7-87EF-1E1FF49B5450}"/>
              </a:ext>
            </a:extLst>
          </p:cNvPr>
          <p:cNvSpPr txBox="1">
            <a:spLocks noChangeArrowheads="1"/>
          </p:cNvSpPr>
          <p:nvPr/>
        </p:nvSpPr>
        <p:spPr bwMode="auto">
          <a:xfrm>
            <a:off x="5921026" y="3482975"/>
            <a:ext cx="1265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dirty="0">
                <a:solidFill>
                  <a:schemeClr val="tx2">
                    <a:lumMod val="60000"/>
                    <a:lumOff val="40000"/>
                  </a:schemeClr>
                </a:solidFill>
              </a:rPr>
              <a:t>f </a:t>
            </a:r>
            <a:r>
              <a:rPr lang="en-GB" altLang="it-IT" sz="1600" b="1" baseline="-25000" dirty="0" err="1">
                <a:solidFill>
                  <a:schemeClr val="tx2">
                    <a:lumMod val="60000"/>
                    <a:lumOff val="40000"/>
                  </a:schemeClr>
                </a:solidFill>
              </a:rPr>
              <a:t>modulante</a:t>
            </a:r>
            <a:endParaRPr lang="en-GB" altLang="it-IT" sz="1600" b="1" baseline="-25000" dirty="0">
              <a:solidFill>
                <a:schemeClr val="tx2">
                  <a:lumMod val="60000"/>
                  <a:lumOff val="40000"/>
                </a:schemeClr>
              </a:solidFill>
            </a:endParaRPr>
          </a:p>
        </p:txBody>
      </p:sp>
      <p:sp>
        <p:nvSpPr>
          <p:cNvPr id="87072" name="Text Box 48">
            <a:extLst>
              <a:ext uri="{FF2B5EF4-FFF2-40B4-BE49-F238E27FC236}">
                <a16:creationId xmlns:a16="http://schemas.microsoft.com/office/drawing/2014/main" id="{0B453DEA-E099-48CF-AB3A-B350ADCD214F}"/>
              </a:ext>
            </a:extLst>
          </p:cNvPr>
          <p:cNvSpPr txBox="1">
            <a:spLocks noChangeArrowheads="1"/>
          </p:cNvSpPr>
          <p:nvPr/>
        </p:nvSpPr>
        <p:spPr bwMode="auto">
          <a:xfrm>
            <a:off x="2858739" y="2347914"/>
            <a:ext cx="309562" cy="30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400" b="1" dirty="0">
                <a:solidFill>
                  <a:schemeClr val="tx2">
                    <a:lumMod val="60000"/>
                    <a:lumOff val="40000"/>
                  </a:schemeClr>
                </a:solidFill>
              </a:rPr>
              <a:t>T</a:t>
            </a:r>
          </a:p>
        </p:txBody>
      </p:sp>
      <p:sp>
        <p:nvSpPr>
          <p:cNvPr id="87073" name="Text Box 52">
            <a:extLst>
              <a:ext uri="{FF2B5EF4-FFF2-40B4-BE49-F238E27FC236}">
                <a16:creationId xmlns:a16="http://schemas.microsoft.com/office/drawing/2014/main" id="{BEFF4B55-1B3F-4AAB-96FD-2BE054B4306F}"/>
              </a:ext>
            </a:extLst>
          </p:cNvPr>
          <p:cNvSpPr txBox="1">
            <a:spLocks noChangeArrowheads="1"/>
          </p:cNvSpPr>
          <p:nvPr/>
        </p:nvSpPr>
        <p:spPr bwMode="auto">
          <a:xfrm>
            <a:off x="790227" y="5438775"/>
            <a:ext cx="7077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400" dirty="0">
                <a:solidFill>
                  <a:schemeClr val="tx1"/>
                </a:solidFill>
              </a:rPr>
              <a:t>la frequenza </a:t>
            </a:r>
            <a:r>
              <a:rPr lang="it-IT" altLang="it-IT" sz="1400" dirty="0">
                <a:solidFill>
                  <a:schemeClr val="tx2">
                    <a:lumMod val="60000"/>
                    <a:lumOff val="40000"/>
                  </a:schemeClr>
                </a:solidFill>
              </a:rPr>
              <a:t>modulata</a:t>
            </a:r>
            <a:r>
              <a:rPr lang="it-IT" altLang="it-IT" sz="1400" dirty="0">
                <a:solidFill>
                  <a:srgbClr val="0066FF"/>
                </a:solidFill>
              </a:rPr>
              <a:t> </a:t>
            </a:r>
            <a:r>
              <a:rPr lang="it-IT" altLang="it-IT" sz="1400" dirty="0">
                <a:solidFill>
                  <a:schemeClr val="tx1"/>
                </a:solidFill>
              </a:rPr>
              <a:t>denuncia quale frequenza si manifesta il </a:t>
            </a:r>
            <a:r>
              <a:rPr lang="it-IT" altLang="it-IT" sz="1400" dirty="0" err="1">
                <a:solidFill>
                  <a:schemeClr val="tx1"/>
                </a:solidFill>
              </a:rPr>
              <a:t>problema,la</a:t>
            </a:r>
            <a:r>
              <a:rPr lang="it-IT" altLang="it-IT" sz="1400" dirty="0">
                <a:solidFill>
                  <a:schemeClr val="tx1"/>
                </a:solidFill>
              </a:rPr>
              <a:t> frequenza </a:t>
            </a:r>
            <a:r>
              <a:rPr lang="it-IT" altLang="it-IT" sz="1400" dirty="0">
                <a:solidFill>
                  <a:schemeClr val="accent4">
                    <a:lumMod val="75000"/>
                    <a:lumOff val="25000"/>
                  </a:schemeClr>
                </a:solidFill>
              </a:rPr>
              <a:t>portante</a:t>
            </a:r>
            <a:r>
              <a:rPr lang="it-IT" altLang="it-IT" sz="1400" dirty="0">
                <a:solidFill>
                  <a:srgbClr val="FF0000"/>
                </a:solidFill>
              </a:rPr>
              <a:t> </a:t>
            </a:r>
            <a:r>
              <a:rPr lang="it-IT" altLang="it-IT" sz="1400" dirty="0">
                <a:solidFill>
                  <a:schemeClr val="tx1"/>
                </a:solidFill>
              </a:rPr>
              <a:t>è la frequenza che sollecita la manifestazione di tale problema.</a:t>
            </a:r>
          </a:p>
        </p:txBody>
      </p:sp>
      <p:pic>
        <p:nvPicPr>
          <p:cNvPr id="37" name="88FE67FB-0175-4234-93C1-C998ECC1E9AE">
            <a:extLst>
              <a:ext uri="{FF2B5EF4-FFF2-40B4-BE49-F238E27FC236}">
                <a16:creationId xmlns:a16="http://schemas.microsoft.com/office/drawing/2014/main" id="{0B519387-6D3C-4BB4-89CE-ED9FBF4CF1C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048874" y="1486667"/>
            <a:ext cx="3846901" cy="3124497"/>
          </a:xfrm>
          <a:prstGeom prst="rect">
            <a:avLst/>
          </a:prstGeom>
          <a:noFill/>
          <a:ln>
            <a:noFill/>
          </a:ln>
        </p:spPr>
      </p:pic>
      <p:sp>
        <p:nvSpPr>
          <p:cNvPr id="38" name="Text Box 48">
            <a:extLst>
              <a:ext uri="{FF2B5EF4-FFF2-40B4-BE49-F238E27FC236}">
                <a16:creationId xmlns:a16="http://schemas.microsoft.com/office/drawing/2014/main" id="{B3A4CE8C-178C-4AEE-8CEC-7289F545C103}"/>
              </a:ext>
            </a:extLst>
          </p:cNvPr>
          <p:cNvSpPr txBox="1">
            <a:spLocks noChangeArrowheads="1"/>
          </p:cNvSpPr>
          <p:nvPr/>
        </p:nvSpPr>
        <p:spPr bwMode="auto">
          <a:xfrm>
            <a:off x="1055440" y="2348880"/>
            <a:ext cx="309562" cy="30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400" b="1" dirty="0">
                <a:solidFill>
                  <a:srgbClr val="0066FF"/>
                </a:solidFill>
              </a:rPr>
              <a:t>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numero diapositiva 3">
            <a:extLst>
              <a:ext uri="{FF2B5EF4-FFF2-40B4-BE49-F238E27FC236}">
                <a16:creationId xmlns:a16="http://schemas.microsoft.com/office/drawing/2014/main" id="{B77D575B-7657-447F-8D62-597E0B993A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FCB86D8-C357-4B4E-B4E5-B22BDD05E84B}" type="slidenum">
              <a:rPr lang="de-DE" altLang="it-IT" sz="1000">
                <a:solidFill>
                  <a:schemeClr val="tx1"/>
                </a:solidFill>
              </a:rPr>
              <a:pPr>
                <a:spcBef>
                  <a:spcPct val="0"/>
                </a:spcBef>
                <a:buFontTx/>
                <a:buNone/>
              </a:pPr>
              <a:t>61</a:t>
            </a:fld>
            <a:endParaRPr lang="de-DE" altLang="it-IT" sz="1000">
              <a:solidFill>
                <a:schemeClr val="tx1"/>
              </a:solidFill>
            </a:endParaRPr>
          </a:p>
        </p:txBody>
      </p:sp>
      <p:sp>
        <p:nvSpPr>
          <p:cNvPr id="89091" name="Rectangle 2">
            <a:extLst>
              <a:ext uri="{FF2B5EF4-FFF2-40B4-BE49-F238E27FC236}">
                <a16:creationId xmlns:a16="http://schemas.microsoft.com/office/drawing/2014/main" id="{D0A1730C-A98F-4256-81D6-A7FE711DCF02}"/>
              </a:ext>
            </a:extLst>
          </p:cNvPr>
          <p:cNvSpPr>
            <a:spLocks noGrp="1" noChangeArrowheads="1"/>
          </p:cNvSpPr>
          <p:nvPr>
            <p:ph type="title" idx="4294967295"/>
          </p:nvPr>
        </p:nvSpPr>
        <p:spPr>
          <a:xfrm>
            <a:off x="0" y="325438"/>
            <a:ext cx="6424613" cy="519112"/>
          </a:xfrm>
        </p:spPr>
        <p:txBody>
          <a:bodyPr/>
          <a:lstStyle/>
          <a:p>
            <a:pPr algn="ctr" eaLnBrk="1" hangingPunct="1"/>
            <a:r>
              <a:rPr lang="en-GB" altLang="it-IT" dirty="0"/>
              <a:t>Demodulazione</a:t>
            </a:r>
          </a:p>
        </p:txBody>
      </p:sp>
      <p:sp>
        <p:nvSpPr>
          <p:cNvPr id="89092" name="Text Box 4">
            <a:extLst>
              <a:ext uri="{FF2B5EF4-FFF2-40B4-BE49-F238E27FC236}">
                <a16:creationId xmlns:a16="http://schemas.microsoft.com/office/drawing/2014/main" id="{BA9577C6-7007-4A77-AC29-7406326B15F6}"/>
              </a:ext>
            </a:extLst>
          </p:cNvPr>
          <p:cNvSpPr txBox="1">
            <a:spLocks noChangeArrowheads="1"/>
          </p:cNvSpPr>
          <p:nvPr/>
        </p:nvSpPr>
        <p:spPr bwMode="auto">
          <a:xfrm>
            <a:off x="2497138" y="5195888"/>
            <a:ext cx="75676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400">
                <a:solidFill>
                  <a:schemeClr val="tx1"/>
                </a:solidFill>
              </a:rPr>
              <a:t>La demodulation è un modo specifico di elaborazione del segnale tale che,nello spettro,si vedano solo la frequenza di ripetizione di  impatto generata dalla sorgente vibrazionale e le sue armoniche</a:t>
            </a:r>
            <a:endParaRPr lang="en-GB" altLang="it-IT" sz="1400">
              <a:solidFill>
                <a:schemeClr val="tx1"/>
              </a:solidFill>
            </a:endParaRPr>
          </a:p>
        </p:txBody>
      </p:sp>
      <p:pic>
        <p:nvPicPr>
          <p:cNvPr id="89093" name="Picture 5" descr="antr-gleichrichtung maschinenresonanz">
            <a:extLst>
              <a:ext uri="{FF2B5EF4-FFF2-40B4-BE49-F238E27FC236}">
                <a16:creationId xmlns:a16="http://schemas.microsoft.com/office/drawing/2014/main" id="{E0181602-3F81-460A-9D4B-7FD7A495F2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8537" b="77057"/>
          <a:stretch>
            <a:fillRect/>
          </a:stretch>
        </p:blipFill>
        <p:spPr bwMode="auto">
          <a:xfrm>
            <a:off x="2497138" y="1846264"/>
            <a:ext cx="283051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6" descr="antr-gleichrichtung maschinenresonanz">
            <a:extLst>
              <a:ext uri="{FF2B5EF4-FFF2-40B4-BE49-F238E27FC236}">
                <a16:creationId xmlns:a16="http://schemas.microsoft.com/office/drawing/2014/main" id="{53E436CA-2EA5-4F26-8AB1-DC812C6D5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8096" t="50056" b="24991"/>
          <a:stretch>
            <a:fillRect/>
          </a:stretch>
        </p:blipFill>
        <p:spPr bwMode="auto">
          <a:xfrm>
            <a:off x="6588126" y="1743076"/>
            <a:ext cx="28479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7" descr="ENVELOPE">
            <a:extLst>
              <a:ext uri="{FF2B5EF4-FFF2-40B4-BE49-F238E27FC236}">
                <a16:creationId xmlns:a16="http://schemas.microsoft.com/office/drawing/2014/main" id="{3B55946B-90D9-4673-89E5-0D2DE52AAC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746" t="54962" r="75551" b="13135"/>
          <a:stretch>
            <a:fillRect/>
          </a:stretch>
        </p:blipFill>
        <p:spPr bwMode="auto">
          <a:xfrm>
            <a:off x="2703513" y="3243264"/>
            <a:ext cx="18796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ENVELOPE">
            <a:extLst>
              <a:ext uri="{FF2B5EF4-FFF2-40B4-BE49-F238E27FC236}">
                <a16:creationId xmlns:a16="http://schemas.microsoft.com/office/drawing/2014/main" id="{840850ED-C912-4070-B894-BA3598E008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75545" t="54770" r="2396" b="13922"/>
          <a:stretch>
            <a:fillRect/>
          </a:stretch>
        </p:blipFill>
        <p:spPr bwMode="auto">
          <a:xfrm>
            <a:off x="6948488" y="3292476"/>
            <a:ext cx="191135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AutoShape 9">
            <a:extLst>
              <a:ext uri="{FF2B5EF4-FFF2-40B4-BE49-F238E27FC236}">
                <a16:creationId xmlns:a16="http://schemas.microsoft.com/office/drawing/2014/main" id="{99BF2AB8-B0BB-4904-9030-AA56AB65167A}"/>
              </a:ext>
            </a:extLst>
          </p:cNvPr>
          <p:cNvSpPr>
            <a:spLocks noChangeArrowheads="1"/>
          </p:cNvSpPr>
          <p:nvPr/>
        </p:nvSpPr>
        <p:spPr bwMode="auto">
          <a:xfrm>
            <a:off x="4376739" y="2768601"/>
            <a:ext cx="2554287" cy="847725"/>
          </a:xfrm>
          <a:prstGeom prst="rightArrow">
            <a:avLst>
              <a:gd name="adj1" fmla="val 50000"/>
              <a:gd name="adj2" fmla="val 75328"/>
            </a:avLst>
          </a:prstGeom>
          <a:solidFill>
            <a:srgbClr val="33CCCC"/>
          </a:solidFill>
          <a:ln w="2857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en-GB" altLang="it-IT" b="1">
                <a:solidFill>
                  <a:schemeClr val="tx1"/>
                </a:solidFill>
              </a:rPr>
              <a:t>Demodulazione</a:t>
            </a:r>
          </a:p>
        </p:txBody>
      </p:sp>
      <p:sp>
        <p:nvSpPr>
          <p:cNvPr id="89098" name="Line 10">
            <a:extLst>
              <a:ext uri="{FF2B5EF4-FFF2-40B4-BE49-F238E27FC236}">
                <a16:creationId xmlns:a16="http://schemas.microsoft.com/office/drawing/2014/main" id="{A41F83E3-7767-4F4E-94A8-BB1B1161E455}"/>
              </a:ext>
            </a:extLst>
          </p:cNvPr>
          <p:cNvSpPr>
            <a:spLocks noChangeShapeType="1"/>
          </p:cNvSpPr>
          <p:nvPr/>
        </p:nvSpPr>
        <p:spPr bwMode="auto">
          <a:xfrm>
            <a:off x="8934451" y="2835275"/>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9099" name="Text Box 11">
            <a:extLst>
              <a:ext uri="{FF2B5EF4-FFF2-40B4-BE49-F238E27FC236}">
                <a16:creationId xmlns:a16="http://schemas.microsoft.com/office/drawing/2014/main" id="{B10D4E3D-E48D-40B9-B1E1-350A9220669F}"/>
              </a:ext>
            </a:extLst>
          </p:cNvPr>
          <p:cNvSpPr txBox="1">
            <a:spLocks noChangeArrowheads="1"/>
          </p:cNvSpPr>
          <p:nvPr/>
        </p:nvSpPr>
        <p:spPr bwMode="auto">
          <a:xfrm>
            <a:off x="9075739" y="2794000"/>
            <a:ext cx="992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tempo</a:t>
            </a:r>
          </a:p>
        </p:txBody>
      </p:sp>
      <p:sp>
        <p:nvSpPr>
          <p:cNvPr id="89100" name="Line 12">
            <a:extLst>
              <a:ext uri="{FF2B5EF4-FFF2-40B4-BE49-F238E27FC236}">
                <a16:creationId xmlns:a16="http://schemas.microsoft.com/office/drawing/2014/main" id="{F13A25DF-E5B1-4C2F-80CD-D66B7F49EE7B}"/>
              </a:ext>
            </a:extLst>
          </p:cNvPr>
          <p:cNvSpPr>
            <a:spLocks noChangeShapeType="1"/>
          </p:cNvSpPr>
          <p:nvPr/>
        </p:nvSpPr>
        <p:spPr bwMode="auto">
          <a:xfrm>
            <a:off x="8934451" y="4340225"/>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9101" name="Text Box 13">
            <a:extLst>
              <a:ext uri="{FF2B5EF4-FFF2-40B4-BE49-F238E27FC236}">
                <a16:creationId xmlns:a16="http://schemas.microsoft.com/office/drawing/2014/main" id="{6EA4CD9F-6974-4DA0-98B7-99C9685AC4F0}"/>
              </a:ext>
            </a:extLst>
          </p:cNvPr>
          <p:cNvSpPr txBox="1">
            <a:spLocks noChangeArrowheads="1"/>
          </p:cNvSpPr>
          <p:nvPr/>
        </p:nvSpPr>
        <p:spPr bwMode="auto">
          <a:xfrm>
            <a:off x="8851901" y="4298950"/>
            <a:ext cx="1254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frequenza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numero diapositiva 3">
            <a:extLst>
              <a:ext uri="{FF2B5EF4-FFF2-40B4-BE49-F238E27FC236}">
                <a16:creationId xmlns:a16="http://schemas.microsoft.com/office/drawing/2014/main" id="{6BC8093E-C7CE-449B-AAF5-E4444188B5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9FE8791-BACF-4B5C-A19C-4D4AA91FF431}" type="slidenum">
              <a:rPr lang="de-DE" altLang="it-IT" sz="1000">
                <a:solidFill>
                  <a:schemeClr val="tx1"/>
                </a:solidFill>
              </a:rPr>
              <a:pPr>
                <a:spcBef>
                  <a:spcPct val="0"/>
                </a:spcBef>
                <a:buFontTx/>
                <a:buNone/>
              </a:pPr>
              <a:t>62</a:t>
            </a:fld>
            <a:endParaRPr lang="de-DE" altLang="it-IT" sz="1000">
              <a:solidFill>
                <a:schemeClr val="tx1"/>
              </a:solidFill>
            </a:endParaRPr>
          </a:p>
        </p:txBody>
      </p:sp>
      <p:sp>
        <p:nvSpPr>
          <p:cNvPr id="134147" name="Rectangle 2">
            <a:extLst>
              <a:ext uri="{FF2B5EF4-FFF2-40B4-BE49-F238E27FC236}">
                <a16:creationId xmlns:a16="http://schemas.microsoft.com/office/drawing/2014/main" id="{CC4D91E5-3DE4-4B7C-9CE4-51C72B8A24B9}"/>
              </a:ext>
            </a:extLst>
          </p:cNvPr>
          <p:cNvSpPr>
            <a:spLocks noGrp="1" noChangeArrowheads="1"/>
          </p:cNvSpPr>
          <p:nvPr>
            <p:ph type="title" idx="4294967295"/>
          </p:nvPr>
        </p:nvSpPr>
        <p:spPr>
          <a:xfrm>
            <a:off x="2248496" y="43723"/>
            <a:ext cx="5951984" cy="450304"/>
          </a:xfrm>
        </p:spPr>
        <p:txBody>
          <a:bodyPr/>
          <a:lstStyle/>
          <a:p>
            <a:pPr eaLnBrk="1" hangingPunct="1"/>
            <a:r>
              <a:rPr lang="it-IT" altLang="it-IT" sz="2000" dirty="0"/>
              <a:t>Diagnosi del cuscinetto - Demodulazione</a:t>
            </a:r>
          </a:p>
        </p:txBody>
      </p:sp>
      <p:graphicFrame>
        <p:nvGraphicFramePr>
          <p:cNvPr id="134149" name="Object 4">
            <a:extLst>
              <a:ext uri="{FF2B5EF4-FFF2-40B4-BE49-F238E27FC236}">
                <a16:creationId xmlns:a16="http://schemas.microsoft.com/office/drawing/2014/main" id="{0CDF67CE-1E4B-4387-B9E1-F61AB20EB7A2}"/>
              </a:ext>
            </a:extLst>
          </p:cNvPr>
          <p:cNvGraphicFramePr>
            <a:graphicFrameLocks noGrp="1" noChangeAspect="1"/>
          </p:cNvGraphicFramePr>
          <p:nvPr>
            <p:ph idx="4294967295"/>
            <p:extLst>
              <p:ext uri="{D42A27DB-BD31-4B8C-83A1-F6EECF244321}">
                <p14:modId xmlns:p14="http://schemas.microsoft.com/office/powerpoint/2010/main" val="2835190162"/>
              </p:ext>
            </p:extLst>
          </p:nvPr>
        </p:nvGraphicFramePr>
        <p:xfrm>
          <a:off x="1559496" y="764704"/>
          <a:ext cx="8477683" cy="4443863"/>
        </p:xfrm>
        <a:graphic>
          <a:graphicData uri="http://schemas.openxmlformats.org/presentationml/2006/ole">
            <mc:AlternateContent xmlns:mc="http://schemas.openxmlformats.org/markup-compatibility/2006">
              <mc:Choice xmlns:v="urn:schemas-microsoft-com:vml" Requires="v">
                <p:oleObj name="Immagine bitmap" r:id="rId3" imgW="3580952" imgH="1771429" progId="Paint.Picture">
                  <p:embed/>
                </p:oleObj>
              </mc:Choice>
              <mc:Fallback>
                <p:oleObj name="Immagine bitmap" r:id="rId3" imgW="3580952" imgH="1771429" progId="Paint.Picture">
                  <p:embed/>
                  <p:pic>
                    <p:nvPicPr>
                      <p:cNvPr id="134149" name="Object 4">
                        <a:extLst>
                          <a:ext uri="{FF2B5EF4-FFF2-40B4-BE49-F238E27FC236}">
                            <a16:creationId xmlns:a16="http://schemas.microsoft.com/office/drawing/2014/main" id="{0CDF67CE-1E4B-4387-B9E1-F61AB20EB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496" y="764704"/>
                        <a:ext cx="8477683" cy="4443863"/>
                      </a:xfrm>
                      <a:prstGeom prst="rect">
                        <a:avLst/>
                      </a:prstGeom>
                      <a:noFill/>
                      <a:ln>
                        <a:noFill/>
                      </a:ln>
                    </p:spPr>
                  </p:pic>
                </p:oleObj>
              </mc:Fallback>
            </mc:AlternateContent>
          </a:graphicData>
        </a:graphic>
      </p:graphicFrame>
      <p:sp>
        <p:nvSpPr>
          <p:cNvPr id="134148" name="Text Box 3">
            <a:extLst>
              <a:ext uri="{FF2B5EF4-FFF2-40B4-BE49-F238E27FC236}">
                <a16:creationId xmlns:a16="http://schemas.microsoft.com/office/drawing/2014/main" id="{000E4A71-CE0D-4723-A2D6-513BFDF8A967}"/>
              </a:ext>
            </a:extLst>
          </p:cNvPr>
          <p:cNvSpPr txBox="1">
            <a:spLocks noChangeArrowheads="1"/>
          </p:cNvSpPr>
          <p:nvPr/>
        </p:nvSpPr>
        <p:spPr bwMode="auto">
          <a:xfrm>
            <a:off x="155340" y="5420706"/>
            <a:ext cx="11881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Il segnale acquisito dall’analizzatore contiene, normalmente, vibrazioni provenienti da differenti sorgenti. Spesso il livello delle vibrazioni associato alla frequenza di risonanza del cuscinetto non è particolarmente elevato, soprattutto</a:t>
            </a:r>
          </a:p>
          <a:p>
            <a:pPr>
              <a:spcBef>
                <a:spcPct val="0"/>
              </a:spcBef>
              <a:buFontTx/>
              <a:buNone/>
            </a:pPr>
            <a:r>
              <a:rPr lang="it-IT" altLang="it-IT" sz="1800" b="1" dirty="0">
                <a:solidFill>
                  <a:schemeClr val="tx1"/>
                </a:solidFill>
                <a:latin typeface="Times New Roman" panose="02020603050405020304" pitchFamily="18" charset="0"/>
              </a:rPr>
              <a:t>se confrontato con quello rilevato alle frequenze dominanti come ad esempio la fondamentale</a:t>
            </a:r>
          </a:p>
          <a:p>
            <a:pPr>
              <a:spcBef>
                <a:spcPct val="0"/>
              </a:spcBef>
              <a:buFontTx/>
              <a:buNone/>
            </a:pPr>
            <a:r>
              <a:rPr lang="it-IT" altLang="it-IT" sz="1800" b="1" dirty="0">
                <a:solidFill>
                  <a:schemeClr val="tx1"/>
                </a:solidFill>
                <a:latin typeface="Times New Roman" panose="02020603050405020304" pitchFamily="18" charset="0"/>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numero diapositiva 3">
            <a:extLst>
              <a:ext uri="{FF2B5EF4-FFF2-40B4-BE49-F238E27FC236}">
                <a16:creationId xmlns:a16="http://schemas.microsoft.com/office/drawing/2014/main" id="{0ED39F8F-D062-454F-810B-ED1CDA89DF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1CF4085-CC53-4040-B074-26F7E7E57A01}" type="slidenum">
              <a:rPr lang="de-DE" altLang="it-IT" sz="1000">
                <a:solidFill>
                  <a:schemeClr val="tx1"/>
                </a:solidFill>
              </a:rPr>
              <a:pPr>
                <a:spcBef>
                  <a:spcPct val="0"/>
                </a:spcBef>
                <a:buFontTx/>
                <a:buNone/>
              </a:pPr>
              <a:t>63</a:t>
            </a:fld>
            <a:endParaRPr lang="de-DE" altLang="it-IT" sz="1000">
              <a:solidFill>
                <a:schemeClr val="tx1"/>
              </a:solidFill>
            </a:endParaRPr>
          </a:p>
        </p:txBody>
      </p:sp>
      <p:graphicFrame>
        <p:nvGraphicFramePr>
          <p:cNvPr id="136196" name="Object 4">
            <a:extLst>
              <a:ext uri="{FF2B5EF4-FFF2-40B4-BE49-F238E27FC236}">
                <a16:creationId xmlns:a16="http://schemas.microsoft.com/office/drawing/2014/main" id="{D6A0EB37-2997-43BA-A6CC-750FA775BEB1}"/>
              </a:ext>
            </a:extLst>
          </p:cNvPr>
          <p:cNvGraphicFramePr>
            <a:graphicFrameLocks noGrp="1" noChangeAspect="1"/>
          </p:cNvGraphicFramePr>
          <p:nvPr>
            <p:ph idx="4294967295"/>
            <p:extLst>
              <p:ext uri="{D42A27DB-BD31-4B8C-83A1-F6EECF244321}">
                <p14:modId xmlns:p14="http://schemas.microsoft.com/office/powerpoint/2010/main" val="2176200775"/>
              </p:ext>
            </p:extLst>
          </p:nvPr>
        </p:nvGraphicFramePr>
        <p:xfrm>
          <a:off x="1788200" y="704647"/>
          <a:ext cx="7404144" cy="4837720"/>
        </p:xfrm>
        <a:graphic>
          <a:graphicData uri="http://schemas.openxmlformats.org/presentationml/2006/ole">
            <mc:AlternateContent xmlns:mc="http://schemas.openxmlformats.org/markup-compatibility/2006">
              <mc:Choice xmlns:v="urn:schemas-microsoft-com:vml" Requires="v">
                <p:oleObj name="Immagine bitmap" r:id="rId3" imgW="3572374" imgH="2333333" progId="Paint.Picture">
                  <p:embed/>
                </p:oleObj>
              </mc:Choice>
              <mc:Fallback>
                <p:oleObj name="Immagine bitmap" r:id="rId3" imgW="3572374" imgH="2333333" progId="Paint.Picture">
                  <p:embed/>
                  <p:pic>
                    <p:nvPicPr>
                      <p:cNvPr id="136196" name="Object 4">
                        <a:extLst>
                          <a:ext uri="{FF2B5EF4-FFF2-40B4-BE49-F238E27FC236}">
                            <a16:creationId xmlns:a16="http://schemas.microsoft.com/office/drawing/2014/main" id="{D6A0EB37-2997-43BA-A6CC-750FA775B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200" y="704647"/>
                        <a:ext cx="7404144" cy="4837720"/>
                      </a:xfrm>
                      <a:prstGeom prst="rect">
                        <a:avLst/>
                      </a:prstGeom>
                      <a:noFill/>
                      <a:ln>
                        <a:noFill/>
                      </a:ln>
                    </p:spPr>
                  </p:pic>
                </p:oleObj>
              </mc:Fallback>
            </mc:AlternateContent>
          </a:graphicData>
        </a:graphic>
      </p:graphicFrame>
      <p:sp>
        <p:nvSpPr>
          <p:cNvPr id="136195" name="Text Box 3">
            <a:extLst>
              <a:ext uri="{FF2B5EF4-FFF2-40B4-BE49-F238E27FC236}">
                <a16:creationId xmlns:a16="http://schemas.microsoft.com/office/drawing/2014/main" id="{C07A4928-E5D0-487D-91AF-4C7A6AF098E9}"/>
              </a:ext>
            </a:extLst>
          </p:cNvPr>
          <p:cNvSpPr txBox="1">
            <a:spLocks noChangeArrowheads="1"/>
          </p:cNvSpPr>
          <p:nvPr/>
        </p:nvSpPr>
        <p:spPr bwMode="auto">
          <a:xfrm>
            <a:off x="155340" y="5604665"/>
            <a:ext cx="11881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Se osserviamo la forma d’onda possiamo notare sovrapposti alla sinusoide con ampiezza più elevata, quella riferita alla frequenza fondamentale (dovuta quindi ad esempio ad un problema di squilibrio),una serie transitori provocati dall’impatto delle sfere sulla pista danneggiata. La frequenza di questi transitori è quella di risonanza del cuscinetto. </a:t>
            </a:r>
          </a:p>
          <a:p>
            <a:pPr>
              <a:spcBef>
                <a:spcPct val="0"/>
              </a:spcBef>
              <a:buFontTx/>
              <a:buNone/>
            </a:pPr>
            <a:r>
              <a:rPr lang="it-IT" altLang="it-IT" sz="1800" b="1" dirty="0">
                <a:solidFill>
                  <a:schemeClr val="tx1"/>
                </a:solidFill>
                <a:latin typeface="Times New Roman" panose="02020603050405020304" pitchFamily="18" charset="0"/>
              </a:rPr>
              <a:t> </a:t>
            </a:r>
          </a:p>
        </p:txBody>
      </p:sp>
      <p:sp>
        <p:nvSpPr>
          <p:cNvPr id="6" name="Rectangle 2">
            <a:extLst>
              <a:ext uri="{FF2B5EF4-FFF2-40B4-BE49-F238E27FC236}">
                <a16:creationId xmlns:a16="http://schemas.microsoft.com/office/drawing/2014/main" id="{76C16E14-D998-47D3-9C27-1713F307EF32}"/>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pic>
        <p:nvPicPr>
          <p:cNvPr id="7" name="7F74316F-92F5-47D9-8798-23A150DDDDF2">
            <a:extLst>
              <a:ext uri="{FF2B5EF4-FFF2-40B4-BE49-F238E27FC236}">
                <a16:creationId xmlns:a16="http://schemas.microsoft.com/office/drawing/2014/main" id="{2D1F5A38-6C62-41DE-B40C-FC0B027D505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104112" y="812304"/>
            <a:ext cx="2016224" cy="17526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numero diapositiva 3">
            <a:extLst>
              <a:ext uri="{FF2B5EF4-FFF2-40B4-BE49-F238E27FC236}">
                <a16:creationId xmlns:a16="http://schemas.microsoft.com/office/drawing/2014/main" id="{C48490AB-ECA8-4073-A026-EE8F96C755F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6304BDE-36BA-40D3-AC0F-426ABF651360}" type="slidenum">
              <a:rPr lang="de-DE" altLang="it-IT" sz="1000">
                <a:solidFill>
                  <a:schemeClr val="tx1"/>
                </a:solidFill>
              </a:rPr>
              <a:pPr>
                <a:spcBef>
                  <a:spcPct val="0"/>
                </a:spcBef>
                <a:buFontTx/>
                <a:buNone/>
              </a:pPr>
              <a:t>64</a:t>
            </a:fld>
            <a:endParaRPr lang="de-DE" altLang="it-IT" sz="1000">
              <a:solidFill>
                <a:schemeClr val="tx1"/>
              </a:solidFill>
            </a:endParaRPr>
          </a:p>
        </p:txBody>
      </p:sp>
      <p:graphicFrame>
        <p:nvGraphicFramePr>
          <p:cNvPr id="138244" name="Object 4">
            <a:extLst>
              <a:ext uri="{FF2B5EF4-FFF2-40B4-BE49-F238E27FC236}">
                <a16:creationId xmlns:a16="http://schemas.microsoft.com/office/drawing/2014/main" id="{E39E601B-959A-4D81-9967-B10BDEDDD925}"/>
              </a:ext>
            </a:extLst>
          </p:cNvPr>
          <p:cNvGraphicFramePr>
            <a:graphicFrameLocks noGrp="1" noChangeAspect="1"/>
          </p:cNvGraphicFramePr>
          <p:nvPr>
            <p:ph idx="4294967295"/>
            <p:extLst>
              <p:ext uri="{D42A27DB-BD31-4B8C-83A1-F6EECF244321}">
                <p14:modId xmlns:p14="http://schemas.microsoft.com/office/powerpoint/2010/main" val="1251418986"/>
              </p:ext>
            </p:extLst>
          </p:nvPr>
        </p:nvGraphicFramePr>
        <p:xfrm>
          <a:off x="1847528" y="655905"/>
          <a:ext cx="7994270" cy="4742904"/>
        </p:xfrm>
        <a:graphic>
          <a:graphicData uri="http://schemas.openxmlformats.org/presentationml/2006/ole">
            <mc:AlternateContent xmlns:mc="http://schemas.openxmlformats.org/markup-compatibility/2006">
              <mc:Choice xmlns:v="urn:schemas-microsoft-com:vml" Requires="v">
                <p:oleObj name="Immagine bitmap" r:id="rId3" imgW="3580952" imgH="1809524" progId="Paint.Picture">
                  <p:embed/>
                </p:oleObj>
              </mc:Choice>
              <mc:Fallback>
                <p:oleObj name="Immagine bitmap" r:id="rId3" imgW="3580952" imgH="1809524" progId="Paint.Picture">
                  <p:embed/>
                  <p:pic>
                    <p:nvPicPr>
                      <p:cNvPr id="138244" name="Object 4">
                        <a:extLst>
                          <a:ext uri="{FF2B5EF4-FFF2-40B4-BE49-F238E27FC236}">
                            <a16:creationId xmlns:a16="http://schemas.microsoft.com/office/drawing/2014/main" id="{E39E601B-959A-4D81-9967-B10BDEDDD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655905"/>
                        <a:ext cx="7994270" cy="4742904"/>
                      </a:xfrm>
                      <a:prstGeom prst="rect">
                        <a:avLst/>
                      </a:prstGeom>
                      <a:noFill/>
                      <a:ln>
                        <a:noFill/>
                      </a:ln>
                    </p:spPr>
                  </p:pic>
                </p:oleObj>
              </mc:Fallback>
            </mc:AlternateContent>
          </a:graphicData>
        </a:graphic>
      </p:graphicFrame>
      <p:sp>
        <p:nvSpPr>
          <p:cNvPr id="138243" name="Text Box 3">
            <a:extLst>
              <a:ext uri="{FF2B5EF4-FFF2-40B4-BE49-F238E27FC236}">
                <a16:creationId xmlns:a16="http://schemas.microsoft.com/office/drawing/2014/main" id="{54FFFA1C-710D-4A01-B7A5-607378A301AF}"/>
              </a:ext>
            </a:extLst>
          </p:cNvPr>
          <p:cNvSpPr txBox="1">
            <a:spLocks noChangeArrowheads="1"/>
          </p:cNvSpPr>
          <p:nvPr/>
        </p:nvSpPr>
        <p:spPr bwMode="auto">
          <a:xfrm>
            <a:off x="191344" y="5500511"/>
            <a:ext cx="115212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Per poter effettuare la diagnosi sul cuscinetto è necessario eliminare le vibrazioni a bassa frequenza. Lo strumento quindi durante l’acquisizione dei segnali attiva un </a:t>
            </a:r>
            <a:r>
              <a:rPr lang="it-IT" altLang="it-IT" sz="1800" b="1" dirty="0" err="1">
                <a:solidFill>
                  <a:schemeClr val="tx1"/>
                </a:solidFill>
                <a:latin typeface="Times New Roman" panose="02020603050405020304" pitchFamily="18" charset="0"/>
              </a:rPr>
              <a:t>filtro“passa</a:t>
            </a:r>
            <a:r>
              <a:rPr lang="it-IT" altLang="it-IT" sz="1800" b="1" dirty="0">
                <a:solidFill>
                  <a:schemeClr val="tx1"/>
                </a:solidFill>
                <a:latin typeface="Times New Roman" panose="02020603050405020304" pitchFamily="18" charset="0"/>
              </a:rPr>
              <a:t> alto” la cui  funzione è proprio quella di eliminare le vibrazioni a bassa frequenza. Normalmente la frequenza di taglio è intorno ai 2 kHz. </a:t>
            </a:r>
          </a:p>
          <a:p>
            <a:pPr>
              <a:spcBef>
                <a:spcPct val="0"/>
              </a:spcBef>
              <a:buFontTx/>
              <a:buNone/>
            </a:pPr>
            <a:r>
              <a:rPr lang="it-IT" altLang="it-IT" sz="1800" b="1" dirty="0">
                <a:solidFill>
                  <a:schemeClr val="tx1"/>
                </a:solidFill>
                <a:latin typeface="Times New Roman" panose="02020603050405020304" pitchFamily="18" charset="0"/>
              </a:rPr>
              <a:t> </a:t>
            </a:r>
          </a:p>
        </p:txBody>
      </p:sp>
      <p:sp>
        <p:nvSpPr>
          <p:cNvPr id="6" name="Rectangle 2">
            <a:extLst>
              <a:ext uri="{FF2B5EF4-FFF2-40B4-BE49-F238E27FC236}">
                <a16:creationId xmlns:a16="http://schemas.microsoft.com/office/drawing/2014/main" id="{C635A3C2-074C-4A2E-86B9-70C325F1AB6B}"/>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numero diapositiva 3">
            <a:extLst>
              <a:ext uri="{FF2B5EF4-FFF2-40B4-BE49-F238E27FC236}">
                <a16:creationId xmlns:a16="http://schemas.microsoft.com/office/drawing/2014/main" id="{A3E1706C-6C0E-457F-87D2-847F7967BA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515A291-825A-4173-A85E-8DF8A871EB3E}" type="slidenum">
              <a:rPr lang="de-DE" altLang="it-IT" sz="1000">
                <a:solidFill>
                  <a:schemeClr val="tx1"/>
                </a:solidFill>
              </a:rPr>
              <a:pPr>
                <a:spcBef>
                  <a:spcPct val="0"/>
                </a:spcBef>
                <a:buFontTx/>
                <a:buNone/>
              </a:pPr>
              <a:t>65</a:t>
            </a:fld>
            <a:endParaRPr lang="de-DE" altLang="it-IT" sz="1000">
              <a:solidFill>
                <a:schemeClr val="tx1"/>
              </a:solidFill>
            </a:endParaRPr>
          </a:p>
        </p:txBody>
      </p:sp>
      <p:graphicFrame>
        <p:nvGraphicFramePr>
          <p:cNvPr id="140292" name="Object 4">
            <a:extLst>
              <a:ext uri="{FF2B5EF4-FFF2-40B4-BE49-F238E27FC236}">
                <a16:creationId xmlns:a16="http://schemas.microsoft.com/office/drawing/2014/main" id="{6FC4D90B-96AF-44B1-A10C-6D15D620C9C4}"/>
              </a:ext>
            </a:extLst>
          </p:cNvPr>
          <p:cNvGraphicFramePr>
            <a:graphicFrameLocks noGrp="1" noChangeAspect="1"/>
          </p:cNvGraphicFramePr>
          <p:nvPr>
            <p:ph idx="4294967295"/>
            <p:extLst>
              <p:ext uri="{D42A27DB-BD31-4B8C-83A1-F6EECF244321}">
                <p14:modId xmlns:p14="http://schemas.microsoft.com/office/powerpoint/2010/main" val="4216296268"/>
              </p:ext>
            </p:extLst>
          </p:nvPr>
        </p:nvGraphicFramePr>
        <p:xfrm>
          <a:off x="1487488" y="692696"/>
          <a:ext cx="8765174" cy="4824536"/>
        </p:xfrm>
        <a:graphic>
          <a:graphicData uri="http://schemas.openxmlformats.org/presentationml/2006/ole">
            <mc:AlternateContent xmlns:mc="http://schemas.openxmlformats.org/markup-compatibility/2006">
              <mc:Choice xmlns:v="urn:schemas-microsoft-com:vml" Requires="v">
                <p:oleObj name="Immagine bitmap" r:id="rId3" imgW="3580952" imgH="1809524" progId="Paint.Picture">
                  <p:embed/>
                </p:oleObj>
              </mc:Choice>
              <mc:Fallback>
                <p:oleObj name="Immagine bitmap" r:id="rId3" imgW="3580952" imgH="1809524" progId="Paint.Picture">
                  <p:embed/>
                  <p:pic>
                    <p:nvPicPr>
                      <p:cNvPr id="140292" name="Object 4">
                        <a:extLst>
                          <a:ext uri="{FF2B5EF4-FFF2-40B4-BE49-F238E27FC236}">
                            <a16:creationId xmlns:a16="http://schemas.microsoft.com/office/drawing/2014/main" id="{6FC4D90B-96AF-44B1-A10C-6D15D620C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692696"/>
                        <a:ext cx="8765174" cy="4824536"/>
                      </a:xfrm>
                      <a:prstGeom prst="rect">
                        <a:avLst/>
                      </a:prstGeom>
                      <a:noFill/>
                      <a:ln>
                        <a:noFill/>
                      </a:ln>
                    </p:spPr>
                  </p:pic>
                </p:oleObj>
              </mc:Fallback>
            </mc:AlternateContent>
          </a:graphicData>
        </a:graphic>
      </p:graphicFrame>
      <p:sp>
        <p:nvSpPr>
          <p:cNvPr id="140291" name="Text Box 3">
            <a:extLst>
              <a:ext uri="{FF2B5EF4-FFF2-40B4-BE49-F238E27FC236}">
                <a16:creationId xmlns:a16="http://schemas.microsoft.com/office/drawing/2014/main" id="{C4D49E0C-A53D-4EBD-BBD7-D619678E08B5}"/>
              </a:ext>
            </a:extLst>
          </p:cNvPr>
          <p:cNvSpPr txBox="1">
            <a:spLocks noChangeArrowheads="1"/>
          </p:cNvSpPr>
          <p:nvPr/>
        </p:nvSpPr>
        <p:spPr bwMode="auto">
          <a:xfrm>
            <a:off x="334963" y="5809084"/>
            <a:ext cx="1159368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Il risultato è un segnale che contiene ancora le vibrazioni generate dal cuscinetto che  risuona, ma quelle a bassa frequenza, che erano le più elevate sono state eliminate.   </a:t>
            </a:r>
          </a:p>
          <a:p>
            <a:pPr>
              <a:spcBef>
                <a:spcPct val="0"/>
              </a:spcBef>
              <a:buFontTx/>
              <a:buNone/>
            </a:pPr>
            <a:r>
              <a:rPr lang="it-IT" altLang="it-IT" sz="1800" b="1" dirty="0">
                <a:solidFill>
                  <a:schemeClr val="tx1"/>
                </a:solidFill>
                <a:latin typeface="Times New Roman" panose="02020603050405020304" pitchFamily="18" charset="0"/>
              </a:rPr>
              <a:t> </a:t>
            </a:r>
          </a:p>
        </p:txBody>
      </p:sp>
      <p:sp>
        <p:nvSpPr>
          <p:cNvPr id="6" name="Rectangle 2">
            <a:extLst>
              <a:ext uri="{FF2B5EF4-FFF2-40B4-BE49-F238E27FC236}">
                <a16:creationId xmlns:a16="http://schemas.microsoft.com/office/drawing/2014/main" id="{37ECCDE3-627B-4F8E-BFFF-03CB146AB66B}"/>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numero diapositiva 3">
            <a:extLst>
              <a:ext uri="{FF2B5EF4-FFF2-40B4-BE49-F238E27FC236}">
                <a16:creationId xmlns:a16="http://schemas.microsoft.com/office/drawing/2014/main" id="{22A64697-7011-471E-A687-64B09E84DC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F3D5176-482B-4A17-A002-316E244C4E85}" type="slidenum">
              <a:rPr lang="de-DE" altLang="it-IT" sz="1000">
                <a:solidFill>
                  <a:schemeClr val="tx1"/>
                </a:solidFill>
              </a:rPr>
              <a:pPr>
                <a:spcBef>
                  <a:spcPct val="0"/>
                </a:spcBef>
                <a:buFontTx/>
                <a:buNone/>
              </a:pPr>
              <a:t>66</a:t>
            </a:fld>
            <a:endParaRPr lang="de-DE" altLang="it-IT" sz="1000">
              <a:solidFill>
                <a:schemeClr val="tx1"/>
              </a:solidFill>
            </a:endParaRPr>
          </a:p>
        </p:txBody>
      </p:sp>
      <p:graphicFrame>
        <p:nvGraphicFramePr>
          <p:cNvPr id="142340" name="Object 4">
            <a:extLst>
              <a:ext uri="{FF2B5EF4-FFF2-40B4-BE49-F238E27FC236}">
                <a16:creationId xmlns:a16="http://schemas.microsoft.com/office/drawing/2014/main" id="{5DCAF266-1AE8-489F-8B33-35C2DD5B1E70}"/>
              </a:ext>
            </a:extLst>
          </p:cNvPr>
          <p:cNvGraphicFramePr>
            <a:graphicFrameLocks noGrp="1" noChangeAspect="1"/>
          </p:cNvGraphicFramePr>
          <p:nvPr>
            <p:ph idx="4294967295"/>
            <p:extLst>
              <p:ext uri="{D42A27DB-BD31-4B8C-83A1-F6EECF244321}">
                <p14:modId xmlns:p14="http://schemas.microsoft.com/office/powerpoint/2010/main" val="2483531180"/>
              </p:ext>
            </p:extLst>
          </p:nvPr>
        </p:nvGraphicFramePr>
        <p:xfrm>
          <a:off x="1343472" y="814752"/>
          <a:ext cx="7809808" cy="5125076"/>
        </p:xfrm>
        <a:graphic>
          <a:graphicData uri="http://schemas.openxmlformats.org/presentationml/2006/ole">
            <mc:AlternateContent xmlns:mc="http://schemas.openxmlformats.org/markup-compatibility/2006">
              <mc:Choice xmlns:v="urn:schemas-microsoft-com:vml" Requires="v">
                <p:oleObj name="Immagine bitmap" r:id="rId3" imgW="3543795" imgH="2324424" progId="Paint.Picture">
                  <p:embed/>
                </p:oleObj>
              </mc:Choice>
              <mc:Fallback>
                <p:oleObj name="Immagine bitmap" r:id="rId3" imgW="3543795" imgH="2324424" progId="Paint.Picture">
                  <p:embed/>
                  <p:pic>
                    <p:nvPicPr>
                      <p:cNvPr id="142340" name="Object 4">
                        <a:extLst>
                          <a:ext uri="{FF2B5EF4-FFF2-40B4-BE49-F238E27FC236}">
                            <a16:creationId xmlns:a16="http://schemas.microsoft.com/office/drawing/2014/main" id="{5DCAF266-1AE8-489F-8B33-35C2DD5B1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472" y="814752"/>
                        <a:ext cx="7809808" cy="5125076"/>
                      </a:xfrm>
                      <a:prstGeom prst="rect">
                        <a:avLst/>
                      </a:prstGeom>
                      <a:noFill/>
                      <a:ln>
                        <a:noFill/>
                      </a:ln>
                    </p:spPr>
                  </p:pic>
                </p:oleObj>
              </mc:Fallback>
            </mc:AlternateContent>
          </a:graphicData>
        </a:graphic>
      </p:graphicFrame>
      <p:sp>
        <p:nvSpPr>
          <p:cNvPr id="142339" name="Text Box 3">
            <a:extLst>
              <a:ext uri="{FF2B5EF4-FFF2-40B4-BE49-F238E27FC236}">
                <a16:creationId xmlns:a16="http://schemas.microsoft.com/office/drawing/2014/main" id="{D020A0B9-3DD8-485B-9117-667345E0C7CA}"/>
              </a:ext>
            </a:extLst>
          </p:cNvPr>
          <p:cNvSpPr txBox="1">
            <a:spLocks noChangeArrowheads="1"/>
          </p:cNvSpPr>
          <p:nvPr/>
        </p:nvSpPr>
        <p:spPr bwMode="auto">
          <a:xfrm>
            <a:off x="314019" y="6043248"/>
            <a:ext cx="11809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La forma d’onda ora contiene solo i transitori generati dagli urti delle sfere sulla pista danneggiata. </a:t>
            </a:r>
          </a:p>
        </p:txBody>
      </p:sp>
      <p:sp>
        <p:nvSpPr>
          <p:cNvPr id="6" name="Rectangle 2">
            <a:extLst>
              <a:ext uri="{FF2B5EF4-FFF2-40B4-BE49-F238E27FC236}">
                <a16:creationId xmlns:a16="http://schemas.microsoft.com/office/drawing/2014/main" id="{00CED630-FAF9-4AD7-B317-902AF5F06F11}"/>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numero diapositiva 3">
            <a:extLst>
              <a:ext uri="{FF2B5EF4-FFF2-40B4-BE49-F238E27FC236}">
                <a16:creationId xmlns:a16="http://schemas.microsoft.com/office/drawing/2014/main" id="{D0AF3BD8-DB4D-48B7-AAAE-361CDEF3BE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8D3FF7D-F8E5-40E8-B7F6-DA16F61D7248}" type="slidenum">
              <a:rPr lang="de-DE" altLang="it-IT" sz="1000">
                <a:solidFill>
                  <a:schemeClr val="tx1"/>
                </a:solidFill>
              </a:rPr>
              <a:pPr>
                <a:spcBef>
                  <a:spcPct val="0"/>
                </a:spcBef>
                <a:buFontTx/>
                <a:buNone/>
              </a:pPr>
              <a:t>67</a:t>
            </a:fld>
            <a:endParaRPr lang="de-DE" altLang="it-IT" sz="1000">
              <a:solidFill>
                <a:schemeClr val="tx1"/>
              </a:solidFill>
            </a:endParaRPr>
          </a:p>
        </p:txBody>
      </p:sp>
      <p:graphicFrame>
        <p:nvGraphicFramePr>
          <p:cNvPr id="144388" name="Object 4">
            <a:extLst>
              <a:ext uri="{FF2B5EF4-FFF2-40B4-BE49-F238E27FC236}">
                <a16:creationId xmlns:a16="http://schemas.microsoft.com/office/drawing/2014/main" id="{B10A1CBA-5847-4FDC-8168-D2061C48EF46}"/>
              </a:ext>
            </a:extLst>
          </p:cNvPr>
          <p:cNvGraphicFramePr>
            <a:graphicFrameLocks noGrp="1" noChangeAspect="1"/>
          </p:cNvGraphicFramePr>
          <p:nvPr>
            <p:ph idx="4294967295"/>
            <p:extLst>
              <p:ext uri="{D42A27DB-BD31-4B8C-83A1-F6EECF244321}">
                <p14:modId xmlns:p14="http://schemas.microsoft.com/office/powerpoint/2010/main" val="2792393962"/>
              </p:ext>
            </p:extLst>
          </p:nvPr>
        </p:nvGraphicFramePr>
        <p:xfrm>
          <a:off x="1199456" y="847857"/>
          <a:ext cx="9346211" cy="4834006"/>
        </p:xfrm>
        <a:graphic>
          <a:graphicData uri="http://schemas.openxmlformats.org/presentationml/2006/ole">
            <mc:AlternateContent xmlns:mc="http://schemas.openxmlformats.org/markup-compatibility/2006">
              <mc:Choice xmlns:v="urn:schemas-microsoft-com:vml" Requires="v">
                <p:oleObj name="Immagine bitmap" r:id="rId3" imgW="3561905" imgH="1790476" progId="Paint.Picture">
                  <p:embed/>
                </p:oleObj>
              </mc:Choice>
              <mc:Fallback>
                <p:oleObj name="Immagine bitmap" r:id="rId3" imgW="3561905" imgH="1790476" progId="Paint.Picture">
                  <p:embed/>
                  <p:pic>
                    <p:nvPicPr>
                      <p:cNvPr id="144388" name="Object 4">
                        <a:extLst>
                          <a:ext uri="{FF2B5EF4-FFF2-40B4-BE49-F238E27FC236}">
                            <a16:creationId xmlns:a16="http://schemas.microsoft.com/office/drawing/2014/main" id="{B10A1CBA-5847-4FDC-8168-D2061C48E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456" y="847857"/>
                        <a:ext cx="9346211" cy="4834006"/>
                      </a:xfrm>
                      <a:prstGeom prst="rect">
                        <a:avLst/>
                      </a:prstGeom>
                      <a:noFill/>
                      <a:ln>
                        <a:noFill/>
                      </a:ln>
                    </p:spPr>
                  </p:pic>
                </p:oleObj>
              </mc:Fallback>
            </mc:AlternateContent>
          </a:graphicData>
        </a:graphic>
      </p:graphicFrame>
      <p:sp>
        <p:nvSpPr>
          <p:cNvPr id="144387" name="Text Box 3">
            <a:extLst>
              <a:ext uri="{FF2B5EF4-FFF2-40B4-BE49-F238E27FC236}">
                <a16:creationId xmlns:a16="http://schemas.microsoft.com/office/drawing/2014/main" id="{F54A67ED-F91B-474D-A526-03618EABFC1D}"/>
              </a:ext>
            </a:extLst>
          </p:cNvPr>
          <p:cNvSpPr txBox="1">
            <a:spLocks noChangeArrowheads="1"/>
          </p:cNvSpPr>
          <p:nvPr/>
        </p:nvSpPr>
        <p:spPr bwMode="auto">
          <a:xfrm>
            <a:off x="191344" y="5700676"/>
            <a:ext cx="118093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Con un processo di demodulazione le bande laterali sulla destra della frequenza di risonanza del cuscinetto sono spostate a bassa frequenza.</a:t>
            </a:r>
          </a:p>
        </p:txBody>
      </p:sp>
      <p:sp>
        <p:nvSpPr>
          <p:cNvPr id="6" name="Rectangle 2">
            <a:extLst>
              <a:ext uri="{FF2B5EF4-FFF2-40B4-BE49-F238E27FC236}">
                <a16:creationId xmlns:a16="http://schemas.microsoft.com/office/drawing/2014/main" id="{C5B75943-BCCF-4325-BF49-B95FE80B26F5}"/>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egnaposto numero diapositiva 3">
            <a:extLst>
              <a:ext uri="{FF2B5EF4-FFF2-40B4-BE49-F238E27FC236}">
                <a16:creationId xmlns:a16="http://schemas.microsoft.com/office/drawing/2014/main" id="{86BDAFE3-04E1-4B62-87C0-18D65AF446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CF46C1C-3385-4028-967F-DCE5768CA842}" type="slidenum">
              <a:rPr lang="de-DE" altLang="it-IT" sz="1000">
                <a:solidFill>
                  <a:schemeClr val="tx1"/>
                </a:solidFill>
              </a:rPr>
              <a:pPr>
                <a:spcBef>
                  <a:spcPct val="0"/>
                </a:spcBef>
                <a:buFontTx/>
                <a:buNone/>
              </a:pPr>
              <a:t>68</a:t>
            </a:fld>
            <a:endParaRPr lang="de-DE" altLang="it-IT" sz="1000">
              <a:solidFill>
                <a:schemeClr val="tx1"/>
              </a:solidFill>
            </a:endParaRPr>
          </a:p>
        </p:txBody>
      </p:sp>
      <p:graphicFrame>
        <p:nvGraphicFramePr>
          <p:cNvPr id="146436" name="Object 4">
            <a:extLst>
              <a:ext uri="{FF2B5EF4-FFF2-40B4-BE49-F238E27FC236}">
                <a16:creationId xmlns:a16="http://schemas.microsoft.com/office/drawing/2014/main" id="{860E89D1-2F55-4070-9F42-3A7DB9192C6F}"/>
              </a:ext>
            </a:extLst>
          </p:cNvPr>
          <p:cNvGraphicFramePr>
            <a:graphicFrameLocks noGrp="1" noChangeAspect="1"/>
          </p:cNvGraphicFramePr>
          <p:nvPr>
            <p:ph idx="4294967295"/>
            <p:extLst>
              <p:ext uri="{D42A27DB-BD31-4B8C-83A1-F6EECF244321}">
                <p14:modId xmlns:p14="http://schemas.microsoft.com/office/powerpoint/2010/main" val="2657544302"/>
              </p:ext>
            </p:extLst>
          </p:nvPr>
        </p:nvGraphicFramePr>
        <p:xfrm>
          <a:off x="1703512" y="739061"/>
          <a:ext cx="6929438" cy="4710113"/>
        </p:xfrm>
        <a:graphic>
          <a:graphicData uri="http://schemas.openxmlformats.org/presentationml/2006/ole">
            <mc:AlternateContent xmlns:mc="http://schemas.openxmlformats.org/markup-compatibility/2006">
              <mc:Choice xmlns:v="urn:schemas-microsoft-com:vml" Requires="v">
                <p:oleObj name="Immagine bitmap" r:id="rId3" imgW="3543795" imgH="2333333" progId="Paint.Picture">
                  <p:embed/>
                </p:oleObj>
              </mc:Choice>
              <mc:Fallback>
                <p:oleObj name="Immagine bitmap" r:id="rId3" imgW="3543795" imgH="2333333" progId="Paint.Picture">
                  <p:embed/>
                  <p:pic>
                    <p:nvPicPr>
                      <p:cNvPr id="146436" name="Object 4">
                        <a:extLst>
                          <a:ext uri="{FF2B5EF4-FFF2-40B4-BE49-F238E27FC236}">
                            <a16:creationId xmlns:a16="http://schemas.microsoft.com/office/drawing/2014/main" id="{860E89D1-2F55-4070-9F42-3A7DB9192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2" y="739061"/>
                        <a:ext cx="6929438"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6435" name="Text Box 3">
            <a:extLst>
              <a:ext uri="{FF2B5EF4-FFF2-40B4-BE49-F238E27FC236}">
                <a16:creationId xmlns:a16="http://schemas.microsoft.com/office/drawing/2014/main" id="{22F180F4-2FD4-4524-B5BE-0955BB3E4997}"/>
              </a:ext>
            </a:extLst>
          </p:cNvPr>
          <p:cNvSpPr txBox="1">
            <a:spLocks noChangeArrowheads="1"/>
          </p:cNvSpPr>
          <p:nvPr/>
        </p:nvSpPr>
        <p:spPr bwMode="auto">
          <a:xfrm>
            <a:off x="1868488" y="5786438"/>
            <a:ext cx="815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La parte negativa del segnale viene ribaltata sulla parte positiva. </a:t>
            </a:r>
          </a:p>
        </p:txBody>
      </p:sp>
      <p:sp>
        <p:nvSpPr>
          <p:cNvPr id="6" name="Rectangle 2">
            <a:extLst>
              <a:ext uri="{FF2B5EF4-FFF2-40B4-BE49-F238E27FC236}">
                <a16:creationId xmlns:a16="http://schemas.microsoft.com/office/drawing/2014/main" id="{13450D63-233B-4AAC-895F-F0B83151178C}"/>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numero diapositiva 3">
            <a:extLst>
              <a:ext uri="{FF2B5EF4-FFF2-40B4-BE49-F238E27FC236}">
                <a16:creationId xmlns:a16="http://schemas.microsoft.com/office/drawing/2014/main" id="{C2BED1CD-AE08-4396-905A-02F4C0594D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37E5419-6A02-4949-B10E-ECD3AD2B7985}" type="slidenum">
              <a:rPr lang="de-DE" altLang="it-IT" sz="1000">
                <a:solidFill>
                  <a:schemeClr val="tx1"/>
                </a:solidFill>
              </a:rPr>
              <a:pPr>
                <a:spcBef>
                  <a:spcPct val="0"/>
                </a:spcBef>
                <a:buFontTx/>
                <a:buNone/>
              </a:pPr>
              <a:t>69</a:t>
            </a:fld>
            <a:endParaRPr lang="de-DE" altLang="it-IT" sz="1000">
              <a:solidFill>
                <a:schemeClr val="tx1"/>
              </a:solidFill>
            </a:endParaRPr>
          </a:p>
        </p:txBody>
      </p:sp>
      <p:graphicFrame>
        <p:nvGraphicFramePr>
          <p:cNvPr id="148484" name="Object 4">
            <a:extLst>
              <a:ext uri="{FF2B5EF4-FFF2-40B4-BE49-F238E27FC236}">
                <a16:creationId xmlns:a16="http://schemas.microsoft.com/office/drawing/2014/main" id="{ED379CC8-8890-4D37-9B8C-39BFA1251F84}"/>
              </a:ext>
            </a:extLst>
          </p:cNvPr>
          <p:cNvGraphicFramePr>
            <a:graphicFrameLocks noGrp="1" noChangeAspect="1"/>
          </p:cNvGraphicFramePr>
          <p:nvPr>
            <p:ph idx="4294967295"/>
            <p:extLst>
              <p:ext uri="{D42A27DB-BD31-4B8C-83A1-F6EECF244321}">
                <p14:modId xmlns:p14="http://schemas.microsoft.com/office/powerpoint/2010/main" val="794662635"/>
              </p:ext>
            </p:extLst>
          </p:nvPr>
        </p:nvGraphicFramePr>
        <p:xfrm>
          <a:off x="726850" y="836712"/>
          <a:ext cx="9980780" cy="5184576"/>
        </p:xfrm>
        <a:graphic>
          <a:graphicData uri="http://schemas.openxmlformats.org/presentationml/2006/ole">
            <mc:AlternateContent xmlns:mc="http://schemas.openxmlformats.org/markup-compatibility/2006">
              <mc:Choice xmlns:v="urn:schemas-microsoft-com:vml" Requires="v">
                <p:oleObj name="Immagine bitmap" r:id="rId3" imgW="3580952" imgH="1790476" progId="Paint.Picture">
                  <p:embed/>
                </p:oleObj>
              </mc:Choice>
              <mc:Fallback>
                <p:oleObj name="Immagine bitmap" r:id="rId3" imgW="3580952" imgH="1790476" progId="Paint.Picture">
                  <p:embed/>
                  <p:pic>
                    <p:nvPicPr>
                      <p:cNvPr id="148484" name="Object 4">
                        <a:extLst>
                          <a:ext uri="{FF2B5EF4-FFF2-40B4-BE49-F238E27FC236}">
                            <a16:creationId xmlns:a16="http://schemas.microsoft.com/office/drawing/2014/main" id="{ED379CC8-8890-4D37-9B8C-39BFA1251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50" y="836712"/>
                        <a:ext cx="9980780" cy="5184576"/>
                      </a:xfrm>
                      <a:prstGeom prst="rect">
                        <a:avLst/>
                      </a:prstGeom>
                      <a:noFill/>
                      <a:ln>
                        <a:noFill/>
                      </a:ln>
                    </p:spPr>
                  </p:pic>
                </p:oleObj>
              </mc:Fallback>
            </mc:AlternateContent>
          </a:graphicData>
        </a:graphic>
      </p:graphicFrame>
      <p:sp>
        <p:nvSpPr>
          <p:cNvPr id="148483" name="Text Box 3">
            <a:extLst>
              <a:ext uri="{FF2B5EF4-FFF2-40B4-BE49-F238E27FC236}">
                <a16:creationId xmlns:a16="http://schemas.microsoft.com/office/drawing/2014/main" id="{23EC2D21-438E-4E59-9AC1-4EFDF3A84DF1}"/>
              </a:ext>
            </a:extLst>
          </p:cNvPr>
          <p:cNvSpPr txBox="1">
            <a:spLocks noChangeArrowheads="1"/>
          </p:cNvSpPr>
          <p:nvPr/>
        </p:nvSpPr>
        <p:spPr bwMode="auto">
          <a:xfrm>
            <a:off x="1343472" y="6171334"/>
            <a:ext cx="858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Attivando un filtro passa basso la parte di segnale ad alta frequenza viene eliminato. </a:t>
            </a:r>
          </a:p>
        </p:txBody>
      </p:sp>
      <p:sp>
        <p:nvSpPr>
          <p:cNvPr id="6" name="Rectangle 2">
            <a:extLst>
              <a:ext uri="{FF2B5EF4-FFF2-40B4-BE49-F238E27FC236}">
                <a16:creationId xmlns:a16="http://schemas.microsoft.com/office/drawing/2014/main" id="{7CA5E1DD-4926-49AD-A9EE-4D7AAAF060B9}"/>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7</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Controlli</a:t>
            </a:r>
            <a:r>
              <a:rPr lang="en-US" dirty="0"/>
              <a:t> Medici – </a:t>
            </a:r>
            <a:r>
              <a:rPr lang="en-US" dirty="0" err="1"/>
              <a:t>Analogie</a:t>
            </a:r>
            <a:r>
              <a:rPr lang="en-US" dirty="0"/>
              <a:t> di Manutenzione</a:t>
            </a:r>
          </a:p>
        </p:txBody>
      </p:sp>
      <p:pic>
        <p:nvPicPr>
          <p:cNvPr id="2" name="Immagine 1">
            <a:extLst>
              <a:ext uri="{FF2B5EF4-FFF2-40B4-BE49-F238E27FC236}">
                <a16:creationId xmlns:a16="http://schemas.microsoft.com/office/drawing/2014/main" id="{3E17F984-0581-472D-BF77-BE4B2FEB2C0D}"/>
              </a:ext>
            </a:extLst>
          </p:cNvPr>
          <p:cNvPicPr>
            <a:picLocks noChangeAspect="1"/>
          </p:cNvPicPr>
          <p:nvPr/>
        </p:nvPicPr>
        <p:blipFill>
          <a:blip r:embed="rId2"/>
          <a:stretch>
            <a:fillRect/>
          </a:stretch>
        </p:blipFill>
        <p:spPr>
          <a:xfrm>
            <a:off x="7887445" y="2136217"/>
            <a:ext cx="3606155" cy="3570450"/>
          </a:xfrm>
          <a:prstGeom prst="rect">
            <a:avLst/>
          </a:prstGeom>
        </p:spPr>
      </p:pic>
      <p:sp>
        <p:nvSpPr>
          <p:cNvPr id="8" name="CasellaDiTesto 7">
            <a:extLst>
              <a:ext uri="{FF2B5EF4-FFF2-40B4-BE49-F238E27FC236}">
                <a16:creationId xmlns:a16="http://schemas.microsoft.com/office/drawing/2014/main" id="{55508230-2C4D-4B2C-9A65-B775395915D0}"/>
              </a:ext>
            </a:extLst>
          </p:cNvPr>
          <p:cNvSpPr txBox="1"/>
          <p:nvPr/>
        </p:nvSpPr>
        <p:spPr bwMode="gray">
          <a:xfrm>
            <a:off x="767408" y="1628800"/>
            <a:ext cx="3600400" cy="276999"/>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endParaRPr lang="it-IT" b="0" i="0" u="none" baseline="0" dirty="0">
              <a:solidFill>
                <a:srgbClr val="000000"/>
              </a:solidFill>
              <a:latin typeface="Calibri" panose="020F0502020204030204" pitchFamily="34" charset="0"/>
            </a:endParaRPr>
          </a:p>
        </p:txBody>
      </p:sp>
      <p:sp>
        <p:nvSpPr>
          <p:cNvPr id="9" name="CasellaDiTesto 8">
            <a:extLst>
              <a:ext uri="{FF2B5EF4-FFF2-40B4-BE49-F238E27FC236}">
                <a16:creationId xmlns:a16="http://schemas.microsoft.com/office/drawing/2014/main" id="{914AB081-EEEA-44C4-9558-F5A6785C87B2}"/>
              </a:ext>
            </a:extLst>
          </p:cNvPr>
          <p:cNvSpPr txBox="1"/>
          <p:nvPr/>
        </p:nvSpPr>
        <p:spPr bwMode="gray">
          <a:xfrm>
            <a:off x="694963" y="1459230"/>
            <a:ext cx="6841197" cy="4924425"/>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Prendendoci cura delle macchine aumenteremo la loro efficienza e produttività.</a:t>
            </a: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 </a:t>
            </a:r>
          </a:p>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Accorgimenti iniziali:</a:t>
            </a:r>
          </a:p>
          <a:p>
            <a:pPr algn="l" rtl="0" eaLnBrk="1" fontAlgn="auto" hangingPunct="1">
              <a:lnSpc>
                <a:spcPct val="100000"/>
              </a:lnSpc>
              <a:spcBef>
                <a:spcPts val="0"/>
              </a:spcBef>
              <a:spcAft>
                <a:spcPts val="0"/>
              </a:spcAft>
              <a:buClr>
                <a:srgbClr val="00893D"/>
              </a:buClr>
            </a:pPr>
            <a:endParaRPr lang="it-IT" sz="1600" dirty="0">
              <a:solidFill>
                <a:srgbClr val="000000"/>
              </a:solidFill>
              <a:latin typeface="Calibri" panose="020F0502020204030204" pitchFamily="34" charset="0"/>
            </a:endParaRP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Seguire le specifiche tecniche in fase di prima installazione </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Corretta installazione</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Effettuare tutti i controlli prima della messa in servizio</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Precisione nell’equilibratura (in caso di parti rotanti)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Qualità dell’allineamento delle trasmissioni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Appropriata lubrificazione</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Root Case </a:t>
            </a:r>
            <a:r>
              <a:rPr lang="it-IT" sz="1600" dirty="0" err="1">
                <a:solidFill>
                  <a:srgbClr val="000000"/>
                </a:solidFill>
                <a:latin typeface="Calibri" panose="020F0502020204030204" pitchFamily="34" charset="0"/>
              </a:rPr>
              <a:t>Failure</a:t>
            </a:r>
            <a:r>
              <a:rPr lang="it-IT" sz="1600" dirty="0">
                <a:solidFill>
                  <a:srgbClr val="000000"/>
                </a:solidFill>
                <a:latin typeface="Calibri" panose="020F0502020204030204" pitchFamily="34" charset="0"/>
              </a:rPr>
              <a:t> </a:t>
            </a:r>
            <a:r>
              <a:rPr lang="it-IT" sz="1600" dirty="0" err="1">
                <a:solidFill>
                  <a:srgbClr val="000000"/>
                </a:solidFill>
                <a:latin typeface="Calibri" panose="020F0502020204030204" pitchFamily="34" charset="0"/>
              </a:rPr>
              <a:t>analysis</a:t>
            </a:r>
            <a:r>
              <a:rPr lang="it-IT" sz="1600" dirty="0">
                <a:solidFill>
                  <a:srgbClr val="000000"/>
                </a:solidFill>
                <a:latin typeface="Calibri" panose="020F0502020204030204" pitchFamily="34" charset="0"/>
              </a:rPr>
              <a:t> da effettuarsi in caso di guasto per evitare che la problematica si ripeta.</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endParaRPr lang="it-IT" sz="1600" dirty="0">
              <a:solidFill>
                <a:srgbClr val="000000"/>
              </a:solidFill>
              <a:latin typeface="Calibri" panose="020F0502020204030204" pitchFamily="34" charset="0"/>
            </a:endParaRP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      Tutti questi accorgimenti in fase iniziale contribuiranno ad aumentare la</a:t>
            </a:r>
          </a:p>
          <a:p>
            <a:pPr algn="l" rtl="0" eaLnBrk="1" fontAlgn="auto" hangingPunct="1">
              <a:lnSpc>
                <a:spcPct val="100000"/>
              </a:lnSpc>
              <a:spcBef>
                <a:spcPts val="0"/>
              </a:spcBef>
              <a:spcAft>
                <a:spcPts val="0"/>
              </a:spcAft>
              <a:buClr>
                <a:srgbClr val="00893D"/>
              </a:buClr>
            </a:pPr>
            <a:r>
              <a:rPr lang="it-IT" sz="1600" b="1" i="1" dirty="0">
                <a:solidFill>
                  <a:srgbClr val="000000"/>
                </a:solidFill>
                <a:latin typeface="Calibri" panose="020F0502020204030204" pitchFamily="34" charset="0"/>
              </a:rPr>
              <a:t>      disponibilità </a:t>
            </a:r>
            <a:r>
              <a:rPr lang="it-IT" sz="1600" dirty="0">
                <a:solidFill>
                  <a:srgbClr val="000000"/>
                </a:solidFill>
                <a:latin typeface="Calibri" panose="020F0502020204030204" pitchFamily="34" charset="0"/>
              </a:rPr>
              <a:t>delle macchine, ridurre i </a:t>
            </a:r>
            <a:r>
              <a:rPr lang="it-IT" sz="1600" b="1" i="1" dirty="0">
                <a:solidFill>
                  <a:srgbClr val="000000"/>
                </a:solidFill>
                <a:latin typeface="Calibri" panose="020F0502020204030204" pitchFamily="34" charset="0"/>
              </a:rPr>
              <a:t>costi </a:t>
            </a:r>
            <a:r>
              <a:rPr lang="it-IT" sz="1600" dirty="0">
                <a:solidFill>
                  <a:srgbClr val="000000"/>
                </a:solidFill>
                <a:latin typeface="Calibri" panose="020F0502020204030204" pitchFamily="34" charset="0"/>
              </a:rPr>
              <a:t>dovuti agli interventi manutentivi,</a:t>
            </a: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      ridurre i </a:t>
            </a:r>
            <a:r>
              <a:rPr lang="it-IT" sz="1600" b="1" i="1" dirty="0">
                <a:solidFill>
                  <a:srgbClr val="000000"/>
                </a:solidFill>
                <a:latin typeface="Calibri" panose="020F0502020204030204" pitchFamily="34" charset="0"/>
              </a:rPr>
              <a:t>costi </a:t>
            </a:r>
            <a:r>
              <a:rPr lang="it-IT" sz="1600" dirty="0">
                <a:solidFill>
                  <a:srgbClr val="000000"/>
                </a:solidFill>
                <a:latin typeface="Calibri" panose="020F0502020204030204" pitchFamily="34" charset="0"/>
              </a:rPr>
              <a:t>di magazzino ricambi, incrementare i </a:t>
            </a:r>
            <a:r>
              <a:rPr lang="it-IT" sz="1600" b="1" i="1" dirty="0">
                <a:solidFill>
                  <a:srgbClr val="000000"/>
                </a:solidFill>
                <a:latin typeface="Calibri" panose="020F0502020204030204" pitchFamily="34" charset="0"/>
              </a:rPr>
              <a:t>profitti.</a:t>
            </a:r>
            <a:endParaRPr lang="it-IT" sz="1600" dirty="0">
              <a:solidFill>
                <a:srgbClr val="000000"/>
              </a:solidFill>
              <a:latin typeface="Calibri" panose="020F0502020204030204" pitchFamily="34" charset="0"/>
            </a:endParaRP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      </a:t>
            </a:r>
          </a:p>
          <a:p>
            <a:pPr algn="l" rtl="0" eaLnBrk="1" fontAlgn="auto" hangingPunct="1">
              <a:lnSpc>
                <a:spcPct val="100000"/>
              </a:lnSpc>
              <a:spcBef>
                <a:spcPts val="0"/>
              </a:spcBef>
              <a:spcAft>
                <a:spcPts val="0"/>
              </a:spcAft>
              <a:buClr>
                <a:srgbClr val="00893D"/>
              </a:buClr>
            </a:pPr>
            <a:endParaRPr lang="it-IT" sz="1600" dirty="0">
              <a:solidFill>
                <a:srgbClr val="000000"/>
              </a:solidFill>
              <a:latin typeface="Calibri" panose="020F0502020204030204" pitchFamily="34" charset="0"/>
            </a:endParaRP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endParaRPr lang="it-IT" sz="1600" dirty="0">
              <a:solidFill>
                <a:srgbClr val="000000"/>
              </a:solidFill>
              <a:latin typeface="Calibri" panose="020F0502020204030204" pitchFamily="34" charset="0"/>
            </a:endParaRP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endParaRPr lang="it-IT" sz="16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343832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numero diapositiva 3">
            <a:extLst>
              <a:ext uri="{FF2B5EF4-FFF2-40B4-BE49-F238E27FC236}">
                <a16:creationId xmlns:a16="http://schemas.microsoft.com/office/drawing/2014/main" id="{ECB04D6D-B4C0-46F0-B1F0-4972A0F5E6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F6246AE-52AF-49BA-858D-34073B2B399E}" type="slidenum">
              <a:rPr lang="de-DE" altLang="it-IT" sz="1000">
                <a:solidFill>
                  <a:schemeClr val="tx1"/>
                </a:solidFill>
              </a:rPr>
              <a:pPr>
                <a:spcBef>
                  <a:spcPct val="0"/>
                </a:spcBef>
                <a:buFontTx/>
                <a:buNone/>
              </a:pPr>
              <a:t>70</a:t>
            </a:fld>
            <a:endParaRPr lang="de-DE" altLang="it-IT" sz="1000">
              <a:solidFill>
                <a:schemeClr val="tx1"/>
              </a:solidFill>
            </a:endParaRPr>
          </a:p>
        </p:txBody>
      </p:sp>
      <p:graphicFrame>
        <p:nvGraphicFramePr>
          <p:cNvPr id="150532" name="Object 4">
            <a:extLst>
              <a:ext uri="{FF2B5EF4-FFF2-40B4-BE49-F238E27FC236}">
                <a16:creationId xmlns:a16="http://schemas.microsoft.com/office/drawing/2014/main" id="{A375366B-0CF5-4C41-882B-5FE7502B4622}"/>
              </a:ext>
            </a:extLst>
          </p:cNvPr>
          <p:cNvGraphicFramePr>
            <a:graphicFrameLocks noGrp="1" noChangeAspect="1"/>
          </p:cNvGraphicFramePr>
          <p:nvPr>
            <p:ph idx="4294967295"/>
            <p:extLst>
              <p:ext uri="{D42A27DB-BD31-4B8C-83A1-F6EECF244321}">
                <p14:modId xmlns:p14="http://schemas.microsoft.com/office/powerpoint/2010/main" val="3191691616"/>
              </p:ext>
            </p:extLst>
          </p:nvPr>
        </p:nvGraphicFramePr>
        <p:xfrm>
          <a:off x="2063552" y="624266"/>
          <a:ext cx="7272808" cy="4960559"/>
        </p:xfrm>
        <a:graphic>
          <a:graphicData uri="http://schemas.openxmlformats.org/presentationml/2006/ole">
            <mc:AlternateContent xmlns:mc="http://schemas.openxmlformats.org/markup-compatibility/2006">
              <mc:Choice xmlns:v="urn:schemas-microsoft-com:vml" Requires="v">
                <p:oleObj name="Immagine bitmap" r:id="rId3" imgW="3561905" imgH="2352381" progId="Paint.Picture">
                  <p:embed/>
                </p:oleObj>
              </mc:Choice>
              <mc:Fallback>
                <p:oleObj name="Immagine bitmap" r:id="rId3" imgW="3561905" imgH="2352381" progId="Paint.Picture">
                  <p:embed/>
                  <p:pic>
                    <p:nvPicPr>
                      <p:cNvPr id="150532" name="Object 4">
                        <a:extLst>
                          <a:ext uri="{FF2B5EF4-FFF2-40B4-BE49-F238E27FC236}">
                            <a16:creationId xmlns:a16="http://schemas.microsoft.com/office/drawing/2014/main" id="{A375366B-0CF5-4C41-882B-5FE7502B4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52" y="624266"/>
                        <a:ext cx="7272808" cy="4960559"/>
                      </a:xfrm>
                      <a:prstGeom prst="rect">
                        <a:avLst/>
                      </a:prstGeom>
                      <a:noFill/>
                      <a:ln>
                        <a:noFill/>
                      </a:ln>
                    </p:spPr>
                  </p:pic>
                </p:oleObj>
              </mc:Fallback>
            </mc:AlternateContent>
          </a:graphicData>
        </a:graphic>
      </p:graphicFrame>
      <p:sp>
        <p:nvSpPr>
          <p:cNvPr id="150531" name="Text Box 3">
            <a:extLst>
              <a:ext uri="{FF2B5EF4-FFF2-40B4-BE49-F238E27FC236}">
                <a16:creationId xmlns:a16="http://schemas.microsoft.com/office/drawing/2014/main" id="{88853AC8-8447-4D90-A3E2-E3E00D612E01}"/>
              </a:ext>
            </a:extLst>
          </p:cNvPr>
          <p:cNvSpPr txBox="1">
            <a:spLocks noChangeArrowheads="1"/>
          </p:cNvSpPr>
          <p:nvPr/>
        </p:nvSpPr>
        <p:spPr bwMode="auto">
          <a:xfrm>
            <a:off x="366383" y="5877272"/>
            <a:ext cx="11809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Ora la forma d’onda contiene solo i picchi degli urti provocati dalle sfere sulla pista danneggiata. </a:t>
            </a:r>
          </a:p>
          <a:p>
            <a:pPr>
              <a:spcBef>
                <a:spcPct val="0"/>
              </a:spcBef>
              <a:buFontTx/>
              <a:buNone/>
            </a:pPr>
            <a:r>
              <a:rPr lang="it-IT" altLang="it-IT" sz="1800" b="1" dirty="0">
                <a:solidFill>
                  <a:schemeClr val="tx1"/>
                </a:solidFill>
                <a:latin typeface="Times New Roman" panose="02020603050405020304" pitchFamily="18" charset="0"/>
              </a:rPr>
              <a:t>Effettuandone l’analisi FFT si evidenziano immediatamente i picchi alle frequenze di rottura del cuscinetto. </a:t>
            </a:r>
          </a:p>
        </p:txBody>
      </p:sp>
      <p:sp>
        <p:nvSpPr>
          <p:cNvPr id="6" name="Rectangle 2">
            <a:extLst>
              <a:ext uri="{FF2B5EF4-FFF2-40B4-BE49-F238E27FC236}">
                <a16:creationId xmlns:a16="http://schemas.microsoft.com/office/drawing/2014/main" id="{B988F2C3-79B7-42E9-9D62-5263749500C9}"/>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numero diapositiva 3">
            <a:extLst>
              <a:ext uri="{FF2B5EF4-FFF2-40B4-BE49-F238E27FC236}">
                <a16:creationId xmlns:a16="http://schemas.microsoft.com/office/drawing/2014/main" id="{8DF34365-A10B-430B-8FF0-6EFB6E2CB26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893041C-DAE5-435B-8B9F-6831BA54187A}" type="slidenum">
              <a:rPr lang="de-DE" altLang="it-IT" sz="1000">
                <a:solidFill>
                  <a:schemeClr val="tx1"/>
                </a:solidFill>
              </a:rPr>
              <a:pPr>
                <a:spcBef>
                  <a:spcPct val="0"/>
                </a:spcBef>
                <a:buFontTx/>
                <a:buNone/>
              </a:pPr>
              <a:t>71</a:t>
            </a:fld>
            <a:endParaRPr lang="de-DE" altLang="it-IT" sz="1000">
              <a:solidFill>
                <a:schemeClr val="tx1"/>
              </a:solidFill>
            </a:endParaRPr>
          </a:p>
        </p:txBody>
      </p:sp>
      <p:graphicFrame>
        <p:nvGraphicFramePr>
          <p:cNvPr id="152580" name="Object 4">
            <a:extLst>
              <a:ext uri="{FF2B5EF4-FFF2-40B4-BE49-F238E27FC236}">
                <a16:creationId xmlns:a16="http://schemas.microsoft.com/office/drawing/2014/main" id="{3025D164-1FDB-45B3-BD24-A15ECAB03470}"/>
              </a:ext>
            </a:extLst>
          </p:cNvPr>
          <p:cNvGraphicFramePr>
            <a:graphicFrameLocks noGrp="1" noChangeAspect="1"/>
          </p:cNvGraphicFramePr>
          <p:nvPr>
            <p:ph idx="4294967295"/>
            <p:extLst>
              <p:ext uri="{D42A27DB-BD31-4B8C-83A1-F6EECF244321}">
                <p14:modId xmlns:p14="http://schemas.microsoft.com/office/powerpoint/2010/main" val="3153670927"/>
              </p:ext>
            </p:extLst>
          </p:nvPr>
        </p:nvGraphicFramePr>
        <p:xfrm>
          <a:off x="1199456" y="883329"/>
          <a:ext cx="8496944" cy="4591595"/>
        </p:xfrm>
        <a:graphic>
          <a:graphicData uri="http://schemas.openxmlformats.org/presentationml/2006/ole">
            <mc:AlternateContent xmlns:mc="http://schemas.openxmlformats.org/markup-compatibility/2006">
              <mc:Choice xmlns:v="urn:schemas-microsoft-com:vml" Requires="v">
                <p:oleObj name="Immagine bitmap" r:id="rId3" imgW="3580952" imgH="1790476" progId="Paint.Picture">
                  <p:embed/>
                </p:oleObj>
              </mc:Choice>
              <mc:Fallback>
                <p:oleObj name="Immagine bitmap" r:id="rId3" imgW="3580952" imgH="1790476" progId="Paint.Picture">
                  <p:embed/>
                  <p:pic>
                    <p:nvPicPr>
                      <p:cNvPr id="152580" name="Object 4">
                        <a:extLst>
                          <a:ext uri="{FF2B5EF4-FFF2-40B4-BE49-F238E27FC236}">
                            <a16:creationId xmlns:a16="http://schemas.microsoft.com/office/drawing/2014/main" id="{3025D164-1FDB-45B3-BD24-A15ECAB03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456" y="883329"/>
                        <a:ext cx="8496944" cy="4591595"/>
                      </a:xfrm>
                      <a:prstGeom prst="rect">
                        <a:avLst/>
                      </a:prstGeom>
                      <a:noFill/>
                      <a:ln>
                        <a:noFill/>
                      </a:ln>
                    </p:spPr>
                  </p:pic>
                </p:oleObj>
              </mc:Fallback>
            </mc:AlternateContent>
          </a:graphicData>
        </a:graphic>
      </p:graphicFrame>
      <p:sp>
        <p:nvSpPr>
          <p:cNvPr id="152579" name="Text Box 3">
            <a:extLst>
              <a:ext uri="{FF2B5EF4-FFF2-40B4-BE49-F238E27FC236}">
                <a16:creationId xmlns:a16="http://schemas.microsoft.com/office/drawing/2014/main" id="{54BA6DB0-C127-4020-BB41-AA761B877352}"/>
              </a:ext>
            </a:extLst>
          </p:cNvPr>
          <p:cNvSpPr txBox="1">
            <a:spLocks noChangeArrowheads="1"/>
          </p:cNvSpPr>
          <p:nvPr/>
        </p:nvSpPr>
        <p:spPr bwMode="auto">
          <a:xfrm>
            <a:off x="333333" y="5911051"/>
            <a:ext cx="11665296"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La gravità del problema non è evidenziata dal valore assoluto dei picchi ma da quanto, in proporzione, la loro ampiezza risulta essere più grande del rumore di fondo. </a:t>
            </a:r>
          </a:p>
        </p:txBody>
      </p:sp>
      <p:sp>
        <p:nvSpPr>
          <p:cNvPr id="6" name="Rectangle 2">
            <a:extLst>
              <a:ext uri="{FF2B5EF4-FFF2-40B4-BE49-F238E27FC236}">
                <a16:creationId xmlns:a16="http://schemas.microsoft.com/office/drawing/2014/main" id="{6B7D2FD0-73AA-498B-9032-B4397DEA0457}"/>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numero diapositiva 3">
            <a:extLst>
              <a:ext uri="{FF2B5EF4-FFF2-40B4-BE49-F238E27FC236}">
                <a16:creationId xmlns:a16="http://schemas.microsoft.com/office/drawing/2014/main" id="{ABFE331F-B1B5-4B41-8411-30914FEAA9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11CFFDE-8659-4C22-BC04-00045B290083}" type="slidenum">
              <a:rPr lang="de-DE" altLang="it-IT" sz="1000">
                <a:solidFill>
                  <a:schemeClr val="tx1"/>
                </a:solidFill>
              </a:rPr>
              <a:pPr>
                <a:spcBef>
                  <a:spcPct val="0"/>
                </a:spcBef>
                <a:buFontTx/>
                <a:buNone/>
              </a:pPr>
              <a:t>72</a:t>
            </a:fld>
            <a:endParaRPr lang="de-DE" altLang="it-IT" sz="1000">
              <a:solidFill>
                <a:schemeClr val="tx1"/>
              </a:solidFill>
            </a:endParaRPr>
          </a:p>
        </p:txBody>
      </p:sp>
      <p:sp>
        <p:nvSpPr>
          <p:cNvPr id="154627" name="Rectangle 2">
            <a:extLst>
              <a:ext uri="{FF2B5EF4-FFF2-40B4-BE49-F238E27FC236}">
                <a16:creationId xmlns:a16="http://schemas.microsoft.com/office/drawing/2014/main" id="{78A2920D-DDA9-4162-B716-2F04556AB5C2}"/>
              </a:ext>
            </a:extLst>
          </p:cNvPr>
          <p:cNvSpPr>
            <a:spLocks noGrp="1" noChangeArrowheads="1"/>
          </p:cNvSpPr>
          <p:nvPr>
            <p:ph type="title" idx="4294967295"/>
          </p:nvPr>
        </p:nvSpPr>
        <p:spPr>
          <a:xfrm>
            <a:off x="3719736" y="-132153"/>
            <a:ext cx="7772400" cy="657225"/>
          </a:xfrm>
        </p:spPr>
        <p:txBody>
          <a:bodyPr/>
          <a:lstStyle/>
          <a:p>
            <a:pPr eaLnBrk="1" hangingPunct="1"/>
            <a:r>
              <a:rPr lang="it-IT" altLang="it-IT" sz="2000" dirty="0"/>
              <a:t>Ciclo di vita del cuscinetto</a:t>
            </a:r>
          </a:p>
        </p:txBody>
      </p:sp>
      <p:pic>
        <p:nvPicPr>
          <p:cNvPr id="154629" name="Picture 4" descr="Cuscinetti_stage_1">
            <a:extLst>
              <a:ext uri="{FF2B5EF4-FFF2-40B4-BE49-F238E27FC236}">
                <a16:creationId xmlns:a16="http://schemas.microsoft.com/office/drawing/2014/main" id="{4864F592-D017-4960-B4FF-B9C64D9D9DD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939800"/>
            <a:ext cx="8088313" cy="4086225"/>
          </a:xfrm>
          <a:noFill/>
        </p:spPr>
      </p:pic>
      <p:sp>
        <p:nvSpPr>
          <p:cNvPr id="154628" name="Text Box 3">
            <a:extLst>
              <a:ext uri="{FF2B5EF4-FFF2-40B4-BE49-F238E27FC236}">
                <a16:creationId xmlns:a16="http://schemas.microsoft.com/office/drawing/2014/main" id="{96EF2359-FCFA-4837-BC3E-D7014A2D6418}"/>
              </a:ext>
            </a:extLst>
          </p:cNvPr>
          <p:cNvSpPr txBox="1">
            <a:spLocks noChangeArrowheads="1"/>
          </p:cNvSpPr>
          <p:nvPr/>
        </p:nvSpPr>
        <p:spPr bwMode="auto">
          <a:xfrm>
            <a:off x="15156" y="5440020"/>
            <a:ext cx="117779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Il danneggiamento di un cuscinetto nelle sue prime fasi si manifesta con elevate vibrazioni e rumorosità ad altissima frequenza (tra 20 e 60 kHz). Il rumore emesso non è udibile a quelle frequenze ma è rivelabile con la strumentazione che usa speciali algoritmi come ad esempio può esse d'aiuto l'uso del FATTORE DI CRESTA.  </a:t>
            </a:r>
          </a:p>
          <a:p>
            <a:pPr>
              <a:spcBef>
                <a:spcPct val="0"/>
              </a:spcBef>
              <a:buFontTx/>
              <a:buNone/>
            </a:pPr>
            <a:r>
              <a:rPr lang="it-IT" altLang="it-IT" sz="1800" b="1" dirty="0">
                <a:solidFill>
                  <a:schemeClr val="tx1"/>
                </a:solidFill>
                <a:latin typeface="Times New Roman" panose="02020603050405020304" pitchFamily="18" charset="0"/>
              </a:rPr>
              <a:t>  </a:t>
            </a:r>
          </a:p>
        </p:txBody>
      </p:sp>
      <p:pic>
        <p:nvPicPr>
          <p:cNvPr id="49153" name="C7B0DE14-5AEA-4475-9A1C-B585FC547587" descr="C7B0DE14-5AEA-4475-9A1C-B585FC547587">
            <a:extLst>
              <a:ext uri="{FF2B5EF4-FFF2-40B4-BE49-F238E27FC236}">
                <a16:creationId xmlns:a16="http://schemas.microsoft.com/office/drawing/2014/main" id="{F8F90699-7962-4E83-AB8A-DA7A8278E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957" y="939067"/>
            <a:ext cx="3419206" cy="39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numero diapositiva 3">
            <a:extLst>
              <a:ext uri="{FF2B5EF4-FFF2-40B4-BE49-F238E27FC236}">
                <a16:creationId xmlns:a16="http://schemas.microsoft.com/office/drawing/2014/main" id="{4C5C414D-54CE-4D4B-B589-B8CEDC7286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4ED9987-231A-4A52-8CE8-867E694BB5FD}" type="slidenum">
              <a:rPr lang="de-DE" altLang="it-IT" sz="1000">
                <a:solidFill>
                  <a:schemeClr val="tx1"/>
                </a:solidFill>
              </a:rPr>
              <a:pPr>
                <a:spcBef>
                  <a:spcPct val="0"/>
                </a:spcBef>
                <a:buFontTx/>
                <a:buNone/>
              </a:pPr>
              <a:t>73</a:t>
            </a:fld>
            <a:endParaRPr lang="de-DE" altLang="it-IT" sz="1000">
              <a:solidFill>
                <a:schemeClr val="tx1"/>
              </a:solidFill>
            </a:endParaRPr>
          </a:p>
        </p:txBody>
      </p:sp>
      <p:pic>
        <p:nvPicPr>
          <p:cNvPr id="156677" name="Picture 5" descr="Cuscinetti_stage_2">
            <a:extLst>
              <a:ext uri="{FF2B5EF4-FFF2-40B4-BE49-F238E27FC236}">
                <a16:creationId xmlns:a16="http://schemas.microsoft.com/office/drawing/2014/main" id="{E73E339F-A1AC-4AC8-BECB-BFA83A6006ED}"/>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966788"/>
            <a:ext cx="8464550" cy="4235450"/>
          </a:xfrm>
          <a:noFill/>
        </p:spPr>
      </p:pic>
      <p:sp>
        <p:nvSpPr>
          <p:cNvPr id="156675" name="Text Box 3">
            <a:extLst>
              <a:ext uri="{FF2B5EF4-FFF2-40B4-BE49-F238E27FC236}">
                <a16:creationId xmlns:a16="http://schemas.microsoft.com/office/drawing/2014/main" id="{FB49DDE7-A879-4DB2-89FE-4FDA07305A8E}"/>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56676" name="Text Box 4">
            <a:extLst>
              <a:ext uri="{FF2B5EF4-FFF2-40B4-BE49-F238E27FC236}">
                <a16:creationId xmlns:a16="http://schemas.microsoft.com/office/drawing/2014/main" id="{7B475237-04BA-49E1-AC6A-26EAEACB9BF6}"/>
              </a:ext>
            </a:extLst>
          </p:cNvPr>
          <p:cNvSpPr txBox="1">
            <a:spLocks noChangeArrowheads="1"/>
          </p:cNvSpPr>
          <p:nvPr/>
        </p:nvSpPr>
        <p:spPr bwMode="auto">
          <a:xfrm>
            <a:off x="119336" y="5433218"/>
            <a:ext cx="88582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Ora il difetto è aumentato ed il rumore emesso può essere udito da un orecchio allenato. Il cuscinetto risuona alla sua frequenza propria, che viene modulata dalle frequenze di rottura del cuscinetto stesso.   </a:t>
            </a:r>
          </a:p>
        </p:txBody>
      </p:sp>
      <p:pic>
        <p:nvPicPr>
          <p:cNvPr id="47105" name="29EFFB75-53B2-47F7-B994-E18576133585" descr="29EFFB75-53B2-47F7-B994-E18576133585">
            <a:extLst>
              <a:ext uri="{FF2B5EF4-FFF2-40B4-BE49-F238E27FC236}">
                <a16:creationId xmlns:a16="http://schemas.microsoft.com/office/drawing/2014/main" id="{259D4DDD-9E77-4F5E-8F91-762C18BEE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041" y="1035286"/>
            <a:ext cx="3563873" cy="409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04CC6F6C-40CD-4464-BB24-8D7B348B7953}"/>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a:t>Ciclo di vita del cuscinetto</a:t>
            </a:r>
            <a:endParaRPr lang="it-IT" altLang="it-IT" sz="20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numero diapositiva 3">
            <a:extLst>
              <a:ext uri="{FF2B5EF4-FFF2-40B4-BE49-F238E27FC236}">
                <a16:creationId xmlns:a16="http://schemas.microsoft.com/office/drawing/2014/main" id="{94BD5874-58AC-4C0D-8C5C-E67FA8CEDD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64C3352-2BA4-4AD0-9600-017937A46779}" type="slidenum">
              <a:rPr lang="de-DE" altLang="it-IT" sz="1000">
                <a:solidFill>
                  <a:schemeClr val="tx1"/>
                </a:solidFill>
              </a:rPr>
              <a:pPr>
                <a:spcBef>
                  <a:spcPct val="0"/>
                </a:spcBef>
                <a:buFontTx/>
                <a:buNone/>
              </a:pPr>
              <a:t>74</a:t>
            </a:fld>
            <a:endParaRPr lang="de-DE" altLang="it-IT" sz="1000">
              <a:solidFill>
                <a:schemeClr val="tx1"/>
              </a:solidFill>
            </a:endParaRPr>
          </a:p>
        </p:txBody>
      </p:sp>
      <p:pic>
        <p:nvPicPr>
          <p:cNvPr id="158725" name="Picture 5" descr="Cuscinetti_stage_3">
            <a:extLst>
              <a:ext uri="{FF2B5EF4-FFF2-40B4-BE49-F238E27FC236}">
                <a16:creationId xmlns:a16="http://schemas.microsoft.com/office/drawing/2014/main" id="{EA7F2386-1B1C-477B-9E05-F4799F2A3A5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000125"/>
            <a:ext cx="8175625" cy="4100513"/>
          </a:xfrm>
          <a:noFill/>
        </p:spPr>
      </p:pic>
      <p:sp>
        <p:nvSpPr>
          <p:cNvPr id="158723" name="Text Box 3">
            <a:extLst>
              <a:ext uri="{FF2B5EF4-FFF2-40B4-BE49-F238E27FC236}">
                <a16:creationId xmlns:a16="http://schemas.microsoft.com/office/drawing/2014/main" id="{155C7433-AC0E-43D4-A7A5-B47A90D8103E}"/>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58724" name="Text Box 4">
            <a:extLst>
              <a:ext uri="{FF2B5EF4-FFF2-40B4-BE49-F238E27FC236}">
                <a16:creationId xmlns:a16="http://schemas.microsoft.com/office/drawing/2014/main" id="{F7B73D74-3B94-406A-AB3A-DE9F7191A2DA}"/>
              </a:ext>
            </a:extLst>
          </p:cNvPr>
          <p:cNvSpPr txBox="1">
            <a:spLocks noChangeArrowheads="1"/>
          </p:cNvSpPr>
          <p:nvPr/>
        </p:nvSpPr>
        <p:spPr bwMode="auto">
          <a:xfrm>
            <a:off x="152400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58726" name="Text Box 6">
            <a:extLst>
              <a:ext uri="{FF2B5EF4-FFF2-40B4-BE49-F238E27FC236}">
                <a16:creationId xmlns:a16="http://schemas.microsoft.com/office/drawing/2014/main" id="{233429FD-8788-460C-8DC4-8F35EA460B71}"/>
              </a:ext>
            </a:extLst>
          </p:cNvPr>
          <p:cNvSpPr txBox="1">
            <a:spLocks noChangeArrowheads="1"/>
          </p:cNvSpPr>
          <p:nvPr/>
        </p:nvSpPr>
        <p:spPr bwMode="auto">
          <a:xfrm>
            <a:off x="47328" y="5465340"/>
            <a:ext cx="89820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Il deterioramento ora è tale da mostrare direttamente sullo spettro uno o più picchi in corrispondenza delle frequenze di rottura del cuscinetto. Nel caso specifico possiamo notare un picco alla frequenza di rottura della pista interna (BPI).</a:t>
            </a:r>
          </a:p>
        </p:txBody>
      </p:sp>
      <p:sp>
        <p:nvSpPr>
          <p:cNvPr id="8" name="Rectangle 2">
            <a:extLst>
              <a:ext uri="{FF2B5EF4-FFF2-40B4-BE49-F238E27FC236}">
                <a16:creationId xmlns:a16="http://schemas.microsoft.com/office/drawing/2014/main" id="{80BD235A-C162-4151-80FB-7F6AD492FB10}"/>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Ciclo di vita del cuscinetto</a:t>
            </a:r>
          </a:p>
        </p:txBody>
      </p:sp>
      <p:pic>
        <p:nvPicPr>
          <p:cNvPr id="45057" name="BCBE8CFA-9CA3-4E5C-B4E4-B104BCC9BCD3" descr="BCBE8CFA-9CA3-4E5C-B4E4-B104BCC9BCD3">
            <a:extLst>
              <a:ext uri="{FF2B5EF4-FFF2-40B4-BE49-F238E27FC236}">
                <a16:creationId xmlns:a16="http://schemas.microsoft.com/office/drawing/2014/main" id="{09A025A8-C79C-4F25-A3C2-5FA8648DF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625" y="1000125"/>
            <a:ext cx="3862744" cy="444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egnaposto numero diapositiva 3">
            <a:extLst>
              <a:ext uri="{FF2B5EF4-FFF2-40B4-BE49-F238E27FC236}">
                <a16:creationId xmlns:a16="http://schemas.microsoft.com/office/drawing/2014/main" id="{CE16A740-D0AA-45C1-9569-A90C41348C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402989E-3987-4465-8C1D-510730C06DD9}" type="slidenum">
              <a:rPr lang="de-DE" altLang="it-IT" sz="1000">
                <a:solidFill>
                  <a:schemeClr val="tx1"/>
                </a:solidFill>
              </a:rPr>
              <a:pPr>
                <a:spcBef>
                  <a:spcPct val="0"/>
                </a:spcBef>
                <a:buFontTx/>
                <a:buNone/>
              </a:pPr>
              <a:t>75</a:t>
            </a:fld>
            <a:endParaRPr lang="de-DE" altLang="it-IT" sz="1000">
              <a:solidFill>
                <a:schemeClr val="tx1"/>
              </a:solidFill>
            </a:endParaRPr>
          </a:p>
        </p:txBody>
      </p:sp>
      <p:pic>
        <p:nvPicPr>
          <p:cNvPr id="160774" name="Picture 6" descr="Cuscinetti_stage_4">
            <a:extLst>
              <a:ext uri="{FF2B5EF4-FFF2-40B4-BE49-F238E27FC236}">
                <a16:creationId xmlns:a16="http://schemas.microsoft.com/office/drawing/2014/main" id="{79CFAF3C-9306-4220-93CB-1A151A58727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343" y="1166764"/>
            <a:ext cx="7570264" cy="3816449"/>
          </a:xfrm>
          <a:noFill/>
        </p:spPr>
      </p:pic>
      <p:sp>
        <p:nvSpPr>
          <p:cNvPr id="160771" name="Text Box 3">
            <a:extLst>
              <a:ext uri="{FF2B5EF4-FFF2-40B4-BE49-F238E27FC236}">
                <a16:creationId xmlns:a16="http://schemas.microsoft.com/office/drawing/2014/main" id="{8E065698-BF27-49DC-AEAB-0DB5FD49912B}"/>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60772" name="Text Box 4">
            <a:extLst>
              <a:ext uri="{FF2B5EF4-FFF2-40B4-BE49-F238E27FC236}">
                <a16:creationId xmlns:a16="http://schemas.microsoft.com/office/drawing/2014/main" id="{9F1CB604-AF63-435C-A0AF-28097417C89B}"/>
              </a:ext>
            </a:extLst>
          </p:cNvPr>
          <p:cNvSpPr txBox="1">
            <a:spLocks noChangeArrowheads="1"/>
          </p:cNvSpPr>
          <p:nvPr/>
        </p:nvSpPr>
        <p:spPr bwMode="auto">
          <a:xfrm>
            <a:off x="152400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60773" name="Text Box 5">
            <a:extLst>
              <a:ext uri="{FF2B5EF4-FFF2-40B4-BE49-F238E27FC236}">
                <a16:creationId xmlns:a16="http://schemas.microsoft.com/office/drawing/2014/main" id="{938F118D-E5BA-4E8D-81C7-7BBFF9D17C9D}"/>
              </a:ext>
            </a:extLst>
          </p:cNvPr>
          <p:cNvSpPr txBox="1">
            <a:spLocks noChangeArrowheads="1"/>
          </p:cNvSpPr>
          <p:nvPr/>
        </p:nvSpPr>
        <p:spPr bwMode="auto">
          <a:xfrm>
            <a:off x="119336" y="5426868"/>
            <a:ext cx="10421664"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Man mano che il deterioramento avanza si evidenziano sullo spettro anche le </a:t>
            </a:r>
          </a:p>
          <a:p>
            <a:pPr>
              <a:spcBef>
                <a:spcPct val="0"/>
              </a:spcBef>
              <a:buFontTx/>
              <a:buNone/>
            </a:pPr>
            <a:r>
              <a:rPr lang="it-IT" altLang="it-IT" sz="1800" b="1" dirty="0">
                <a:solidFill>
                  <a:schemeClr val="tx1"/>
                </a:solidFill>
                <a:latin typeface="Times New Roman" panose="02020603050405020304" pitchFamily="18" charset="0"/>
              </a:rPr>
              <a:t>armoniche delle frequenze di rottura (2xBPI). Questo ci indica una sempre maggiore incidenza degli urti provocati dalla rottura sul cuscinetto. </a:t>
            </a:r>
          </a:p>
        </p:txBody>
      </p:sp>
      <p:sp>
        <p:nvSpPr>
          <p:cNvPr id="8" name="Rectangle 2">
            <a:extLst>
              <a:ext uri="{FF2B5EF4-FFF2-40B4-BE49-F238E27FC236}">
                <a16:creationId xmlns:a16="http://schemas.microsoft.com/office/drawing/2014/main" id="{31AA6566-CBFC-4F90-A940-C87194C57E47}"/>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Ciclo di vita del cuscinetto</a:t>
            </a:r>
          </a:p>
        </p:txBody>
      </p:sp>
      <p:pic>
        <p:nvPicPr>
          <p:cNvPr id="43009" name="1616F704-6F66-4E1C-BCD8-DC6816775E68" descr="1616F704-6F66-4E1C-BCD8-DC6816775E68">
            <a:extLst>
              <a:ext uri="{FF2B5EF4-FFF2-40B4-BE49-F238E27FC236}">
                <a16:creationId xmlns:a16="http://schemas.microsoft.com/office/drawing/2014/main" id="{C263A86F-0506-44D7-A1EE-5268BBEE2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208" y="1166764"/>
            <a:ext cx="3812669" cy="438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numero diapositiva 3">
            <a:extLst>
              <a:ext uri="{FF2B5EF4-FFF2-40B4-BE49-F238E27FC236}">
                <a16:creationId xmlns:a16="http://schemas.microsoft.com/office/drawing/2014/main" id="{E99210E4-DDAE-4255-97CD-E2A8A80C83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E52B6D3-69F5-4856-8FEC-66900A0266C1}" type="slidenum">
              <a:rPr lang="de-DE" altLang="it-IT" sz="1000">
                <a:solidFill>
                  <a:schemeClr val="tx1"/>
                </a:solidFill>
              </a:rPr>
              <a:pPr>
                <a:spcBef>
                  <a:spcPct val="0"/>
                </a:spcBef>
                <a:buFontTx/>
                <a:buNone/>
              </a:pPr>
              <a:t>76</a:t>
            </a:fld>
            <a:endParaRPr lang="de-DE" altLang="it-IT" sz="1000">
              <a:solidFill>
                <a:schemeClr val="tx1"/>
              </a:solidFill>
            </a:endParaRPr>
          </a:p>
        </p:txBody>
      </p:sp>
      <p:sp>
        <p:nvSpPr>
          <p:cNvPr id="162819" name="Text Box 3">
            <a:extLst>
              <a:ext uri="{FF2B5EF4-FFF2-40B4-BE49-F238E27FC236}">
                <a16:creationId xmlns:a16="http://schemas.microsoft.com/office/drawing/2014/main" id="{16CCCE30-BDAE-4792-A0FF-99D4E0122EDB}"/>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62820" name="Text Box 4">
            <a:extLst>
              <a:ext uri="{FF2B5EF4-FFF2-40B4-BE49-F238E27FC236}">
                <a16:creationId xmlns:a16="http://schemas.microsoft.com/office/drawing/2014/main" id="{DD593E7C-ECB3-4C72-8541-3D7F61BE4902}"/>
              </a:ext>
            </a:extLst>
          </p:cNvPr>
          <p:cNvSpPr txBox="1">
            <a:spLocks noChangeArrowheads="1"/>
          </p:cNvSpPr>
          <p:nvPr/>
        </p:nvSpPr>
        <p:spPr bwMode="auto">
          <a:xfrm>
            <a:off x="152400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62821" name="Text Box 5">
            <a:extLst>
              <a:ext uri="{FF2B5EF4-FFF2-40B4-BE49-F238E27FC236}">
                <a16:creationId xmlns:a16="http://schemas.microsoft.com/office/drawing/2014/main" id="{B107E355-6095-4601-A8AD-DEFB7899B709}"/>
              </a:ext>
            </a:extLst>
          </p:cNvPr>
          <p:cNvSpPr txBox="1">
            <a:spLocks noChangeArrowheads="1"/>
          </p:cNvSpPr>
          <p:nvPr/>
        </p:nvSpPr>
        <p:spPr bwMode="auto">
          <a:xfrm>
            <a:off x="1524000" y="2276476"/>
            <a:ext cx="3924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62822" name="Text Box 7">
            <a:extLst>
              <a:ext uri="{FF2B5EF4-FFF2-40B4-BE49-F238E27FC236}">
                <a16:creationId xmlns:a16="http://schemas.microsoft.com/office/drawing/2014/main" id="{7CFB1B32-99C0-4F06-8EE1-CB2D36CD36CA}"/>
              </a:ext>
            </a:extLst>
          </p:cNvPr>
          <p:cNvSpPr txBox="1">
            <a:spLocks noChangeArrowheads="1"/>
          </p:cNvSpPr>
          <p:nvPr/>
        </p:nvSpPr>
        <p:spPr bwMode="auto">
          <a:xfrm>
            <a:off x="371364" y="5258150"/>
            <a:ext cx="114492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Successivamente alla comparsa sullo spettro delle armoniche delle frequenze  di rottura del cuscinetto cominciano ad evidenziarsi una serie di bande laterali intorno alle frequenze di rottura stesse. </a:t>
            </a:r>
          </a:p>
          <a:p>
            <a:pPr>
              <a:spcBef>
                <a:spcPct val="0"/>
              </a:spcBef>
              <a:buFontTx/>
              <a:buNone/>
            </a:pPr>
            <a:r>
              <a:rPr lang="it-IT" altLang="it-IT" sz="1800" b="1" dirty="0">
                <a:solidFill>
                  <a:schemeClr val="tx1"/>
                </a:solidFill>
                <a:latin typeface="Times New Roman" panose="02020603050405020304" pitchFamily="18" charset="0"/>
              </a:rPr>
              <a:t> </a:t>
            </a:r>
          </a:p>
        </p:txBody>
      </p:sp>
      <p:pic>
        <p:nvPicPr>
          <p:cNvPr id="162823" name="Picture 9" descr="Cuscinetti_stage_5">
            <a:extLst>
              <a:ext uri="{FF2B5EF4-FFF2-40B4-BE49-F238E27FC236}">
                <a16:creationId xmlns:a16="http://schemas.microsoft.com/office/drawing/2014/main" id="{0ECDCC62-39BB-40EF-8EF3-141A9011D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63" y="848519"/>
            <a:ext cx="6807200"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543E6551-40A5-4F78-8328-BAED80D08F21}"/>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Ciclo di vita del cuscinetto</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numero diapositiva 3">
            <a:extLst>
              <a:ext uri="{FF2B5EF4-FFF2-40B4-BE49-F238E27FC236}">
                <a16:creationId xmlns:a16="http://schemas.microsoft.com/office/drawing/2014/main" id="{6F1E9C55-E59E-464B-89EB-A7CA4E8DEF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25796DA-5740-4644-8AA2-F393C5D0CC2A}" type="slidenum">
              <a:rPr lang="de-DE" altLang="it-IT" sz="1000">
                <a:solidFill>
                  <a:schemeClr val="tx1"/>
                </a:solidFill>
              </a:rPr>
              <a:pPr>
                <a:spcBef>
                  <a:spcPct val="0"/>
                </a:spcBef>
                <a:buFontTx/>
                <a:buNone/>
              </a:pPr>
              <a:t>77</a:t>
            </a:fld>
            <a:endParaRPr lang="de-DE" altLang="it-IT" sz="1000">
              <a:solidFill>
                <a:schemeClr val="tx1"/>
              </a:solidFill>
            </a:endParaRPr>
          </a:p>
        </p:txBody>
      </p:sp>
      <p:sp>
        <p:nvSpPr>
          <p:cNvPr id="164867" name="Text Box 3">
            <a:extLst>
              <a:ext uri="{FF2B5EF4-FFF2-40B4-BE49-F238E27FC236}">
                <a16:creationId xmlns:a16="http://schemas.microsoft.com/office/drawing/2014/main" id="{F988ED28-BF6E-47DB-997F-02D595644C58}"/>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64868" name="Text Box 4">
            <a:extLst>
              <a:ext uri="{FF2B5EF4-FFF2-40B4-BE49-F238E27FC236}">
                <a16:creationId xmlns:a16="http://schemas.microsoft.com/office/drawing/2014/main" id="{CE8DDA7C-C6BB-4D44-89CD-D69DA1AADBE1}"/>
              </a:ext>
            </a:extLst>
          </p:cNvPr>
          <p:cNvSpPr txBox="1">
            <a:spLocks noChangeArrowheads="1"/>
          </p:cNvSpPr>
          <p:nvPr/>
        </p:nvSpPr>
        <p:spPr bwMode="auto">
          <a:xfrm>
            <a:off x="152400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64869" name="Text Box 5">
            <a:extLst>
              <a:ext uri="{FF2B5EF4-FFF2-40B4-BE49-F238E27FC236}">
                <a16:creationId xmlns:a16="http://schemas.microsoft.com/office/drawing/2014/main" id="{7ECD7219-0FAF-4F5E-9FF2-96558894B753}"/>
              </a:ext>
            </a:extLst>
          </p:cNvPr>
          <p:cNvSpPr txBox="1">
            <a:spLocks noChangeArrowheads="1"/>
          </p:cNvSpPr>
          <p:nvPr/>
        </p:nvSpPr>
        <p:spPr bwMode="auto">
          <a:xfrm>
            <a:off x="1524000" y="2276476"/>
            <a:ext cx="3924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64870" name="Text Box 7">
            <a:extLst>
              <a:ext uri="{FF2B5EF4-FFF2-40B4-BE49-F238E27FC236}">
                <a16:creationId xmlns:a16="http://schemas.microsoft.com/office/drawing/2014/main" id="{7C342AB0-35F7-4EE3-85DE-CCD17A097431}"/>
              </a:ext>
            </a:extLst>
          </p:cNvPr>
          <p:cNvSpPr txBox="1">
            <a:spLocks noChangeArrowheads="1"/>
          </p:cNvSpPr>
          <p:nvPr/>
        </p:nvSpPr>
        <p:spPr bwMode="auto">
          <a:xfrm>
            <a:off x="1524000" y="20605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600">
              <a:solidFill>
                <a:schemeClr val="tx1"/>
              </a:solidFill>
              <a:latin typeface="Times New Roman" panose="02020603050405020304" pitchFamily="18" charset="0"/>
            </a:endParaRPr>
          </a:p>
        </p:txBody>
      </p:sp>
      <p:sp>
        <p:nvSpPr>
          <p:cNvPr id="164871" name="Text Box 8">
            <a:extLst>
              <a:ext uri="{FF2B5EF4-FFF2-40B4-BE49-F238E27FC236}">
                <a16:creationId xmlns:a16="http://schemas.microsoft.com/office/drawing/2014/main" id="{5D9C7965-1D50-4A92-AA76-0A75F7B2A7A4}"/>
              </a:ext>
            </a:extLst>
          </p:cNvPr>
          <p:cNvSpPr txBox="1">
            <a:spLocks noChangeArrowheads="1"/>
          </p:cNvSpPr>
          <p:nvPr/>
        </p:nvSpPr>
        <p:spPr bwMode="auto">
          <a:xfrm>
            <a:off x="1524000" y="1305670"/>
            <a:ext cx="86598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sz="2400" b="1" dirty="0">
                <a:solidFill>
                  <a:schemeClr val="tx1"/>
                </a:solidFill>
                <a:latin typeface="Times New Roman" panose="02020603050405020304" pitchFamily="18" charset="0"/>
              </a:rPr>
              <a:t>Le bande laterali si manifestano quando si è in presenza di un fenomeno di modulazione. Questo accade quando l’ampiezza di un picco in frequenza (in questo caso una delle frequenze di rottura del cuscinetto) varia nel tempo.</a:t>
            </a:r>
          </a:p>
          <a:p>
            <a:pPr algn="ctr">
              <a:spcBef>
                <a:spcPct val="0"/>
              </a:spcBef>
              <a:buFontTx/>
              <a:buNone/>
            </a:pPr>
            <a:r>
              <a:rPr lang="it-IT" altLang="it-IT" sz="2400" b="1" dirty="0">
                <a:solidFill>
                  <a:schemeClr val="tx1"/>
                </a:solidFill>
                <a:latin typeface="Times New Roman" panose="02020603050405020304" pitchFamily="18" charset="0"/>
              </a:rPr>
              <a:t>Ci sono due specifici casi di possibili rotture che generano fenomeni di </a:t>
            </a:r>
            <a:r>
              <a:rPr lang="it-IT" altLang="it-IT" sz="2400" b="1" dirty="0">
                <a:solidFill>
                  <a:srgbClr val="FF0000"/>
                </a:solidFill>
                <a:latin typeface="Times New Roman" panose="02020603050405020304" pitchFamily="18" charset="0"/>
              </a:rPr>
              <a:t>modulazione.  </a:t>
            </a:r>
          </a:p>
        </p:txBody>
      </p:sp>
      <p:sp>
        <p:nvSpPr>
          <p:cNvPr id="9" name="Rectangle 2">
            <a:extLst>
              <a:ext uri="{FF2B5EF4-FFF2-40B4-BE49-F238E27FC236}">
                <a16:creationId xmlns:a16="http://schemas.microsoft.com/office/drawing/2014/main" id="{A6A461CD-042F-4AD9-BD5F-8CF48DEFCDD4}"/>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Ciclo di vita del cuscinetto</a:t>
            </a:r>
          </a:p>
        </p:txBody>
      </p:sp>
      <p:pic>
        <p:nvPicPr>
          <p:cNvPr id="10" name="88FE67FB-0175-4234-93C1-C998ECC1E9AE">
            <a:extLst>
              <a:ext uri="{FF2B5EF4-FFF2-40B4-BE49-F238E27FC236}">
                <a16:creationId xmlns:a16="http://schemas.microsoft.com/office/drawing/2014/main" id="{61810876-A483-4335-9132-177953B6A1C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99456" y="3563471"/>
            <a:ext cx="3846901" cy="3124497"/>
          </a:xfrm>
          <a:prstGeom prst="rect">
            <a:avLst/>
          </a:prstGeom>
          <a:noFill/>
          <a:ln>
            <a:noFill/>
          </a:ln>
        </p:spPr>
      </p:pic>
      <p:pic>
        <p:nvPicPr>
          <p:cNvPr id="3" name="Immagine 2">
            <a:extLst>
              <a:ext uri="{FF2B5EF4-FFF2-40B4-BE49-F238E27FC236}">
                <a16:creationId xmlns:a16="http://schemas.microsoft.com/office/drawing/2014/main" id="{1C4F4720-5A73-4D2D-846D-EDA93B37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933056"/>
            <a:ext cx="4680520" cy="2524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egnaposto numero diapositiva 3">
            <a:extLst>
              <a:ext uri="{FF2B5EF4-FFF2-40B4-BE49-F238E27FC236}">
                <a16:creationId xmlns:a16="http://schemas.microsoft.com/office/drawing/2014/main" id="{34C0803E-CBB6-4AB2-A0E4-547F2BF93A7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4447339-B7BB-4BA8-BAA1-6609BDBFAFAF}" type="slidenum">
              <a:rPr lang="de-DE" altLang="it-IT" sz="1000">
                <a:solidFill>
                  <a:schemeClr val="tx1"/>
                </a:solidFill>
              </a:rPr>
              <a:pPr>
                <a:spcBef>
                  <a:spcPct val="0"/>
                </a:spcBef>
                <a:buFontTx/>
                <a:buNone/>
              </a:pPr>
              <a:t>78</a:t>
            </a:fld>
            <a:endParaRPr lang="de-DE" altLang="it-IT" sz="1000">
              <a:solidFill>
                <a:schemeClr val="tx1"/>
              </a:solidFill>
            </a:endParaRPr>
          </a:p>
        </p:txBody>
      </p:sp>
      <p:pic>
        <p:nvPicPr>
          <p:cNvPr id="175110" name="Picture 6" descr="Cuscinetti_stage_7">
            <a:extLst>
              <a:ext uri="{FF2B5EF4-FFF2-40B4-BE49-F238E27FC236}">
                <a16:creationId xmlns:a16="http://schemas.microsoft.com/office/drawing/2014/main" id="{7FE3A4B8-0544-47BF-A2AC-EA092558A32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91544" y="793841"/>
            <a:ext cx="6848475" cy="3922712"/>
          </a:xfrm>
          <a:noFill/>
        </p:spPr>
      </p:pic>
      <p:sp>
        <p:nvSpPr>
          <p:cNvPr id="175107" name="Text Box 3">
            <a:extLst>
              <a:ext uri="{FF2B5EF4-FFF2-40B4-BE49-F238E27FC236}">
                <a16:creationId xmlns:a16="http://schemas.microsoft.com/office/drawing/2014/main" id="{290DEDE0-D0A5-4133-BC25-026E108C0647}"/>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75108" name="Text Box 4">
            <a:extLst>
              <a:ext uri="{FF2B5EF4-FFF2-40B4-BE49-F238E27FC236}">
                <a16:creationId xmlns:a16="http://schemas.microsoft.com/office/drawing/2014/main" id="{900DE45A-108B-465E-8F46-FB23E0D26518}"/>
              </a:ext>
            </a:extLst>
          </p:cNvPr>
          <p:cNvSpPr txBox="1">
            <a:spLocks noChangeArrowheads="1"/>
          </p:cNvSpPr>
          <p:nvPr/>
        </p:nvSpPr>
        <p:spPr bwMode="auto">
          <a:xfrm>
            <a:off x="152400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75109" name="Text Box 5">
            <a:extLst>
              <a:ext uri="{FF2B5EF4-FFF2-40B4-BE49-F238E27FC236}">
                <a16:creationId xmlns:a16="http://schemas.microsoft.com/office/drawing/2014/main" id="{22F95C60-0F48-4E1A-B6A9-3C9130FDF068}"/>
              </a:ext>
            </a:extLst>
          </p:cNvPr>
          <p:cNvSpPr txBox="1">
            <a:spLocks noChangeArrowheads="1"/>
          </p:cNvSpPr>
          <p:nvPr/>
        </p:nvSpPr>
        <p:spPr bwMode="auto">
          <a:xfrm>
            <a:off x="191344" y="5168474"/>
            <a:ext cx="118093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Un segnale molto evidente che la fine del  cuscinetto è vicina è la comparsa nello spettro di alcune ‘gobbette’ (più o meno grandi) che tendono ad alzarne il valore di fondo . Il rumore emesso dal cuscinetto ora è facilmente udibile.</a:t>
            </a:r>
          </a:p>
          <a:p>
            <a:pPr>
              <a:spcBef>
                <a:spcPct val="0"/>
              </a:spcBef>
              <a:buFontTx/>
              <a:buNone/>
            </a:pPr>
            <a:r>
              <a:rPr lang="it-IT" altLang="it-IT" sz="1800" b="1" dirty="0">
                <a:solidFill>
                  <a:schemeClr val="tx1"/>
                </a:solidFill>
                <a:latin typeface="Times New Roman" panose="02020603050405020304" pitchFamily="18" charset="0"/>
              </a:rPr>
              <a:t>Il cuscinetto deve essere sostituito il prima possibile.</a:t>
            </a:r>
          </a:p>
        </p:txBody>
      </p:sp>
      <p:sp>
        <p:nvSpPr>
          <p:cNvPr id="8" name="Rectangle 2">
            <a:extLst>
              <a:ext uri="{FF2B5EF4-FFF2-40B4-BE49-F238E27FC236}">
                <a16:creationId xmlns:a16="http://schemas.microsoft.com/office/drawing/2014/main" id="{98D0B37D-7935-4111-A8FA-C26CF4F627D9}"/>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Ciclo di vita del cuscinetto</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egnaposto numero diapositiva 3">
            <a:extLst>
              <a:ext uri="{FF2B5EF4-FFF2-40B4-BE49-F238E27FC236}">
                <a16:creationId xmlns:a16="http://schemas.microsoft.com/office/drawing/2014/main" id="{2D1D39B1-D11A-4A65-80B2-76DCE87774A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2D37A65-7F9A-4EF8-81A2-6CA02926AA87}" type="slidenum">
              <a:rPr lang="de-DE" altLang="it-IT" sz="1000">
                <a:solidFill>
                  <a:schemeClr val="tx1"/>
                </a:solidFill>
              </a:rPr>
              <a:pPr>
                <a:spcBef>
                  <a:spcPct val="0"/>
                </a:spcBef>
                <a:buFontTx/>
                <a:buNone/>
              </a:pPr>
              <a:t>79</a:t>
            </a:fld>
            <a:endParaRPr lang="de-DE" altLang="it-IT" sz="1000">
              <a:solidFill>
                <a:schemeClr val="tx1"/>
              </a:solidFill>
            </a:endParaRPr>
          </a:p>
        </p:txBody>
      </p:sp>
      <p:sp>
        <p:nvSpPr>
          <p:cNvPr id="177155" name="Rectangle 2">
            <a:extLst>
              <a:ext uri="{FF2B5EF4-FFF2-40B4-BE49-F238E27FC236}">
                <a16:creationId xmlns:a16="http://schemas.microsoft.com/office/drawing/2014/main" id="{FE6EBBDD-0D27-4E33-A57F-8EC9F607CF67}"/>
              </a:ext>
            </a:extLst>
          </p:cNvPr>
          <p:cNvSpPr>
            <a:spLocks noGrp="1" noChangeArrowheads="1"/>
          </p:cNvSpPr>
          <p:nvPr>
            <p:ph type="title" idx="4294967295"/>
          </p:nvPr>
        </p:nvSpPr>
        <p:spPr>
          <a:xfrm>
            <a:off x="2104231" y="97632"/>
            <a:ext cx="6119813" cy="519112"/>
          </a:xfrm>
        </p:spPr>
        <p:txBody>
          <a:bodyPr/>
          <a:lstStyle/>
          <a:p>
            <a:pPr eaLnBrk="1" hangingPunct="1"/>
            <a:r>
              <a:rPr lang="en-GB" altLang="it-IT" dirty="0" err="1"/>
              <a:t>Resoluzione</a:t>
            </a:r>
            <a:r>
              <a:rPr lang="en-GB" altLang="it-IT" dirty="0"/>
              <a:t> in </a:t>
            </a:r>
            <a:r>
              <a:rPr lang="en-GB" altLang="it-IT" dirty="0" err="1"/>
              <a:t>uno</a:t>
            </a:r>
            <a:r>
              <a:rPr lang="en-GB" altLang="it-IT" dirty="0"/>
              <a:t> </a:t>
            </a:r>
            <a:r>
              <a:rPr lang="en-GB" altLang="it-IT" dirty="0" err="1"/>
              <a:t>spettro</a:t>
            </a:r>
            <a:endParaRPr lang="en-GB" altLang="it-IT" dirty="0"/>
          </a:p>
        </p:txBody>
      </p:sp>
      <p:pic>
        <p:nvPicPr>
          <p:cNvPr id="177156" name="Picture 5">
            <a:extLst>
              <a:ext uri="{FF2B5EF4-FFF2-40B4-BE49-F238E27FC236}">
                <a16:creationId xmlns:a16="http://schemas.microsoft.com/office/drawing/2014/main" id="{C4C93C18-E7AE-4EEC-9770-3959E1986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80" t="79922" r="29369" b="6779"/>
          <a:stretch>
            <a:fillRect/>
          </a:stretch>
        </p:blipFill>
        <p:spPr bwMode="auto">
          <a:xfrm>
            <a:off x="2493964" y="2697163"/>
            <a:ext cx="36861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7">
            <a:extLst>
              <a:ext uri="{FF2B5EF4-FFF2-40B4-BE49-F238E27FC236}">
                <a16:creationId xmlns:a16="http://schemas.microsoft.com/office/drawing/2014/main" id="{DD193B66-0D42-4918-A342-5E8D2C83E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128" t="75130" r="22249" b="6787"/>
          <a:stretch>
            <a:fillRect/>
          </a:stretch>
        </p:blipFill>
        <p:spPr bwMode="auto">
          <a:xfrm>
            <a:off x="2493963" y="4435475"/>
            <a:ext cx="42227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Line 8">
            <a:extLst>
              <a:ext uri="{FF2B5EF4-FFF2-40B4-BE49-F238E27FC236}">
                <a16:creationId xmlns:a16="http://schemas.microsoft.com/office/drawing/2014/main" id="{34C7A896-4AE0-4F33-B88A-464C70414622}"/>
              </a:ext>
            </a:extLst>
          </p:cNvPr>
          <p:cNvSpPr>
            <a:spLocks noChangeShapeType="1"/>
          </p:cNvSpPr>
          <p:nvPr/>
        </p:nvSpPr>
        <p:spPr bwMode="auto">
          <a:xfrm flipH="1">
            <a:off x="3352801" y="3924300"/>
            <a:ext cx="200025" cy="1862138"/>
          </a:xfrm>
          <a:prstGeom prst="line">
            <a:avLst/>
          </a:prstGeom>
          <a:noFill/>
          <a:ln w="9525">
            <a:solidFill>
              <a:srgbClr val="FF0000"/>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it-IT"/>
          </a:p>
        </p:txBody>
      </p:sp>
      <p:sp>
        <p:nvSpPr>
          <p:cNvPr id="177159" name="Line 9">
            <a:extLst>
              <a:ext uri="{FF2B5EF4-FFF2-40B4-BE49-F238E27FC236}">
                <a16:creationId xmlns:a16="http://schemas.microsoft.com/office/drawing/2014/main" id="{6440ECDF-F2DD-4DF4-9E9E-74F3861458E2}"/>
              </a:ext>
            </a:extLst>
          </p:cNvPr>
          <p:cNvSpPr>
            <a:spLocks noChangeShapeType="1"/>
          </p:cNvSpPr>
          <p:nvPr/>
        </p:nvSpPr>
        <p:spPr bwMode="auto">
          <a:xfrm>
            <a:off x="3700463" y="3924300"/>
            <a:ext cx="2927350" cy="1911350"/>
          </a:xfrm>
          <a:prstGeom prst="line">
            <a:avLst/>
          </a:prstGeom>
          <a:noFill/>
          <a:ln w="9525">
            <a:solidFill>
              <a:srgbClr val="FF0000"/>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it-IT"/>
          </a:p>
        </p:txBody>
      </p:sp>
      <p:sp>
        <p:nvSpPr>
          <p:cNvPr id="177160" name="Text Box 10">
            <a:extLst>
              <a:ext uri="{FF2B5EF4-FFF2-40B4-BE49-F238E27FC236}">
                <a16:creationId xmlns:a16="http://schemas.microsoft.com/office/drawing/2014/main" id="{162D3575-3FE0-4298-B041-9E1D649A6CE0}"/>
              </a:ext>
            </a:extLst>
          </p:cNvPr>
          <p:cNvSpPr txBox="1">
            <a:spLocks noChangeArrowheads="1"/>
          </p:cNvSpPr>
          <p:nvPr/>
        </p:nvSpPr>
        <p:spPr bwMode="auto">
          <a:xfrm>
            <a:off x="5626101" y="1546225"/>
            <a:ext cx="485616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25000"/>
              </a:spcBef>
              <a:buFontTx/>
              <a:buNone/>
            </a:pPr>
            <a:r>
              <a:rPr lang="en-GB" altLang="it-IT" sz="1800" b="1">
                <a:solidFill>
                  <a:schemeClr val="tx1"/>
                </a:solidFill>
              </a:rPr>
              <a:t>Risoluzione  = Low-Pass/FFT lines</a:t>
            </a:r>
          </a:p>
          <a:p>
            <a:pPr>
              <a:spcBef>
                <a:spcPct val="25000"/>
              </a:spcBef>
              <a:buFontTx/>
              <a:buNone/>
            </a:pPr>
            <a:r>
              <a:rPr lang="en-GB" altLang="it-IT" sz="1800" b="1">
                <a:solidFill>
                  <a:schemeClr val="tx1"/>
                </a:solidFill>
              </a:rPr>
              <a:t>linee: 	numero di linee nello spettro</a:t>
            </a:r>
          </a:p>
          <a:p>
            <a:pPr>
              <a:spcBef>
                <a:spcPct val="25000"/>
              </a:spcBef>
              <a:buFontTx/>
              <a:buNone/>
            </a:pPr>
            <a:r>
              <a:rPr lang="en-GB" altLang="it-IT" sz="1800" b="1">
                <a:solidFill>
                  <a:schemeClr val="tx1"/>
                </a:solidFill>
              </a:rPr>
              <a:t>	1600 bassa risoluzione</a:t>
            </a:r>
          </a:p>
          <a:p>
            <a:pPr>
              <a:spcBef>
                <a:spcPct val="25000"/>
              </a:spcBef>
              <a:buFontTx/>
              <a:buNone/>
            </a:pPr>
            <a:r>
              <a:rPr lang="en-GB" altLang="it-IT" sz="1800" b="1">
                <a:solidFill>
                  <a:schemeClr val="tx1"/>
                </a:solidFill>
              </a:rPr>
              <a:t>	3200 alta risoluzione</a:t>
            </a:r>
          </a:p>
          <a:p>
            <a:pPr>
              <a:spcBef>
                <a:spcPct val="25000"/>
              </a:spcBef>
              <a:buFontTx/>
              <a:buNone/>
            </a:pPr>
            <a:r>
              <a:rPr lang="en-GB" altLang="it-IT" sz="1600">
                <a:solidFill>
                  <a:schemeClr val="tx1"/>
                </a:solidFill>
              </a:rPr>
              <a:t>	1600 linee = 4096 campionamenti / 2,56</a:t>
            </a:r>
          </a:p>
          <a:p>
            <a:pPr>
              <a:spcBef>
                <a:spcPct val="25000"/>
              </a:spcBef>
              <a:buFontTx/>
              <a:buNone/>
            </a:pPr>
            <a:r>
              <a:rPr lang="en-GB" altLang="it-IT" sz="1600">
                <a:solidFill>
                  <a:schemeClr val="tx1"/>
                </a:solidFill>
              </a:rPr>
              <a:t>	3200 linee = 8192 campionamenti / 2,56</a:t>
            </a:r>
          </a:p>
          <a:p>
            <a:pPr>
              <a:spcBef>
                <a:spcPct val="25000"/>
              </a:spcBef>
              <a:buFontTx/>
              <a:buNone/>
            </a:pPr>
            <a:r>
              <a:rPr lang="en-GB" altLang="it-IT" sz="1600">
                <a:solidFill>
                  <a:schemeClr val="tx1"/>
                </a:solidFill>
              </a:rPr>
              <a:t>	</a:t>
            </a:r>
          </a:p>
          <a:p>
            <a:pPr>
              <a:spcBef>
                <a:spcPct val="25000"/>
              </a:spcBef>
              <a:buFontTx/>
              <a:buNone/>
            </a:pPr>
            <a:endParaRPr lang="en-GB" altLang="it-IT" sz="1600">
              <a:solidFill>
                <a:schemeClr val="tx1"/>
              </a:solidFill>
            </a:endParaRPr>
          </a:p>
          <a:p>
            <a:pPr>
              <a:spcBef>
                <a:spcPct val="25000"/>
              </a:spcBef>
              <a:buFontTx/>
              <a:buNone/>
            </a:pPr>
            <a:endParaRPr lang="en-GB" altLang="it-IT" sz="1600">
              <a:solidFill>
                <a:schemeClr val="tx1"/>
              </a:solidFill>
            </a:endParaRPr>
          </a:p>
        </p:txBody>
      </p:sp>
      <p:sp>
        <p:nvSpPr>
          <p:cNvPr id="177161" name="Line 11">
            <a:extLst>
              <a:ext uri="{FF2B5EF4-FFF2-40B4-BE49-F238E27FC236}">
                <a16:creationId xmlns:a16="http://schemas.microsoft.com/office/drawing/2014/main" id="{2E399ABC-9877-45E1-8646-0DC96808D6E9}"/>
              </a:ext>
            </a:extLst>
          </p:cNvPr>
          <p:cNvSpPr>
            <a:spLocks noChangeShapeType="1"/>
          </p:cNvSpPr>
          <p:nvPr/>
        </p:nvSpPr>
        <p:spPr bwMode="auto">
          <a:xfrm>
            <a:off x="6959601" y="5673725"/>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7162" name="Text Box 12">
            <a:extLst>
              <a:ext uri="{FF2B5EF4-FFF2-40B4-BE49-F238E27FC236}">
                <a16:creationId xmlns:a16="http://schemas.microsoft.com/office/drawing/2014/main" id="{EBA835DE-A396-447E-8BD0-CF3353243DE6}"/>
              </a:ext>
            </a:extLst>
          </p:cNvPr>
          <p:cNvSpPr txBox="1">
            <a:spLocks noChangeArrowheads="1"/>
          </p:cNvSpPr>
          <p:nvPr/>
        </p:nvSpPr>
        <p:spPr bwMode="auto">
          <a:xfrm>
            <a:off x="6888163" y="5632450"/>
            <a:ext cx="1141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frequenza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8</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endParaRPr lang="en-US" dirty="0"/>
          </a:p>
        </p:txBody>
      </p:sp>
      <p:pic>
        <p:nvPicPr>
          <p:cNvPr id="2" name="Immagine 1">
            <a:extLst>
              <a:ext uri="{FF2B5EF4-FFF2-40B4-BE49-F238E27FC236}">
                <a16:creationId xmlns:a16="http://schemas.microsoft.com/office/drawing/2014/main" id="{747917D3-3458-4022-AC10-684841432CC0}"/>
              </a:ext>
            </a:extLst>
          </p:cNvPr>
          <p:cNvPicPr>
            <a:picLocks noChangeAspect="1"/>
          </p:cNvPicPr>
          <p:nvPr/>
        </p:nvPicPr>
        <p:blipFill>
          <a:blip r:embed="rId2"/>
          <a:stretch>
            <a:fillRect/>
          </a:stretch>
        </p:blipFill>
        <p:spPr>
          <a:xfrm>
            <a:off x="5818378" y="1463277"/>
            <a:ext cx="5966254" cy="2280238"/>
          </a:xfrm>
          <a:prstGeom prst="rect">
            <a:avLst/>
          </a:prstGeom>
        </p:spPr>
      </p:pic>
      <p:pic>
        <p:nvPicPr>
          <p:cNvPr id="7" name="Immagine 6">
            <a:extLst>
              <a:ext uri="{FF2B5EF4-FFF2-40B4-BE49-F238E27FC236}">
                <a16:creationId xmlns:a16="http://schemas.microsoft.com/office/drawing/2014/main" id="{5B53A329-3101-43C8-9968-4F1674C02F64}"/>
              </a:ext>
            </a:extLst>
          </p:cNvPr>
          <p:cNvPicPr>
            <a:picLocks noChangeAspect="1"/>
          </p:cNvPicPr>
          <p:nvPr/>
        </p:nvPicPr>
        <p:blipFill>
          <a:blip r:embed="rId3"/>
          <a:stretch>
            <a:fillRect/>
          </a:stretch>
        </p:blipFill>
        <p:spPr>
          <a:xfrm>
            <a:off x="6386628" y="4190039"/>
            <a:ext cx="2737305" cy="1820566"/>
          </a:xfrm>
          <a:prstGeom prst="rect">
            <a:avLst/>
          </a:prstGeom>
        </p:spPr>
      </p:pic>
      <p:pic>
        <p:nvPicPr>
          <p:cNvPr id="8" name="Immagine 7">
            <a:extLst>
              <a:ext uri="{FF2B5EF4-FFF2-40B4-BE49-F238E27FC236}">
                <a16:creationId xmlns:a16="http://schemas.microsoft.com/office/drawing/2014/main" id="{AA461228-AF51-4A2D-846B-79D4FAED157A}"/>
              </a:ext>
            </a:extLst>
          </p:cNvPr>
          <p:cNvPicPr>
            <a:picLocks noChangeAspect="1"/>
          </p:cNvPicPr>
          <p:nvPr/>
        </p:nvPicPr>
        <p:blipFill>
          <a:blip r:embed="rId4"/>
          <a:stretch>
            <a:fillRect/>
          </a:stretch>
        </p:blipFill>
        <p:spPr>
          <a:xfrm>
            <a:off x="1415480" y="3229798"/>
            <a:ext cx="3021241" cy="2275412"/>
          </a:xfrm>
          <a:prstGeom prst="rect">
            <a:avLst/>
          </a:prstGeom>
        </p:spPr>
      </p:pic>
      <p:sp>
        <p:nvSpPr>
          <p:cNvPr id="10" name="CasellaDiTesto 9">
            <a:extLst>
              <a:ext uri="{FF2B5EF4-FFF2-40B4-BE49-F238E27FC236}">
                <a16:creationId xmlns:a16="http://schemas.microsoft.com/office/drawing/2014/main" id="{34729F43-30D3-4119-B4F8-D3737EED9C2A}"/>
              </a:ext>
            </a:extLst>
          </p:cNvPr>
          <p:cNvSpPr txBox="1"/>
          <p:nvPr/>
        </p:nvSpPr>
        <p:spPr bwMode="gray">
          <a:xfrm>
            <a:off x="407368" y="1340768"/>
            <a:ext cx="5411010" cy="1477328"/>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Ogni tecnologia utilizzata ci rivela qualcosa.</a:t>
            </a: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E’ importante selezionare le tecnologie di monitoraggio più appropriate per le nostre macchine ed effettuare i controlli frequentemente.</a:t>
            </a:r>
          </a:p>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Ovviam</a:t>
            </a:r>
            <a:r>
              <a:rPr lang="it-IT" sz="1600" dirty="0">
                <a:solidFill>
                  <a:srgbClr val="000000"/>
                </a:solidFill>
                <a:latin typeface="Calibri" panose="020F0502020204030204" pitchFamily="34" charset="0"/>
              </a:rPr>
              <a:t>ente i migliori risultati si ottengono con la combinazione di più tecnologie</a:t>
            </a:r>
            <a:endParaRPr lang="it-IT" sz="16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67319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egnaposto numero diapositiva 3">
            <a:extLst>
              <a:ext uri="{FF2B5EF4-FFF2-40B4-BE49-F238E27FC236}">
                <a16:creationId xmlns:a16="http://schemas.microsoft.com/office/drawing/2014/main" id="{148BB36D-D55E-4BDF-9642-27EB8E7E680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B47F60E-1847-4EDE-A98B-41DA160D66E3}" type="slidenum">
              <a:rPr lang="de-DE" altLang="it-IT" sz="1000">
                <a:solidFill>
                  <a:schemeClr val="tx1"/>
                </a:solidFill>
              </a:rPr>
              <a:pPr>
                <a:spcBef>
                  <a:spcPct val="0"/>
                </a:spcBef>
                <a:buFontTx/>
                <a:buNone/>
              </a:pPr>
              <a:t>80</a:t>
            </a:fld>
            <a:endParaRPr lang="de-DE" altLang="it-IT" sz="1000">
              <a:solidFill>
                <a:schemeClr val="tx1"/>
              </a:solidFill>
            </a:endParaRPr>
          </a:p>
        </p:txBody>
      </p:sp>
      <p:sp>
        <p:nvSpPr>
          <p:cNvPr id="179203" name="Rectangle 2">
            <a:extLst>
              <a:ext uri="{FF2B5EF4-FFF2-40B4-BE49-F238E27FC236}">
                <a16:creationId xmlns:a16="http://schemas.microsoft.com/office/drawing/2014/main" id="{D6D21DFE-73FE-465B-91E4-722D7DB46D0A}"/>
              </a:ext>
            </a:extLst>
          </p:cNvPr>
          <p:cNvSpPr>
            <a:spLocks noGrp="1" noChangeArrowheads="1"/>
          </p:cNvSpPr>
          <p:nvPr>
            <p:ph type="title" idx="4294967295"/>
          </p:nvPr>
        </p:nvSpPr>
        <p:spPr>
          <a:xfrm>
            <a:off x="2867724" y="206376"/>
            <a:ext cx="6665913" cy="404812"/>
          </a:xfrm>
        </p:spPr>
        <p:txBody>
          <a:bodyPr/>
          <a:lstStyle/>
          <a:p>
            <a:pPr eaLnBrk="1" hangingPunct="1"/>
            <a:r>
              <a:rPr lang="en-US" altLang="it-IT" dirty="0"/>
              <a:t>Low-Pass Cut-Off Frequency – </a:t>
            </a:r>
            <a:r>
              <a:rPr lang="en-US" altLang="it-IT" dirty="0" err="1"/>
              <a:t>effetti</a:t>
            </a:r>
            <a:r>
              <a:rPr lang="en-US" altLang="it-IT" dirty="0"/>
              <a:t> </a:t>
            </a:r>
            <a:r>
              <a:rPr lang="en-US" altLang="it-IT" dirty="0" err="1"/>
              <a:t>sulla</a:t>
            </a:r>
            <a:r>
              <a:rPr lang="en-US" altLang="it-IT" dirty="0"/>
              <a:t> </a:t>
            </a:r>
            <a:r>
              <a:rPr lang="en-US" altLang="it-IT" dirty="0" err="1"/>
              <a:t>risoluzione</a:t>
            </a:r>
            <a:endParaRPr lang="en-US" altLang="it-IT" dirty="0"/>
          </a:p>
        </p:txBody>
      </p:sp>
      <p:sp>
        <p:nvSpPr>
          <p:cNvPr id="179204" name="Line 3">
            <a:extLst>
              <a:ext uri="{FF2B5EF4-FFF2-40B4-BE49-F238E27FC236}">
                <a16:creationId xmlns:a16="http://schemas.microsoft.com/office/drawing/2014/main" id="{45FCD15B-AA6E-4104-840B-9E151793D7E5}"/>
              </a:ext>
            </a:extLst>
          </p:cNvPr>
          <p:cNvSpPr>
            <a:spLocks noChangeShapeType="1"/>
          </p:cNvSpPr>
          <p:nvPr/>
        </p:nvSpPr>
        <p:spPr bwMode="auto">
          <a:xfrm>
            <a:off x="3390901" y="4967289"/>
            <a:ext cx="3313113" cy="1587"/>
          </a:xfrm>
          <a:prstGeom prst="line">
            <a:avLst/>
          </a:prstGeom>
          <a:noFill/>
          <a:ln w="38100">
            <a:solidFill>
              <a:srgbClr val="777777"/>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05" name="Arc 4">
            <a:extLst>
              <a:ext uri="{FF2B5EF4-FFF2-40B4-BE49-F238E27FC236}">
                <a16:creationId xmlns:a16="http://schemas.microsoft.com/office/drawing/2014/main" id="{FCA04839-84DC-4B71-B66A-577C77CB2FEB}"/>
              </a:ext>
            </a:extLst>
          </p:cNvPr>
          <p:cNvSpPr>
            <a:spLocks/>
          </p:cNvSpPr>
          <p:nvPr/>
        </p:nvSpPr>
        <p:spPr bwMode="auto">
          <a:xfrm>
            <a:off x="6704014" y="4889500"/>
            <a:ext cx="477837" cy="173038"/>
          </a:xfrm>
          <a:custGeom>
            <a:avLst/>
            <a:gdLst>
              <a:gd name="T0" fmla="*/ 310626879 w 21600"/>
              <a:gd name="T1" fmla="*/ 273770551 h 14850"/>
              <a:gd name="T2" fmla="*/ 319969743 w 21600"/>
              <a:gd name="T3" fmla="*/ 0 h 14850"/>
              <a:gd name="T4" fmla="*/ 2147483646 w 21600"/>
              <a:gd name="T5" fmla="*/ 137862940 h 14850"/>
              <a:gd name="T6" fmla="*/ 0 60000 65536"/>
              <a:gd name="T7" fmla="*/ 0 60000 65536"/>
              <a:gd name="T8" fmla="*/ 0 60000 65536"/>
              <a:gd name="T9" fmla="*/ 0 w 21600"/>
              <a:gd name="T10" fmla="*/ 0 h 14850"/>
              <a:gd name="T11" fmla="*/ 21600 w 21600"/>
              <a:gd name="T12" fmla="*/ 14850 h 14850"/>
            </a:gdLst>
            <a:ahLst/>
            <a:cxnLst>
              <a:cxn ang="T6">
                <a:pos x="T0" y="T1"/>
              </a:cxn>
              <a:cxn ang="T7">
                <a:pos x="T2" y="T3"/>
              </a:cxn>
              <a:cxn ang="T8">
                <a:pos x="T4" y="T5"/>
              </a:cxn>
            </a:cxnLst>
            <a:rect l="T9" t="T10" r="T11" b="T12"/>
            <a:pathLst>
              <a:path w="21600" h="14850" fill="none" extrusionOk="0">
                <a:moveTo>
                  <a:pt x="1296" y="14850"/>
                </a:moveTo>
                <a:cubicBezTo>
                  <a:pt x="438" y="12486"/>
                  <a:pt x="0" y="9992"/>
                  <a:pt x="0" y="7478"/>
                </a:cubicBezTo>
                <a:cubicBezTo>
                  <a:pt x="-1" y="4925"/>
                  <a:pt x="452" y="2394"/>
                  <a:pt x="1335" y="-1"/>
                </a:cubicBezTo>
              </a:path>
              <a:path w="21600" h="14850" stroke="0" extrusionOk="0">
                <a:moveTo>
                  <a:pt x="1296" y="14850"/>
                </a:moveTo>
                <a:cubicBezTo>
                  <a:pt x="438" y="12486"/>
                  <a:pt x="0" y="9992"/>
                  <a:pt x="0" y="7478"/>
                </a:cubicBezTo>
                <a:cubicBezTo>
                  <a:pt x="-1" y="4925"/>
                  <a:pt x="452" y="2394"/>
                  <a:pt x="1335" y="-1"/>
                </a:cubicBezTo>
                <a:lnTo>
                  <a:pt x="21600" y="7478"/>
                </a:lnTo>
                <a:lnTo>
                  <a:pt x="1296" y="14850"/>
                </a:ln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9206" name="Line 5">
            <a:extLst>
              <a:ext uri="{FF2B5EF4-FFF2-40B4-BE49-F238E27FC236}">
                <a16:creationId xmlns:a16="http://schemas.microsoft.com/office/drawing/2014/main" id="{278E86D7-7CE6-479F-9CDD-9997C0C6D01B}"/>
              </a:ext>
            </a:extLst>
          </p:cNvPr>
          <p:cNvSpPr>
            <a:spLocks noChangeShapeType="1"/>
          </p:cNvSpPr>
          <p:nvPr/>
        </p:nvSpPr>
        <p:spPr bwMode="auto">
          <a:xfrm flipH="1" flipV="1">
            <a:off x="3484563" y="4797425"/>
            <a:ext cx="0" cy="48895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07" name="Text Box 8">
            <a:extLst>
              <a:ext uri="{FF2B5EF4-FFF2-40B4-BE49-F238E27FC236}">
                <a16:creationId xmlns:a16="http://schemas.microsoft.com/office/drawing/2014/main" id="{0B2486A0-117A-4E05-8C47-507E7D49A896}"/>
              </a:ext>
            </a:extLst>
          </p:cNvPr>
          <p:cNvSpPr txBox="1">
            <a:spLocks noChangeArrowheads="1"/>
          </p:cNvSpPr>
          <p:nvPr/>
        </p:nvSpPr>
        <p:spPr bwMode="auto">
          <a:xfrm>
            <a:off x="3660776" y="4476750"/>
            <a:ext cx="1833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rgbClr val="FF0000"/>
                </a:solidFill>
              </a:rPr>
              <a:t>spettro</a:t>
            </a:r>
          </a:p>
        </p:txBody>
      </p:sp>
      <p:sp>
        <p:nvSpPr>
          <p:cNvPr id="179208" name="Line 12">
            <a:extLst>
              <a:ext uri="{FF2B5EF4-FFF2-40B4-BE49-F238E27FC236}">
                <a16:creationId xmlns:a16="http://schemas.microsoft.com/office/drawing/2014/main" id="{CA57FD80-3F20-4A82-9B95-762E32B209D4}"/>
              </a:ext>
            </a:extLst>
          </p:cNvPr>
          <p:cNvSpPr>
            <a:spLocks noChangeShapeType="1"/>
          </p:cNvSpPr>
          <p:nvPr/>
        </p:nvSpPr>
        <p:spPr bwMode="auto">
          <a:xfrm>
            <a:off x="3409951" y="2995614"/>
            <a:ext cx="3294063" cy="1587"/>
          </a:xfrm>
          <a:prstGeom prst="line">
            <a:avLst/>
          </a:prstGeom>
          <a:noFill/>
          <a:ln w="38100">
            <a:solidFill>
              <a:srgbClr val="777777"/>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09" name="Arc 13">
            <a:extLst>
              <a:ext uri="{FF2B5EF4-FFF2-40B4-BE49-F238E27FC236}">
                <a16:creationId xmlns:a16="http://schemas.microsoft.com/office/drawing/2014/main" id="{96908D28-4EF7-4463-A413-51F881EA0137}"/>
              </a:ext>
            </a:extLst>
          </p:cNvPr>
          <p:cNvSpPr>
            <a:spLocks/>
          </p:cNvSpPr>
          <p:nvPr/>
        </p:nvSpPr>
        <p:spPr bwMode="auto">
          <a:xfrm>
            <a:off x="6704013" y="2921000"/>
            <a:ext cx="455612" cy="166688"/>
          </a:xfrm>
          <a:custGeom>
            <a:avLst/>
            <a:gdLst>
              <a:gd name="T0" fmla="*/ 256748731 w 21600"/>
              <a:gd name="T1" fmla="*/ 235742640 h 14850"/>
              <a:gd name="T2" fmla="*/ 264463213 w 21600"/>
              <a:gd name="T3" fmla="*/ 0 h 14850"/>
              <a:gd name="T4" fmla="*/ 2147483646 w 21600"/>
              <a:gd name="T5" fmla="*/ 118712780 h 14850"/>
              <a:gd name="T6" fmla="*/ 0 60000 65536"/>
              <a:gd name="T7" fmla="*/ 0 60000 65536"/>
              <a:gd name="T8" fmla="*/ 0 60000 65536"/>
              <a:gd name="T9" fmla="*/ 0 w 21600"/>
              <a:gd name="T10" fmla="*/ 0 h 14850"/>
              <a:gd name="T11" fmla="*/ 21600 w 21600"/>
              <a:gd name="T12" fmla="*/ 14850 h 14850"/>
            </a:gdLst>
            <a:ahLst/>
            <a:cxnLst>
              <a:cxn ang="T6">
                <a:pos x="T0" y="T1"/>
              </a:cxn>
              <a:cxn ang="T7">
                <a:pos x="T2" y="T3"/>
              </a:cxn>
              <a:cxn ang="T8">
                <a:pos x="T4" y="T5"/>
              </a:cxn>
            </a:cxnLst>
            <a:rect l="T9" t="T10" r="T11" b="T12"/>
            <a:pathLst>
              <a:path w="21600" h="14850" fill="none" extrusionOk="0">
                <a:moveTo>
                  <a:pt x="1296" y="14850"/>
                </a:moveTo>
                <a:cubicBezTo>
                  <a:pt x="438" y="12486"/>
                  <a:pt x="0" y="9992"/>
                  <a:pt x="0" y="7478"/>
                </a:cubicBezTo>
                <a:cubicBezTo>
                  <a:pt x="-1" y="4925"/>
                  <a:pt x="452" y="2394"/>
                  <a:pt x="1335" y="-1"/>
                </a:cubicBezTo>
              </a:path>
              <a:path w="21600" h="14850" stroke="0" extrusionOk="0">
                <a:moveTo>
                  <a:pt x="1296" y="14850"/>
                </a:moveTo>
                <a:cubicBezTo>
                  <a:pt x="438" y="12486"/>
                  <a:pt x="0" y="9992"/>
                  <a:pt x="0" y="7478"/>
                </a:cubicBezTo>
                <a:cubicBezTo>
                  <a:pt x="-1" y="4925"/>
                  <a:pt x="452" y="2394"/>
                  <a:pt x="1335" y="-1"/>
                </a:cubicBezTo>
                <a:lnTo>
                  <a:pt x="21600" y="7478"/>
                </a:lnTo>
                <a:lnTo>
                  <a:pt x="1296" y="14850"/>
                </a:lnTo>
                <a:close/>
              </a:path>
            </a:pathLst>
          </a:custGeom>
          <a:solidFill>
            <a:srgbClr val="777777"/>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endParaRPr lang="it-IT"/>
          </a:p>
        </p:txBody>
      </p:sp>
      <p:sp>
        <p:nvSpPr>
          <p:cNvPr id="179210" name="Line 14">
            <a:extLst>
              <a:ext uri="{FF2B5EF4-FFF2-40B4-BE49-F238E27FC236}">
                <a16:creationId xmlns:a16="http://schemas.microsoft.com/office/drawing/2014/main" id="{235312DA-666F-4212-9263-7BCB0F009BF3}"/>
              </a:ext>
            </a:extLst>
          </p:cNvPr>
          <p:cNvSpPr>
            <a:spLocks noChangeShapeType="1"/>
          </p:cNvSpPr>
          <p:nvPr/>
        </p:nvSpPr>
        <p:spPr bwMode="auto">
          <a:xfrm flipH="1" flipV="1">
            <a:off x="3484563" y="2832100"/>
            <a:ext cx="0" cy="47148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11" name="Text Box 18">
            <a:extLst>
              <a:ext uri="{FF2B5EF4-FFF2-40B4-BE49-F238E27FC236}">
                <a16:creationId xmlns:a16="http://schemas.microsoft.com/office/drawing/2014/main" id="{17FC141E-AC77-4091-B5BB-6A61256F5B86}"/>
              </a:ext>
            </a:extLst>
          </p:cNvPr>
          <p:cNvSpPr txBox="1">
            <a:spLocks noChangeArrowheads="1"/>
          </p:cNvSpPr>
          <p:nvPr/>
        </p:nvSpPr>
        <p:spPr bwMode="auto">
          <a:xfrm>
            <a:off x="3067050" y="2298700"/>
            <a:ext cx="1181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rgbClr val="FF0000"/>
                </a:solidFill>
              </a:rPr>
              <a:t>spettro</a:t>
            </a:r>
          </a:p>
        </p:txBody>
      </p:sp>
      <p:sp>
        <p:nvSpPr>
          <p:cNvPr id="179212" name="Text Box 19">
            <a:extLst>
              <a:ext uri="{FF2B5EF4-FFF2-40B4-BE49-F238E27FC236}">
                <a16:creationId xmlns:a16="http://schemas.microsoft.com/office/drawing/2014/main" id="{91920014-34ED-4D79-80C7-8D6F0BE0A24E}"/>
              </a:ext>
            </a:extLst>
          </p:cNvPr>
          <p:cNvSpPr txBox="1">
            <a:spLocks noChangeArrowheads="1"/>
          </p:cNvSpPr>
          <p:nvPr/>
        </p:nvSpPr>
        <p:spPr bwMode="auto">
          <a:xfrm>
            <a:off x="3268663" y="1701801"/>
            <a:ext cx="80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800">
                <a:solidFill>
                  <a:srgbClr val="FF0000"/>
                </a:solidFill>
              </a:rPr>
              <a:t>1600</a:t>
            </a:r>
          </a:p>
        </p:txBody>
      </p:sp>
      <p:sp>
        <p:nvSpPr>
          <p:cNvPr id="179213" name="Text Box 20">
            <a:extLst>
              <a:ext uri="{FF2B5EF4-FFF2-40B4-BE49-F238E27FC236}">
                <a16:creationId xmlns:a16="http://schemas.microsoft.com/office/drawing/2014/main" id="{EE7383C8-A685-4A01-AE09-A5FD916DC4AE}"/>
              </a:ext>
            </a:extLst>
          </p:cNvPr>
          <p:cNvSpPr txBox="1">
            <a:spLocks noChangeArrowheads="1"/>
          </p:cNvSpPr>
          <p:nvPr/>
        </p:nvSpPr>
        <p:spPr bwMode="auto">
          <a:xfrm>
            <a:off x="4351338" y="3717926"/>
            <a:ext cx="185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800">
                <a:solidFill>
                  <a:srgbClr val="FF0000"/>
                </a:solidFill>
              </a:rPr>
              <a:t>1600</a:t>
            </a:r>
          </a:p>
        </p:txBody>
      </p:sp>
      <p:sp>
        <p:nvSpPr>
          <p:cNvPr id="179214" name="Line 21">
            <a:extLst>
              <a:ext uri="{FF2B5EF4-FFF2-40B4-BE49-F238E27FC236}">
                <a16:creationId xmlns:a16="http://schemas.microsoft.com/office/drawing/2014/main" id="{A43934EC-E1E7-4D1E-9CBF-1CEA217312FC}"/>
              </a:ext>
            </a:extLst>
          </p:cNvPr>
          <p:cNvSpPr>
            <a:spLocks noChangeShapeType="1"/>
          </p:cNvSpPr>
          <p:nvPr/>
        </p:nvSpPr>
        <p:spPr bwMode="auto">
          <a:xfrm flipV="1">
            <a:off x="3503614" y="5140326"/>
            <a:ext cx="2630487" cy="317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9215" name="Line 22">
            <a:extLst>
              <a:ext uri="{FF2B5EF4-FFF2-40B4-BE49-F238E27FC236}">
                <a16:creationId xmlns:a16="http://schemas.microsoft.com/office/drawing/2014/main" id="{9FAD27F0-46D3-49C1-AE6E-DD3F6143F513}"/>
              </a:ext>
            </a:extLst>
          </p:cNvPr>
          <p:cNvSpPr>
            <a:spLocks noChangeShapeType="1"/>
          </p:cNvSpPr>
          <p:nvPr/>
        </p:nvSpPr>
        <p:spPr bwMode="auto">
          <a:xfrm flipH="1" flipV="1">
            <a:off x="2878139" y="3756026"/>
            <a:ext cx="606425" cy="1198563"/>
          </a:xfrm>
          <a:prstGeom prst="line">
            <a:avLst/>
          </a:prstGeom>
          <a:noFill/>
          <a:ln w="28575">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79216" name="Line 23">
            <a:extLst>
              <a:ext uri="{FF2B5EF4-FFF2-40B4-BE49-F238E27FC236}">
                <a16:creationId xmlns:a16="http://schemas.microsoft.com/office/drawing/2014/main" id="{64C676A8-1DCB-4255-9ED9-26084FB449BA}"/>
              </a:ext>
            </a:extLst>
          </p:cNvPr>
          <p:cNvSpPr>
            <a:spLocks noChangeShapeType="1"/>
          </p:cNvSpPr>
          <p:nvPr/>
        </p:nvSpPr>
        <p:spPr bwMode="auto">
          <a:xfrm flipV="1">
            <a:off x="6153151" y="3751264"/>
            <a:ext cx="550863" cy="1216025"/>
          </a:xfrm>
          <a:prstGeom prst="line">
            <a:avLst/>
          </a:prstGeom>
          <a:noFill/>
          <a:ln w="28575">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79217" name="Line 24">
            <a:extLst>
              <a:ext uri="{FF2B5EF4-FFF2-40B4-BE49-F238E27FC236}">
                <a16:creationId xmlns:a16="http://schemas.microsoft.com/office/drawing/2014/main" id="{BE24A07D-EC0F-468D-BCF5-E4416E3AEB67}"/>
              </a:ext>
            </a:extLst>
          </p:cNvPr>
          <p:cNvSpPr>
            <a:spLocks noChangeShapeType="1"/>
          </p:cNvSpPr>
          <p:nvPr/>
        </p:nvSpPr>
        <p:spPr bwMode="auto">
          <a:xfrm>
            <a:off x="5205414" y="3911600"/>
            <a:ext cx="1455737"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18" name="Line 27">
            <a:extLst>
              <a:ext uri="{FF2B5EF4-FFF2-40B4-BE49-F238E27FC236}">
                <a16:creationId xmlns:a16="http://schemas.microsoft.com/office/drawing/2014/main" id="{308444B5-8A76-45D0-BF41-6F8636195209}"/>
              </a:ext>
            </a:extLst>
          </p:cNvPr>
          <p:cNvSpPr>
            <a:spLocks noChangeShapeType="1"/>
          </p:cNvSpPr>
          <p:nvPr/>
        </p:nvSpPr>
        <p:spPr bwMode="auto">
          <a:xfrm>
            <a:off x="5432425" y="385445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19" name="Line 29">
            <a:extLst>
              <a:ext uri="{FF2B5EF4-FFF2-40B4-BE49-F238E27FC236}">
                <a16:creationId xmlns:a16="http://schemas.microsoft.com/office/drawing/2014/main" id="{8801B893-251E-49C4-BA06-B0ADB0FF8E26}"/>
              </a:ext>
            </a:extLst>
          </p:cNvPr>
          <p:cNvSpPr>
            <a:spLocks noChangeShapeType="1"/>
          </p:cNvSpPr>
          <p:nvPr/>
        </p:nvSpPr>
        <p:spPr bwMode="auto">
          <a:xfrm>
            <a:off x="6048375" y="38512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0" name="Line 30">
            <a:extLst>
              <a:ext uri="{FF2B5EF4-FFF2-40B4-BE49-F238E27FC236}">
                <a16:creationId xmlns:a16="http://schemas.microsoft.com/office/drawing/2014/main" id="{836D7E0A-EC5F-4B80-A229-2DA5E7741D92}"/>
              </a:ext>
            </a:extLst>
          </p:cNvPr>
          <p:cNvSpPr>
            <a:spLocks noChangeShapeType="1"/>
          </p:cNvSpPr>
          <p:nvPr/>
        </p:nvSpPr>
        <p:spPr bwMode="auto">
          <a:xfrm>
            <a:off x="2927350" y="3895725"/>
            <a:ext cx="137318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1" name="Line 32">
            <a:extLst>
              <a:ext uri="{FF2B5EF4-FFF2-40B4-BE49-F238E27FC236}">
                <a16:creationId xmlns:a16="http://schemas.microsoft.com/office/drawing/2014/main" id="{0DB7BC05-D99E-4F64-824D-E76B56941E6C}"/>
              </a:ext>
            </a:extLst>
          </p:cNvPr>
          <p:cNvSpPr>
            <a:spLocks noChangeShapeType="1"/>
          </p:cNvSpPr>
          <p:nvPr/>
        </p:nvSpPr>
        <p:spPr bwMode="auto">
          <a:xfrm>
            <a:off x="3573463" y="38385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2" name="Line 34">
            <a:extLst>
              <a:ext uri="{FF2B5EF4-FFF2-40B4-BE49-F238E27FC236}">
                <a16:creationId xmlns:a16="http://schemas.microsoft.com/office/drawing/2014/main" id="{659282DB-94C4-4544-9D81-C493E56296F5}"/>
              </a:ext>
            </a:extLst>
          </p:cNvPr>
          <p:cNvSpPr>
            <a:spLocks noChangeShapeType="1"/>
          </p:cNvSpPr>
          <p:nvPr/>
        </p:nvSpPr>
        <p:spPr bwMode="auto">
          <a:xfrm>
            <a:off x="4160838" y="38385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3" name="Text Box 35">
            <a:extLst>
              <a:ext uri="{FF2B5EF4-FFF2-40B4-BE49-F238E27FC236}">
                <a16:creationId xmlns:a16="http://schemas.microsoft.com/office/drawing/2014/main" id="{B753AAF4-4374-43EF-86C3-E6208C454463}"/>
              </a:ext>
            </a:extLst>
          </p:cNvPr>
          <p:cNvSpPr txBox="1">
            <a:spLocks noChangeArrowheads="1"/>
          </p:cNvSpPr>
          <p:nvPr/>
        </p:nvSpPr>
        <p:spPr bwMode="auto">
          <a:xfrm>
            <a:off x="6704014" y="1693863"/>
            <a:ext cx="282733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800">
                <a:solidFill>
                  <a:schemeClr val="tx1"/>
                </a:solidFill>
              </a:rPr>
              <a:t>risoluzione:</a:t>
            </a:r>
          </a:p>
          <a:p>
            <a:pPr eaLnBrk="1" hangingPunct="1">
              <a:spcBef>
                <a:spcPct val="50000"/>
              </a:spcBef>
              <a:buFontTx/>
              <a:buNone/>
            </a:pPr>
            <a:r>
              <a:rPr lang="en-US" altLang="it-IT" sz="1800">
                <a:solidFill>
                  <a:schemeClr val="tx1"/>
                </a:solidFill>
              </a:rPr>
              <a:t>LP 200Hz / 1600 lines =0,125Hz</a:t>
            </a:r>
          </a:p>
        </p:txBody>
      </p:sp>
      <p:sp>
        <p:nvSpPr>
          <p:cNvPr id="179224" name="Text Box 36">
            <a:extLst>
              <a:ext uri="{FF2B5EF4-FFF2-40B4-BE49-F238E27FC236}">
                <a16:creationId xmlns:a16="http://schemas.microsoft.com/office/drawing/2014/main" id="{83BC8467-0C7B-4BA7-9376-F4A8347E4B03}"/>
              </a:ext>
            </a:extLst>
          </p:cNvPr>
          <p:cNvSpPr txBox="1">
            <a:spLocks noChangeArrowheads="1"/>
          </p:cNvSpPr>
          <p:nvPr/>
        </p:nvSpPr>
        <p:spPr bwMode="auto">
          <a:xfrm>
            <a:off x="6704014" y="3605213"/>
            <a:ext cx="292893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800">
                <a:solidFill>
                  <a:schemeClr val="tx1"/>
                </a:solidFill>
              </a:rPr>
              <a:t>risoluzione: </a:t>
            </a:r>
          </a:p>
          <a:p>
            <a:pPr eaLnBrk="1" hangingPunct="1">
              <a:spcBef>
                <a:spcPct val="50000"/>
              </a:spcBef>
              <a:buFontTx/>
              <a:buNone/>
            </a:pPr>
            <a:r>
              <a:rPr lang="en-US" altLang="it-IT" sz="1800">
                <a:solidFill>
                  <a:schemeClr val="tx1"/>
                </a:solidFill>
              </a:rPr>
              <a:t>LP 2000Hz / 1600 lines =1,25Hz</a:t>
            </a:r>
          </a:p>
        </p:txBody>
      </p:sp>
      <p:sp>
        <p:nvSpPr>
          <p:cNvPr id="179225" name="Line 37">
            <a:extLst>
              <a:ext uri="{FF2B5EF4-FFF2-40B4-BE49-F238E27FC236}">
                <a16:creationId xmlns:a16="http://schemas.microsoft.com/office/drawing/2014/main" id="{E6ADFBF1-E096-4595-93FF-46054A8EF4E7}"/>
              </a:ext>
            </a:extLst>
          </p:cNvPr>
          <p:cNvSpPr>
            <a:spLocks noChangeShapeType="1"/>
          </p:cNvSpPr>
          <p:nvPr/>
        </p:nvSpPr>
        <p:spPr bwMode="auto">
          <a:xfrm flipH="1" flipV="1">
            <a:off x="2335213" y="1778001"/>
            <a:ext cx="1149350" cy="1211263"/>
          </a:xfrm>
          <a:prstGeom prst="line">
            <a:avLst/>
          </a:prstGeom>
          <a:noFill/>
          <a:ln w="28575">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79226" name="Line 38">
            <a:extLst>
              <a:ext uri="{FF2B5EF4-FFF2-40B4-BE49-F238E27FC236}">
                <a16:creationId xmlns:a16="http://schemas.microsoft.com/office/drawing/2014/main" id="{8C2D2D87-7B48-4B79-88F4-FA55C787998A}"/>
              </a:ext>
            </a:extLst>
          </p:cNvPr>
          <p:cNvSpPr>
            <a:spLocks noChangeShapeType="1"/>
          </p:cNvSpPr>
          <p:nvPr/>
        </p:nvSpPr>
        <p:spPr bwMode="auto">
          <a:xfrm>
            <a:off x="2484438" y="1898650"/>
            <a:ext cx="838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7" name="Line 39">
            <a:extLst>
              <a:ext uri="{FF2B5EF4-FFF2-40B4-BE49-F238E27FC236}">
                <a16:creationId xmlns:a16="http://schemas.microsoft.com/office/drawing/2014/main" id="{6B4758C7-DACC-468F-A0F7-564892E934F9}"/>
              </a:ext>
            </a:extLst>
          </p:cNvPr>
          <p:cNvSpPr>
            <a:spLocks noChangeShapeType="1"/>
          </p:cNvSpPr>
          <p:nvPr/>
        </p:nvSpPr>
        <p:spPr bwMode="auto">
          <a:xfrm>
            <a:off x="2601913" y="184150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8" name="Line 40">
            <a:extLst>
              <a:ext uri="{FF2B5EF4-FFF2-40B4-BE49-F238E27FC236}">
                <a16:creationId xmlns:a16="http://schemas.microsoft.com/office/drawing/2014/main" id="{E05FCF1C-5083-4F7C-BD06-AFEA18859F6F}"/>
              </a:ext>
            </a:extLst>
          </p:cNvPr>
          <p:cNvSpPr>
            <a:spLocks noChangeShapeType="1"/>
          </p:cNvSpPr>
          <p:nvPr/>
        </p:nvSpPr>
        <p:spPr bwMode="auto">
          <a:xfrm>
            <a:off x="2698750" y="184150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9" name="Line 41">
            <a:extLst>
              <a:ext uri="{FF2B5EF4-FFF2-40B4-BE49-F238E27FC236}">
                <a16:creationId xmlns:a16="http://schemas.microsoft.com/office/drawing/2014/main" id="{B25E12DB-E60F-47F7-9EFD-23DD9EAB4AE4}"/>
              </a:ext>
            </a:extLst>
          </p:cNvPr>
          <p:cNvSpPr>
            <a:spLocks noChangeShapeType="1"/>
          </p:cNvSpPr>
          <p:nvPr/>
        </p:nvSpPr>
        <p:spPr bwMode="auto">
          <a:xfrm>
            <a:off x="2789238" y="184150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0" name="Line 42">
            <a:extLst>
              <a:ext uri="{FF2B5EF4-FFF2-40B4-BE49-F238E27FC236}">
                <a16:creationId xmlns:a16="http://schemas.microsoft.com/office/drawing/2014/main" id="{C06999B9-2B2F-4585-BC70-217CF9B68BA7}"/>
              </a:ext>
            </a:extLst>
          </p:cNvPr>
          <p:cNvSpPr>
            <a:spLocks noChangeShapeType="1"/>
          </p:cNvSpPr>
          <p:nvPr/>
        </p:nvSpPr>
        <p:spPr bwMode="auto">
          <a:xfrm>
            <a:off x="2894013" y="184150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1" name="Line 43">
            <a:extLst>
              <a:ext uri="{FF2B5EF4-FFF2-40B4-BE49-F238E27FC236}">
                <a16:creationId xmlns:a16="http://schemas.microsoft.com/office/drawing/2014/main" id="{E85850E8-035A-4365-BC39-82673E9DA777}"/>
              </a:ext>
            </a:extLst>
          </p:cNvPr>
          <p:cNvSpPr>
            <a:spLocks noChangeShapeType="1"/>
          </p:cNvSpPr>
          <p:nvPr/>
        </p:nvSpPr>
        <p:spPr bwMode="auto">
          <a:xfrm>
            <a:off x="2990850" y="184150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2" name="Line 44">
            <a:extLst>
              <a:ext uri="{FF2B5EF4-FFF2-40B4-BE49-F238E27FC236}">
                <a16:creationId xmlns:a16="http://schemas.microsoft.com/office/drawing/2014/main" id="{546F6F7F-83DA-4D90-8F40-7B94A28BDF46}"/>
              </a:ext>
            </a:extLst>
          </p:cNvPr>
          <p:cNvSpPr>
            <a:spLocks noChangeShapeType="1"/>
          </p:cNvSpPr>
          <p:nvPr/>
        </p:nvSpPr>
        <p:spPr bwMode="auto">
          <a:xfrm flipV="1">
            <a:off x="3749676" y="1797051"/>
            <a:ext cx="1154113" cy="1198563"/>
          </a:xfrm>
          <a:prstGeom prst="line">
            <a:avLst/>
          </a:prstGeom>
          <a:noFill/>
          <a:ln w="28575">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79233" name="Line 45">
            <a:extLst>
              <a:ext uri="{FF2B5EF4-FFF2-40B4-BE49-F238E27FC236}">
                <a16:creationId xmlns:a16="http://schemas.microsoft.com/office/drawing/2014/main" id="{A802830F-435F-4BC6-A622-FB01ECCB6656}"/>
              </a:ext>
            </a:extLst>
          </p:cNvPr>
          <p:cNvSpPr>
            <a:spLocks noChangeShapeType="1"/>
          </p:cNvSpPr>
          <p:nvPr/>
        </p:nvSpPr>
        <p:spPr bwMode="auto">
          <a:xfrm>
            <a:off x="3976688" y="1895475"/>
            <a:ext cx="849312"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4" name="Line 46">
            <a:extLst>
              <a:ext uri="{FF2B5EF4-FFF2-40B4-BE49-F238E27FC236}">
                <a16:creationId xmlns:a16="http://schemas.microsoft.com/office/drawing/2014/main" id="{55D3789D-39EF-4969-B506-CB9C4FEB3C5A}"/>
              </a:ext>
            </a:extLst>
          </p:cNvPr>
          <p:cNvSpPr>
            <a:spLocks noChangeShapeType="1"/>
          </p:cNvSpPr>
          <p:nvPr/>
        </p:nvSpPr>
        <p:spPr bwMode="auto">
          <a:xfrm>
            <a:off x="4602163"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5" name="Line 47">
            <a:extLst>
              <a:ext uri="{FF2B5EF4-FFF2-40B4-BE49-F238E27FC236}">
                <a16:creationId xmlns:a16="http://schemas.microsoft.com/office/drawing/2014/main" id="{A6AE0A1C-559D-4C98-8BBA-DC3BB8D410F0}"/>
              </a:ext>
            </a:extLst>
          </p:cNvPr>
          <p:cNvSpPr>
            <a:spLocks noChangeShapeType="1"/>
          </p:cNvSpPr>
          <p:nvPr/>
        </p:nvSpPr>
        <p:spPr bwMode="auto">
          <a:xfrm>
            <a:off x="4699000"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6" name="Line 48">
            <a:extLst>
              <a:ext uri="{FF2B5EF4-FFF2-40B4-BE49-F238E27FC236}">
                <a16:creationId xmlns:a16="http://schemas.microsoft.com/office/drawing/2014/main" id="{E5A319E7-2CFB-415C-BFE1-99F57EA5CA53}"/>
              </a:ext>
            </a:extLst>
          </p:cNvPr>
          <p:cNvSpPr>
            <a:spLocks noChangeShapeType="1"/>
          </p:cNvSpPr>
          <p:nvPr/>
        </p:nvSpPr>
        <p:spPr bwMode="auto">
          <a:xfrm>
            <a:off x="4291013"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7" name="Line 49">
            <a:extLst>
              <a:ext uri="{FF2B5EF4-FFF2-40B4-BE49-F238E27FC236}">
                <a16:creationId xmlns:a16="http://schemas.microsoft.com/office/drawing/2014/main" id="{106ED1FC-81C6-47D3-B5EE-91FBEB15D205}"/>
              </a:ext>
            </a:extLst>
          </p:cNvPr>
          <p:cNvSpPr>
            <a:spLocks noChangeShapeType="1"/>
          </p:cNvSpPr>
          <p:nvPr/>
        </p:nvSpPr>
        <p:spPr bwMode="auto">
          <a:xfrm>
            <a:off x="4395788"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8" name="Line 50">
            <a:extLst>
              <a:ext uri="{FF2B5EF4-FFF2-40B4-BE49-F238E27FC236}">
                <a16:creationId xmlns:a16="http://schemas.microsoft.com/office/drawing/2014/main" id="{AED204F4-F51C-46BE-AA71-61D21726EAEC}"/>
              </a:ext>
            </a:extLst>
          </p:cNvPr>
          <p:cNvSpPr>
            <a:spLocks noChangeShapeType="1"/>
          </p:cNvSpPr>
          <p:nvPr/>
        </p:nvSpPr>
        <p:spPr bwMode="auto">
          <a:xfrm>
            <a:off x="4492625"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9" name="Text Box 51">
            <a:extLst>
              <a:ext uri="{FF2B5EF4-FFF2-40B4-BE49-F238E27FC236}">
                <a16:creationId xmlns:a16="http://schemas.microsoft.com/office/drawing/2014/main" id="{7C43974D-007F-415B-8C45-E03DED3EAF43}"/>
              </a:ext>
            </a:extLst>
          </p:cNvPr>
          <p:cNvSpPr txBox="1">
            <a:spLocks noChangeArrowheads="1"/>
          </p:cNvSpPr>
          <p:nvPr/>
        </p:nvSpPr>
        <p:spPr bwMode="auto">
          <a:xfrm>
            <a:off x="3221038" y="4964113"/>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chemeClr val="tx1"/>
                </a:solidFill>
              </a:rPr>
              <a:t>0</a:t>
            </a:r>
          </a:p>
        </p:txBody>
      </p:sp>
      <p:sp>
        <p:nvSpPr>
          <p:cNvPr id="179240" name="Text Box 52">
            <a:extLst>
              <a:ext uri="{FF2B5EF4-FFF2-40B4-BE49-F238E27FC236}">
                <a16:creationId xmlns:a16="http://schemas.microsoft.com/office/drawing/2014/main" id="{0680E6AC-ACA0-4377-8027-B716BC683C94}"/>
              </a:ext>
            </a:extLst>
          </p:cNvPr>
          <p:cNvSpPr txBox="1">
            <a:spLocks noChangeArrowheads="1"/>
          </p:cNvSpPr>
          <p:nvPr/>
        </p:nvSpPr>
        <p:spPr bwMode="auto">
          <a:xfrm>
            <a:off x="3221038" y="30432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chemeClr val="tx1"/>
                </a:solidFill>
              </a:rPr>
              <a:t>0</a:t>
            </a:r>
          </a:p>
        </p:txBody>
      </p:sp>
      <p:sp>
        <p:nvSpPr>
          <p:cNvPr id="179241" name="Line 55">
            <a:extLst>
              <a:ext uri="{FF2B5EF4-FFF2-40B4-BE49-F238E27FC236}">
                <a16:creationId xmlns:a16="http://schemas.microsoft.com/office/drawing/2014/main" id="{966EB9A2-F8C5-4843-9477-90D69F710A56}"/>
              </a:ext>
            </a:extLst>
          </p:cNvPr>
          <p:cNvSpPr>
            <a:spLocks noChangeShapeType="1"/>
          </p:cNvSpPr>
          <p:nvPr/>
        </p:nvSpPr>
        <p:spPr bwMode="auto">
          <a:xfrm>
            <a:off x="3484564" y="3214688"/>
            <a:ext cx="282575"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9242" name="Text Box 56">
            <a:extLst>
              <a:ext uri="{FF2B5EF4-FFF2-40B4-BE49-F238E27FC236}">
                <a16:creationId xmlns:a16="http://schemas.microsoft.com/office/drawing/2014/main" id="{E689BAE8-E7BA-4D7D-B52A-EDA99DE794E9}"/>
              </a:ext>
            </a:extLst>
          </p:cNvPr>
          <p:cNvSpPr txBox="1">
            <a:spLocks noChangeArrowheads="1"/>
          </p:cNvSpPr>
          <p:nvPr/>
        </p:nvSpPr>
        <p:spPr bwMode="auto">
          <a:xfrm>
            <a:off x="6165850" y="4989513"/>
            <a:ext cx="1257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rgbClr val="006666"/>
                </a:solidFill>
              </a:rPr>
              <a:t>LP2000Hz</a:t>
            </a:r>
            <a:endParaRPr lang="en-US" altLang="it-IT">
              <a:solidFill>
                <a:srgbClr val="006666"/>
              </a:solidFill>
            </a:endParaRPr>
          </a:p>
        </p:txBody>
      </p:sp>
      <p:sp>
        <p:nvSpPr>
          <p:cNvPr id="179243" name="Text Box 57">
            <a:extLst>
              <a:ext uri="{FF2B5EF4-FFF2-40B4-BE49-F238E27FC236}">
                <a16:creationId xmlns:a16="http://schemas.microsoft.com/office/drawing/2014/main" id="{45F907DB-45B9-4D1A-A445-B2455262F279}"/>
              </a:ext>
            </a:extLst>
          </p:cNvPr>
          <p:cNvSpPr txBox="1">
            <a:spLocks noChangeArrowheads="1"/>
          </p:cNvSpPr>
          <p:nvPr/>
        </p:nvSpPr>
        <p:spPr bwMode="auto">
          <a:xfrm>
            <a:off x="3695700" y="3065463"/>
            <a:ext cx="1130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rgbClr val="006666"/>
                </a:solidFill>
              </a:rPr>
              <a:t> LP200Hz</a:t>
            </a:r>
          </a:p>
        </p:txBody>
      </p:sp>
      <p:sp>
        <p:nvSpPr>
          <p:cNvPr id="179244" name="Line 58">
            <a:extLst>
              <a:ext uri="{FF2B5EF4-FFF2-40B4-BE49-F238E27FC236}">
                <a16:creationId xmlns:a16="http://schemas.microsoft.com/office/drawing/2014/main" id="{9A19351A-C1EC-4878-9CB5-D6295991908D}"/>
              </a:ext>
            </a:extLst>
          </p:cNvPr>
          <p:cNvSpPr>
            <a:spLocks noChangeShapeType="1"/>
          </p:cNvSpPr>
          <p:nvPr/>
        </p:nvSpPr>
        <p:spPr bwMode="auto">
          <a:xfrm>
            <a:off x="3767138" y="2705100"/>
            <a:ext cx="0" cy="839788"/>
          </a:xfrm>
          <a:prstGeom prst="line">
            <a:avLst/>
          </a:prstGeom>
          <a:noFill/>
          <a:ln w="57150">
            <a:solidFill>
              <a:srgbClr val="006666"/>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79245" name="Line 59">
            <a:extLst>
              <a:ext uri="{FF2B5EF4-FFF2-40B4-BE49-F238E27FC236}">
                <a16:creationId xmlns:a16="http://schemas.microsoft.com/office/drawing/2014/main" id="{7761A550-CA1A-4BAB-90AB-781C21A81F65}"/>
              </a:ext>
            </a:extLst>
          </p:cNvPr>
          <p:cNvSpPr>
            <a:spLocks noChangeShapeType="1"/>
          </p:cNvSpPr>
          <p:nvPr/>
        </p:nvSpPr>
        <p:spPr bwMode="auto">
          <a:xfrm>
            <a:off x="6176963" y="4545014"/>
            <a:ext cx="0" cy="839787"/>
          </a:xfrm>
          <a:prstGeom prst="line">
            <a:avLst/>
          </a:prstGeom>
          <a:noFill/>
          <a:ln w="57150">
            <a:solidFill>
              <a:srgbClr val="006666"/>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79246" name="Line 60">
            <a:extLst>
              <a:ext uri="{FF2B5EF4-FFF2-40B4-BE49-F238E27FC236}">
                <a16:creationId xmlns:a16="http://schemas.microsoft.com/office/drawing/2014/main" id="{248677F1-BBF9-4E9B-BCB0-A5CAB927FA00}"/>
              </a:ext>
            </a:extLst>
          </p:cNvPr>
          <p:cNvSpPr>
            <a:spLocks noChangeShapeType="1"/>
          </p:cNvSpPr>
          <p:nvPr/>
        </p:nvSpPr>
        <p:spPr bwMode="auto">
          <a:xfrm>
            <a:off x="3094038" y="1843088"/>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47" name="Line 61">
            <a:extLst>
              <a:ext uri="{FF2B5EF4-FFF2-40B4-BE49-F238E27FC236}">
                <a16:creationId xmlns:a16="http://schemas.microsoft.com/office/drawing/2014/main" id="{D4DB45F8-22AE-4695-B03E-37525D12E16D}"/>
              </a:ext>
            </a:extLst>
          </p:cNvPr>
          <p:cNvSpPr>
            <a:spLocks noChangeShapeType="1"/>
          </p:cNvSpPr>
          <p:nvPr/>
        </p:nvSpPr>
        <p:spPr bwMode="auto">
          <a:xfrm>
            <a:off x="3209925"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48" name="Line 62">
            <a:extLst>
              <a:ext uri="{FF2B5EF4-FFF2-40B4-BE49-F238E27FC236}">
                <a16:creationId xmlns:a16="http://schemas.microsoft.com/office/drawing/2014/main" id="{A55C4575-DFA1-49CC-8087-97C6E05BD742}"/>
              </a:ext>
            </a:extLst>
          </p:cNvPr>
          <p:cNvSpPr>
            <a:spLocks noChangeShapeType="1"/>
          </p:cNvSpPr>
          <p:nvPr/>
        </p:nvSpPr>
        <p:spPr bwMode="auto">
          <a:xfrm>
            <a:off x="4189413" y="1846263"/>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49" name="Line 63">
            <a:extLst>
              <a:ext uri="{FF2B5EF4-FFF2-40B4-BE49-F238E27FC236}">
                <a16:creationId xmlns:a16="http://schemas.microsoft.com/office/drawing/2014/main" id="{4A524DB1-75ED-4E76-BAA6-F9489F03D774}"/>
              </a:ext>
            </a:extLst>
          </p:cNvPr>
          <p:cNvSpPr>
            <a:spLocks noChangeShapeType="1"/>
          </p:cNvSpPr>
          <p:nvPr/>
        </p:nvSpPr>
        <p:spPr bwMode="auto">
          <a:xfrm>
            <a:off x="4089400" y="184785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50" name="Line 64">
            <a:extLst>
              <a:ext uri="{FF2B5EF4-FFF2-40B4-BE49-F238E27FC236}">
                <a16:creationId xmlns:a16="http://schemas.microsoft.com/office/drawing/2014/main" id="{DBCF7FE9-9DAC-4F43-8048-05CD73FEF398}"/>
              </a:ext>
            </a:extLst>
          </p:cNvPr>
          <p:cNvSpPr>
            <a:spLocks noChangeShapeType="1"/>
          </p:cNvSpPr>
          <p:nvPr/>
        </p:nvSpPr>
        <p:spPr bwMode="auto">
          <a:xfrm>
            <a:off x="3486150" y="3316288"/>
            <a:ext cx="0" cy="1458912"/>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lIns="89658" tIns="44829" rIns="89658" bIns="44829" anchor="ctr"/>
          <a:lstStyle/>
          <a:p>
            <a:endParaRPr lang="it-IT"/>
          </a:p>
        </p:txBody>
      </p:sp>
      <p:sp>
        <p:nvSpPr>
          <p:cNvPr id="179251" name="Text Box 65">
            <a:extLst>
              <a:ext uri="{FF2B5EF4-FFF2-40B4-BE49-F238E27FC236}">
                <a16:creationId xmlns:a16="http://schemas.microsoft.com/office/drawing/2014/main" id="{C4319A5B-5A27-4D47-BAC9-DE14F5F74D0C}"/>
              </a:ext>
            </a:extLst>
          </p:cNvPr>
          <p:cNvSpPr txBox="1">
            <a:spLocks noChangeArrowheads="1"/>
          </p:cNvSpPr>
          <p:nvPr/>
        </p:nvSpPr>
        <p:spPr bwMode="auto">
          <a:xfrm>
            <a:off x="2497138" y="5434014"/>
            <a:ext cx="7567612" cy="71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25000"/>
              </a:spcBef>
              <a:buFontTx/>
              <a:buNone/>
            </a:pPr>
            <a:r>
              <a:rPr lang="en-US" altLang="it-IT" sz="1800">
                <a:solidFill>
                  <a:schemeClr val="tx1"/>
                </a:solidFill>
              </a:rPr>
              <a:t>alto     low-pass cut-off frequency </a:t>
            </a:r>
            <a:r>
              <a:rPr lang="en-US" altLang="it-IT" sz="1800">
                <a:solidFill>
                  <a:schemeClr val="tx1"/>
                </a:solidFill>
                <a:sym typeface="Symbol" panose="05050102010706020507" pitchFamily="18" charset="2"/>
              </a:rPr>
              <a:t></a:t>
            </a:r>
            <a:r>
              <a:rPr lang="en-US" altLang="it-IT" sz="1800">
                <a:solidFill>
                  <a:schemeClr val="tx1"/>
                </a:solidFill>
              </a:rPr>
              <a:t> bassa risoluzione nello spettro</a:t>
            </a:r>
          </a:p>
          <a:p>
            <a:pPr>
              <a:spcBef>
                <a:spcPct val="25000"/>
              </a:spcBef>
              <a:buFontTx/>
              <a:buNone/>
            </a:pPr>
            <a:r>
              <a:rPr lang="en-US" altLang="it-IT" sz="1800">
                <a:solidFill>
                  <a:schemeClr val="tx1"/>
                </a:solidFill>
              </a:rPr>
              <a:t>basso low-pass cut-off frequency </a:t>
            </a:r>
            <a:r>
              <a:rPr lang="en-US" altLang="it-IT" sz="1800">
                <a:solidFill>
                  <a:schemeClr val="tx1"/>
                </a:solidFill>
                <a:sym typeface="Symbol" panose="05050102010706020507" pitchFamily="18" charset="2"/>
              </a:rPr>
              <a:t></a:t>
            </a:r>
            <a:r>
              <a:rPr lang="en-US" altLang="it-IT" sz="1800">
                <a:solidFill>
                  <a:schemeClr val="tx1"/>
                </a:solidFill>
              </a:rPr>
              <a:t> alta risoluzione nello spettro</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numero diapositiva 1">
            <a:extLst>
              <a:ext uri="{FF2B5EF4-FFF2-40B4-BE49-F238E27FC236}">
                <a16:creationId xmlns:a16="http://schemas.microsoft.com/office/drawing/2014/main" id="{0FF3A439-1D27-4699-AB3F-F775733CD7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53F7EBC-441D-445B-B4AE-D995CC5F7BCB}" type="slidenum">
              <a:rPr lang="de-DE" altLang="it-IT" sz="1000">
                <a:solidFill>
                  <a:schemeClr val="tx1"/>
                </a:solidFill>
              </a:rPr>
              <a:pPr>
                <a:spcBef>
                  <a:spcPct val="0"/>
                </a:spcBef>
                <a:buFontTx/>
                <a:buNone/>
              </a:pPr>
              <a:t>81</a:t>
            </a:fld>
            <a:endParaRPr lang="de-DE" altLang="it-IT" sz="1000">
              <a:solidFill>
                <a:schemeClr val="tx1"/>
              </a:solidFill>
            </a:endParaRPr>
          </a:p>
        </p:txBody>
      </p:sp>
      <p:graphicFrame>
        <p:nvGraphicFramePr>
          <p:cNvPr id="140291" name="Object 2">
            <a:extLst>
              <a:ext uri="{FF2B5EF4-FFF2-40B4-BE49-F238E27FC236}">
                <a16:creationId xmlns:a16="http://schemas.microsoft.com/office/drawing/2014/main" id="{F65D4DA5-D07D-45A6-8AD9-D3781F4A9BA6}"/>
              </a:ext>
            </a:extLst>
          </p:cNvPr>
          <p:cNvGraphicFramePr>
            <a:graphicFrameLocks noChangeAspect="1"/>
          </p:cNvGraphicFramePr>
          <p:nvPr/>
        </p:nvGraphicFramePr>
        <p:xfrm>
          <a:off x="2638425" y="1981200"/>
          <a:ext cx="2960688" cy="3170238"/>
        </p:xfrm>
        <a:graphic>
          <a:graphicData uri="http://schemas.openxmlformats.org/presentationml/2006/ole">
            <mc:AlternateContent xmlns:mc="http://schemas.openxmlformats.org/markup-compatibility/2006">
              <mc:Choice xmlns:v="urn:schemas-microsoft-com:vml" Requires="v">
                <p:oleObj name="Immagine" r:id="rId3" imgW="3972560" imgH="3929380" progId="Word.Picture.8">
                  <p:embed/>
                </p:oleObj>
              </mc:Choice>
              <mc:Fallback>
                <p:oleObj name="Immagine" r:id="rId3" imgW="3972560" imgH="3929380" progId="Word.Picture.8">
                  <p:embed/>
                  <p:pic>
                    <p:nvPicPr>
                      <p:cNvPr id="140291" name="Object 2">
                        <a:extLst>
                          <a:ext uri="{FF2B5EF4-FFF2-40B4-BE49-F238E27FC236}">
                            <a16:creationId xmlns:a16="http://schemas.microsoft.com/office/drawing/2014/main" id="{F65D4DA5-D07D-45A6-8AD9-D3781F4A9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425" y="1981200"/>
                        <a:ext cx="2960688"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0292" name="Object 3">
            <a:extLst>
              <a:ext uri="{FF2B5EF4-FFF2-40B4-BE49-F238E27FC236}">
                <a16:creationId xmlns:a16="http://schemas.microsoft.com/office/drawing/2014/main" id="{F6B6B4C3-45CF-411B-9F80-4E9320A9AEBE}"/>
              </a:ext>
            </a:extLst>
          </p:cNvPr>
          <p:cNvGraphicFramePr>
            <a:graphicFrameLocks noChangeAspect="1"/>
          </p:cNvGraphicFramePr>
          <p:nvPr/>
        </p:nvGraphicFramePr>
        <p:xfrm>
          <a:off x="5934076" y="1905001"/>
          <a:ext cx="3414713" cy="3368675"/>
        </p:xfrm>
        <a:graphic>
          <a:graphicData uri="http://schemas.openxmlformats.org/presentationml/2006/ole">
            <mc:AlternateContent xmlns:mc="http://schemas.openxmlformats.org/markup-compatibility/2006">
              <mc:Choice xmlns:v="urn:schemas-microsoft-com:vml" Requires="v">
                <p:oleObj name="Immagine" r:id="rId5" imgW="4198620" imgH="3822700" progId="Word.Picture.8">
                  <p:embed/>
                </p:oleObj>
              </mc:Choice>
              <mc:Fallback>
                <p:oleObj name="Immagine" r:id="rId5" imgW="4198620" imgH="3822700" progId="Word.Picture.8">
                  <p:embed/>
                  <p:pic>
                    <p:nvPicPr>
                      <p:cNvPr id="140292" name="Object 3">
                        <a:extLst>
                          <a:ext uri="{FF2B5EF4-FFF2-40B4-BE49-F238E27FC236}">
                            <a16:creationId xmlns:a16="http://schemas.microsoft.com/office/drawing/2014/main" id="{F6B6B4C3-45CF-411B-9F80-4E9320A9AE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4076" y="1905001"/>
                        <a:ext cx="3414713"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0293" name="Text Box 4">
            <a:extLst>
              <a:ext uri="{FF2B5EF4-FFF2-40B4-BE49-F238E27FC236}">
                <a16:creationId xmlns:a16="http://schemas.microsoft.com/office/drawing/2014/main" id="{3D035C3D-6DA5-4156-B709-1A4C3383B7AF}"/>
              </a:ext>
            </a:extLst>
          </p:cNvPr>
          <p:cNvSpPr txBox="1">
            <a:spLocks noChangeArrowheads="1"/>
          </p:cNvSpPr>
          <p:nvPr/>
        </p:nvSpPr>
        <p:spPr bwMode="auto">
          <a:xfrm>
            <a:off x="2209800" y="5562601"/>
            <a:ext cx="7772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de-DE" altLang="it-IT" b="1">
                <a:solidFill>
                  <a:srgbClr val="000000"/>
                </a:solidFill>
                <a:latin typeface="Times New Roman" panose="02020603050405020304" pitchFamily="18" charset="0"/>
              </a:rPr>
              <a:t>MIMOSA Standard &amp; ISO 13373-1</a:t>
            </a:r>
            <a:r>
              <a:rPr lang="de-DE" altLang="it-IT">
                <a:solidFill>
                  <a:srgbClr val="000000"/>
                </a:solidFill>
                <a:latin typeface="Times New Roman" panose="02020603050405020304" pitchFamily="18" charset="0"/>
              </a:rPr>
              <a:t>  Annex B 4</a:t>
            </a:r>
            <a:r>
              <a:rPr lang="de-DE" altLang="it-IT" baseline="30000">
                <a:solidFill>
                  <a:srgbClr val="000000"/>
                </a:solidFill>
                <a:latin typeface="Times New Roman" panose="02020603050405020304" pitchFamily="18" charset="0"/>
              </a:rPr>
              <a:t>th</a:t>
            </a:r>
            <a:r>
              <a:rPr lang="de-DE" altLang="it-IT">
                <a:solidFill>
                  <a:srgbClr val="000000"/>
                </a:solidFill>
                <a:latin typeface="Times New Roman" panose="02020603050405020304" pitchFamily="18" charset="0"/>
              </a:rPr>
              <a:t> of April 1998</a:t>
            </a:r>
          </a:p>
          <a:p>
            <a:pPr algn="ctr">
              <a:spcBef>
                <a:spcPct val="50000"/>
              </a:spcBef>
              <a:buFontTx/>
              <a:buNone/>
            </a:pPr>
            <a:endParaRPr lang="it-IT" altLang="it-IT">
              <a:solidFill>
                <a:schemeClr val="tx1"/>
              </a:solidFill>
              <a:latin typeface="Times New Roman" panose="02020603050405020304" pitchFamily="18" charset="0"/>
            </a:endParaRPr>
          </a:p>
        </p:txBody>
      </p:sp>
      <p:sp>
        <p:nvSpPr>
          <p:cNvPr id="140294" name="Rectangle 5">
            <a:extLst>
              <a:ext uri="{FF2B5EF4-FFF2-40B4-BE49-F238E27FC236}">
                <a16:creationId xmlns:a16="http://schemas.microsoft.com/office/drawing/2014/main" id="{5D2C254B-849B-476A-A76E-4CD57C1BE17D}"/>
              </a:ext>
            </a:extLst>
          </p:cNvPr>
          <p:cNvSpPr>
            <a:spLocks noChangeArrowheads="1"/>
          </p:cNvSpPr>
          <p:nvPr/>
        </p:nvSpPr>
        <p:spPr bwMode="auto">
          <a:xfrm>
            <a:off x="1812925" y="304800"/>
            <a:ext cx="419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lnSpc>
                <a:spcPct val="85000"/>
              </a:lnSpc>
              <a:spcBef>
                <a:spcPct val="0"/>
              </a:spcBef>
              <a:buFontTx/>
              <a:buNone/>
            </a:pPr>
            <a:r>
              <a:rPr lang="it-IT" altLang="it-IT" b="1" dirty="0">
                <a:solidFill>
                  <a:schemeClr val="tx1"/>
                </a:solidFill>
              </a:rPr>
              <a:t>Direzione di misura</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numero diapositiva 1">
            <a:extLst>
              <a:ext uri="{FF2B5EF4-FFF2-40B4-BE49-F238E27FC236}">
                <a16:creationId xmlns:a16="http://schemas.microsoft.com/office/drawing/2014/main" id="{7F9C6792-5A65-4C19-B299-A0BCE13632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9991B11-FAF3-493E-B1B3-BE8935C7AC50}" type="slidenum">
              <a:rPr lang="de-DE" altLang="it-IT" sz="1000">
                <a:solidFill>
                  <a:schemeClr val="tx1"/>
                </a:solidFill>
              </a:rPr>
              <a:pPr>
                <a:spcBef>
                  <a:spcPct val="0"/>
                </a:spcBef>
                <a:buFontTx/>
                <a:buNone/>
              </a:pPr>
              <a:t>82</a:t>
            </a:fld>
            <a:endParaRPr lang="de-DE" altLang="it-IT" sz="1000">
              <a:solidFill>
                <a:schemeClr val="tx1"/>
              </a:solidFill>
            </a:endParaRPr>
          </a:p>
        </p:txBody>
      </p:sp>
      <p:sp>
        <p:nvSpPr>
          <p:cNvPr id="142339" name="Rectangle 5">
            <a:extLst>
              <a:ext uri="{FF2B5EF4-FFF2-40B4-BE49-F238E27FC236}">
                <a16:creationId xmlns:a16="http://schemas.microsoft.com/office/drawing/2014/main" id="{9C9635EB-F507-400E-B373-7304DFAF702F}"/>
              </a:ext>
            </a:extLst>
          </p:cNvPr>
          <p:cNvSpPr>
            <a:spLocks noChangeArrowheads="1"/>
          </p:cNvSpPr>
          <p:nvPr/>
        </p:nvSpPr>
        <p:spPr bwMode="auto">
          <a:xfrm>
            <a:off x="1812925" y="304800"/>
            <a:ext cx="419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lnSpc>
                <a:spcPct val="85000"/>
              </a:lnSpc>
              <a:spcBef>
                <a:spcPct val="0"/>
              </a:spcBef>
              <a:buFontTx/>
              <a:buNone/>
            </a:pPr>
            <a:r>
              <a:rPr lang="it-IT" altLang="it-IT" b="1">
                <a:solidFill>
                  <a:schemeClr val="tx1"/>
                </a:solidFill>
              </a:rPr>
              <a:t>Direzione di misura</a:t>
            </a:r>
          </a:p>
        </p:txBody>
      </p:sp>
      <p:pic>
        <p:nvPicPr>
          <p:cNvPr id="142340" name="Picture 6" descr="Pagina 18 New 2vibrotip">
            <a:extLst>
              <a:ext uri="{FF2B5EF4-FFF2-40B4-BE49-F238E27FC236}">
                <a16:creationId xmlns:a16="http://schemas.microsoft.com/office/drawing/2014/main" id="{9BF8E83C-9947-4DF7-8D87-D27BAF43E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982664"/>
            <a:ext cx="89154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numero diapositiva 1">
            <a:extLst>
              <a:ext uri="{FF2B5EF4-FFF2-40B4-BE49-F238E27FC236}">
                <a16:creationId xmlns:a16="http://schemas.microsoft.com/office/drawing/2014/main" id="{0FF3A439-1D27-4699-AB3F-F775733CD7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53F7EBC-441D-445B-B4AE-D995CC5F7BCB}" type="slidenum">
              <a:rPr lang="de-DE" altLang="it-IT" sz="1000">
                <a:solidFill>
                  <a:schemeClr val="tx1"/>
                </a:solidFill>
              </a:rPr>
              <a:pPr>
                <a:spcBef>
                  <a:spcPct val="0"/>
                </a:spcBef>
                <a:buFontTx/>
                <a:buNone/>
              </a:pPr>
              <a:t>83</a:t>
            </a:fld>
            <a:endParaRPr lang="de-DE" altLang="it-IT" sz="1000">
              <a:solidFill>
                <a:schemeClr val="tx1"/>
              </a:solidFill>
            </a:endParaRPr>
          </a:p>
        </p:txBody>
      </p:sp>
      <p:sp>
        <p:nvSpPr>
          <p:cNvPr id="140294" name="Rectangle 5">
            <a:extLst>
              <a:ext uri="{FF2B5EF4-FFF2-40B4-BE49-F238E27FC236}">
                <a16:creationId xmlns:a16="http://schemas.microsoft.com/office/drawing/2014/main" id="{5D2C254B-849B-476A-A76E-4CD57C1BE17D}"/>
              </a:ext>
            </a:extLst>
          </p:cNvPr>
          <p:cNvSpPr>
            <a:spLocks noChangeArrowheads="1"/>
          </p:cNvSpPr>
          <p:nvPr/>
        </p:nvSpPr>
        <p:spPr bwMode="auto">
          <a:xfrm>
            <a:off x="1812925" y="304800"/>
            <a:ext cx="419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lnSpc>
                <a:spcPct val="85000"/>
              </a:lnSpc>
              <a:spcBef>
                <a:spcPct val="0"/>
              </a:spcBef>
              <a:buFontTx/>
              <a:buNone/>
            </a:pPr>
            <a:r>
              <a:rPr lang="it-IT" altLang="it-IT" b="1" dirty="0">
                <a:solidFill>
                  <a:schemeClr val="tx1"/>
                </a:solidFill>
              </a:rPr>
              <a:t>Direzione di misura</a:t>
            </a:r>
          </a:p>
        </p:txBody>
      </p:sp>
      <p:pic>
        <p:nvPicPr>
          <p:cNvPr id="7" name="EA11F78C-62D6-4FD1-90BF-4636AEC4D9CF">
            <a:extLst>
              <a:ext uri="{FF2B5EF4-FFF2-40B4-BE49-F238E27FC236}">
                <a16:creationId xmlns:a16="http://schemas.microsoft.com/office/drawing/2014/main" id="{25D5A1F5-CCE8-40B3-AFE8-5EDB0A2460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07568" y="1124744"/>
            <a:ext cx="7344816" cy="5269632"/>
          </a:xfrm>
          <a:prstGeom prst="rect">
            <a:avLst/>
          </a:prstGeom>
          <a:noFill/>
          <a:ln>
            <a:noFill/>
          </a:ln>
        </p:spPr>
      </p:pic>
      <p:sp>
        <p:nvSpPr>
          <p:cNvPr id="2" name="Rettangolo 1">
            <a:extLst>
              <a:ext uri="{FF2B5EF4-FFF2-40B4-BE49-F238E27FC236}">
                <a16:creationId xmlns:a16="http://schemas.microsoft.com/office/drawing/2014/main" id="{5847ED7B-0ABD-43FC-9E3B-BC7AECE22CE6}"/>
              </a:ext>
            </a:extLst>
          </p:cNvPr>
          <p:cNvSpPr/>
          <p:nvPr/>
        </p:nvSpPr>
        <p:spPr bwMode="gray">
          <a:xfrm>
            <a:off x="2063552" y="5949280"/>
            <a:ext cx="8280920" cy="56672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0446656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96752"/>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7" name="Rectangle 3">
            <a:extLst>
              <a:ext uri="{FF2B5EF4-FFF2-40B4-BE49-F238E27FC236}">
                <a16:creationId xmlns:a16="http://schemas.microsoft.com/office/drawing/2014/main" id="{2E829FDD-C054-4B6E-A96F-2D2A16FEF82F}"/>
              </a:ext>
            </a:extLst>
          </p:cNvPr>
          <p:cNvSpPr>
            <a:spLocks noGrp="1" noChangeArrowheads="1"/>
          </p:cNvSpPr>
          <p:nvPr>
            <p:ph type="ctrTitle"/>
          </p:nvPr>
        </p:nvSpPr>
        <p:spPr>
          <a:xfrm>
            <a:off x="3557587" y="4869160"/>
            <a:ext cx="5076825" cy="969962"/>
          </a:xfrm>
        </p:spPr>
        <p:txBody>
          <a:bodyPr/>
          <a:lstStyle/>
          <a:p>
            <a:pPr eaLnBrk="1" hangingPunct="1"/>
            <a:r>
              <a:rPr lang="en-GB" altLang="it-IT" sz="5400" dirty="0" err="1">
                <a:solidFill>
                  <a:schemeClr val="tx1"/>
                </a:solidFill>
              </a:rPr>
              <a:t>Analisi</a:t>
            </a:r>
            <a:r>
              <a:rPr lang="en-GB" altLang="it-IT" sz="5400" dirty="0">
                <a:solidFill>
                  <a:schemeClr val="tx1"/>
                </a:solidFill>
              </a:rPr>
              <a:t> di </a:t>
            </a:r>
            <a:r>
              <a:rPr lang="en-GB" altLang="it-IT" sz="5400" dirty="0" err="1">
                <a:solidFill>
                  <a:schemeClr val="tx1"/>
                </a:solidFill>
              </a:rPr>
              <a:t>Spettro</a:t>
            </a:r>
            <a:endParaRPr lang="en-GB" altLang="it-IT" sz="5400" dirty="0">
              <a:solidFill>
                <a:schemeClr val="tx1"/>
              </a:solidFill>
            </a:endParaRPr>
          </a:p>
        </p:txBody>
      </p:sp>
    </p:spTree>
    <p:extLst>
      <p:ext uri="{BB962C8B-B14F-4D97-AF65-F5344CB8AC3E}">
        <p14:creationId xmlns:p14="http://schemas.microsoft.com/office/powerpoint/2010/main" val="15563135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numero diapositiva 3">
            <a:extLst>
              <a:ext uri="{FF2B5EF4-FFF2-40B4-BE49-F238E27FC236}">
                <a16:creationId xmlns:a16="http://schemas.microsoft.com/office/drawing/2014/main" id="{DCDD2FAB-C2D7-4052-B810-0ED2FD99489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78BC99F-BECC-4499-82F6-1A7DF4FB71F0}" type="slidenum">
              <a:rPr lang="de-DE" altLang="it-IT" sz="1000">
                <a:solidFill>
                  <a:schemeClr val="tx1"/>
                </a:solidFill>
              </a:rPr>
              <a:pPr>
                <a:spcBef>
                  <a:spcPct val="0"/>
                </a:spcBef>
                <a:buFontTx/>
                <a:buNone/>
              </a:pPr>
              <a:t>85</a:t>
            </a:fld>
            <a:endParaRPr lang="de-DE" altLang="it-IT" sz="1000">
              <a:solidFill>
                <a:schemeClr val="tx1"/>
              </a:solidFill>
            </a:endParaRPr>
          </a:p>
        </p:txBody>
      </p:sp>
      <p:sp>
        <p:nvSpPr>
          <p:cNvPr id="144388" name="Rectangle 5">
            <a:extLst>
              <a:ext uri="{FF2B5EF4-FFF2-40B4-BE49-F238E27FC236}">
                <a16:creationId xmlns:a16="http://schemas.microsoft.com/office/drawing/2014/main" id="{01E67BDE-543C-405A-9064-D5BB20A0A781}"/>
              </a:ext>
            </a:extLst>
          </p:cNvPr>
          <p:cNvSpPr>
            <a:spLocks noGrp="1" noChangeArrowheads="1"/>
          </p:cNvSpPr>
          <p:nvPr>
            <p:ph type="title" idx="4294967295"/>
          </p:nvPr>
        </p:nvSpPr>
        <p:spPr>
          <a:xfrm>
            <a:off x="0" y="373063"/>
            <a:ext cx="6665913" cy="404812"/>
          </a:xfrm>
          <a:noFill/>
        </p:spPr>
        <p:txBody>
          <a:bodyPr/>
          <a:lstStyle/>
          <a:p>
            <a:pPr algn="ctr" eaLnBrk="1" hangingPunct="1"/>
            <a:r>
              <a:rPr lang="en-US" altLang="it-IT" sz="2000" dirty="0" err="1"/>
              <a:t>Sbilanciamento</a:t>
            </a:r>
            <a:endParaRPr lang="en-US" altLang="it-IT" sz="2000" dirty="0"/>
          </a:p>
        </p:txBody>
      </p:sp>
      <p:pic>
        <p:nvPicPr>
          <p:cNvPr id="144387" name="Picture 3">
            <a:extLst>
              <a:ext uri="{FF2B5EF4-FFF2-40B4-BE49-F238E27FC236}">
                <a16:creationId xmlns:a16="http://schemas.microsoft.com/office/drawing/2014/main" id="{DED4E53D-54B2-4368-BFD4-A357E6B1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938213"/>
            <a:ext cx="50863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4389" name="Text Box 6">
            <a:extLst>
              <a:ext uri="{FF2B5EF4-FFF2-40B4-BE49-F238E27FC236}">
                <a16:creationId xmlns:a16="http://schemas.microsoft.com/office/drawing/2014/main" id="{673AA65D-8E0B-4D79-88E2-87F251638B10}"/>
              </a:ext>
            </a:extLst>
          </p:cNvPr>
          <p:cNvSpPr txBox="1">
            <a:spLocks noChangeArrowheads="1"/>
          </p:cNvSpPr>
          <p:nvPr/>
        </p:nvSpPr>
        <p:spPr bwMode="auto">
          <a:xfrm>
            <a:off x="6953250" y="1828801"/>
            <a:ext cx="358140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Lo squilibrio dinamico è facilmente identificabile,la frequenza predominate nello spettro è la frequenza di rotazione 1X RPM (prima armonica),la correzione del problema richiede necessariamente una correzione su due piani.</a:t>
            </a:r>
          </a:p>
          <a:p>
            <a:pPr>
              <a:spcBef>
                <a:spcPct val="50000"/>
              </a:spcBef>
              <a:buFontTx/>
              <a:buNone/>
            </a:pPr>
            <a:r>
              <a:rPr lang="it-IT" altLang="it-IT" sz="1800" b="1" u="sng">
                <a:solidFill>
                  <a:srgbClr val="FF0000"/>
                </a:solidFill>
              </a:rPr>
              <a:t>IN DIREZIONE RADIALE</a:t>
            </a:r>
          </a:p>
          <a:p>
            <a:pPr>
              <a:spcBef>
                <a:spcPct val="50000"/>
              </a:spcBef>
              <a:buFontTx/>
              <a:buNone/>
            </a:pPr>
            <a:endParaRPr lang="it-IT" altLang="it-IT" sz="1800" b="1">
              <a:solidFill>
                <a:schemeClr val="tx1"/>
              </a:solidFill>
            </a:endParaRPr>
          </a:p>
        </p:txBody>
      </p:sp>
      <p:pic>
        <p:nvPicPr>
          <p:cNvPr id="144390" name="Picture 8">
            <a:extLst>
              <a:ext uri="{FF2B5EF4-FFF2-40B4-BE49-F238E27FC236}">
                <a16:creationId xmlns:a16="http://schemas.microsoft.com/office/drawing/2014/main" id="{5312DDED-26B0-401E-A764-A97B43755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425" y="3581400"/>
            <a:ext cx="36004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egnaposto numero diapositiva 3">
            <a:extLst>
              <a:ext uri="{FF2B5EF4-FFF2-40B4-BE49-F238E27FC236}">
                <a16:creationId xmlns:a16="http://schemas.microsoft.com/office/drawing/2014/main" id="{B87C3538-4529-4C62-BF74-64D4D8E883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8EBBB86-C759-4C2C-AD0D-495340BE57D6}" type="slidenum">
              <a:rPr lang="de-DE" altLang="it-IT" sz="1000">
                <a:solidFill>
                  <a:schemeClr val="tx1"/>
                </a:solidFill>
              </a:rPr>
              <a:pPr>
                <a:spcBef>
                  <a:spcPct val="0"/>
                </a:spcBef>
                <a:buFontTx/>
                <a:buNone/>
              </a:pPr>
              <a:t>86</a:t>
            </a:fld>
            <a:endParaRPr lang="de-DE" altLang="it-IT" sz="1000">
              <a:solidFill>
                <a:schemeClr val="tx1"/>
              </a:solidFill>
            </a:endParaRPr>
          </a:p>
        </p:txBody>
      </p:sp>
      <p:sp>
        <p:nvSpPr>
          <p:cNvPr id="146435" name="Rectangle 2">
            <a:extLst>
              <a:ext uri="{FF2B5EF4-FFF2-40B4-BE49-F238E27FC236}">
                <a16:creationId xmlns:a16="http://schemas.microsoft.com/office/drawing/2014/main" id="{DE931BDD-BAE7-4946-8251-376B20CB2921}"/>
              </a:ext>
            </a:extLst>
          </p:cNvPr>
          <p:cNvSpPr>
            <a:spLocks noGrp="1" noChangeArrowheads="1"/>
          </p:cNvSpPr>
          <p:nvPr>
            <p:ph type="title" idx="4294967295"/>
          </p:nvPr>
        </p:nvSpPr>
        <p:spPr>
          <a:xfrm>
            <a:off x="0" y="411163"/>
            <a:ext cx="9359900" cy="258762"/>
          </a:xfrm>
        </p:spPr>
        <p:txBody>
          <a:bodyPr/>
          <a:lstStyle/>
          <a:p>
            <a:pPr algn="ctr" eaLnBrk="1" hangingPunct="1"/>
            <a:r>
              <a:rPr lang="it-IT" altLang="it-IT" sz="2400" dirty="0"/>
              <a:t>Sbilanciamento Statico</a:t>
            </a:r>
          </a:p>
        </p:txBody>
      </p:sp>
      <p:pic>
        <p:nvPicPr>
          <p:cNvPr id="146436" name="Picture 3" descr="Bal static">
            <a:extLst>
              <a:ext uri="{FF2B5EF4-FFF2-40B4-BE49-F238E27FC236}">
                <a16:creationId xmlns:a16="http://schemas.microsoft.com/office/drawing/2014/main" id="{365C9131-2B0E-4A0E-AB81-EB248C0B177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7428" y="956060"/>
            <a:ext cx="3625868" cy="289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69762897-1F5C-454F-80DF-81F4B22336B5">
            <a:extLst>
              <a:ext uri="{FF2B5EF4-FFF2-40B4-BE49-F238E27FC236}">
                <a16:creationId xmlns:a16="http://schemas.microsoft.com/office/drawing/2014/main" id="{421833E4-817E-4148-8661-C78AAF8FF43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71864" y="956060"/>
            <a:ext cx="5760640" cy="532769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egnaposto numero diapositiva 3">
            <a:extLst>
              <a:ext uri="{FF2B5EF4-FFF2-40B4-BE49-F238E27FC236}">
                <a16:creationId xmlns:a16="http://schemas.microsoft.com/office/drawing/2014/main" id="{B87C3538-4529-4C62-BF74-64D4D8E883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8EBBB86-C759-4C2C-AD0D-495340BE57D6}" type="slidenum">
              <a:rPr lang="de-DE" altLang="it-IT" sz="1000">
                <a:solidFill>
                  <a:schemeClr val="tx1"/>
                </a:solidFill>
              </a:rPr>
              <a:pPr>
                <a:spcBef>
                  <a:spcPct val="0"/>
                </a:spcBef>
                <a:buFontTx/>
                <a:buNone/>
              </a:pPr>
              <a:t>87</a:t>
            </a:fld>
            <a:endParaRPr lang="de-DE" altLang="it-IT" sz="1000">
              <a:solidFill>
                <a:schemeClr val="tx1"/>
              </a:solidFill>
            </a:endParaRPr>
          </a:p>
        </p:txBody>
      </p:sp>
      <p:sp>
        <p:nvSpPr>
          <p:cNvPr id="146435" name="Rectangle 2">
            <a:extLst>
              <a:ext uri="{FF2B5EF4-FFF2-40B4-BE49-F238E27FC236}">
                <a16:creationId xmlns:a16="http://schemas.microsoft.com/office/drawing/2014/main" id="{DE931BDD-BAE7-4946-8251-376B20CB2921}"/>
              </a:ext>
            </a:extLst>
          </p:cNvPr>
          <p:cNvSpPr>
            <a:spLocks noGrp="1" noChangeArrowheads="1"/>
          </p:cNvSpPr>
          <p:nvPr>
            <p:ph type="title" idx="4294967295"/>
          </p:nvPr>
        </p:nvSpPr>
        <p:spPr>
          <a:xfrm>
            <a:off x="0" y="411163"/>
            <a:ext cx="9359900" cy="258762"/>
          </a:xfrm>
        </p:spPr>
        <p:txBody>
          <a:bodyPr/>
          <a:lstStyle/>
          <a:p>
            <a:pPr algn="ctr" eaLnBrk="1" hangingPunct="1"/>
            <a:r>
              <a:rPr lang="it-IT" altLang="it-IT" sz="2400" dirty="0"/>
              <a:t>Sbilanciamento Dinamico</a:t>
            </a:r>
          </a:p>
        </p:txBody>
      </p:sp>
      <p:pic>
        <p:nvPicPr>
          <p:cNvPr id="7" name="E5325B7E-7A34-46E3-812D-9AB6ED9B6077">
            <a:extLst>
              <a:ext uri="{FF2B5EF4-FFF2-40B4-BE49-F238E27FC236}">
                <a16:creationId xmlns:a16="http://schemas.microsoft.com/office/drawing/2014/main" id="{1691906D-9F5A-4CD1-ADA5-995D44E9AE4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79950" y="1268760"/>
            <a:ext cx="6246440" cy="4704928"/>
          </a:xfrm>
          <a:prstGeom prst="rect">
            <a:avLst/>
          </a:prstGeom>
          <a:noFill/>
          <a:ln>
            <a:noFill/>
          </a:ln>
        </p:spPr>
      </p:pic>
      <p:pic>
        <p:nvPicPr>
          <p:cNvPr id="8" name="1D6C47C5-06CE-47D7-86E4-CC2EC29B592B">
            <a:extLst>
              <a:ext uri="{FF2B5EF4-FFF2-40B4-BE49-F238E27FC236}">
                <a16:creationId xmlns:a16="http://schemas.microsoft.com/office/drawing/2014/main" id="{831897FE-3DCC-42AF-8818-DA7F5121FD7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3392" y="1268760"/>
            <a:ext cx="3048000" cy="2628900"/>
          </a:xfrm>
          <a:prstGeom prst="rect">
            <a:avLst/>
          </a:prstGeom>
          <a:noFill/>
          <a:ln>
            <a:noFill/>
          </a:ln>
        </p:spPr>
      </p:pic>
    </p:spTree>
    <p:extLst>
      <p:ext uri="{BB962C8B-B14F-4D97-AF65-F5344CB8AC3E}">
        <p14:creationId xmlns:p14="http://schemas.microsoft.com/office/powerpoint/2010/main" val="31179786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egnaposto numero diapositiva 4">
            <a:extLst>
              <a:ext uri="{FF2B5EF4-FFF2-40B4-BE49-F238E27FC236}">
                <a16:creationId xmlns:a16="http://schemas.microsoft.com/office/drawing/2014/main" id="{E09D33BE-6D51-49D2-8CD6-900242E1343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02996F5-D332-4EBA-A5DD-9DDA79FC0870}" type="slidenum">
              <a:rPr lang="de-DE" altLang="it-IT" sz="1000">
                <a:solidFill>
                  <a:schemeClr val="tx1"/>
                </a:solidFill>
              </a:rPr>
              <a:pPr>
                <a:spcBef>
                  <a:spcPct val="0"/>
                </a:spcBef>
                <a:buFontTx/>
                <a:buNone/>
              </a:pPr>
              <a:t>88</a:t>
            </a:fld>
            <a:endParaRPr lang="de-DE" altLang="it-IT" sz="1000">
              <a:solidFill>
                <a:schemeClr val="tx1"/>
              </a:solidFill>
            </a:endParaRPr>
          </a:p>
        </p:txBody>
      </p:sp>
      <p:sp>
        <p:nvSpPr>
          <p:cNvPr id="147459" name="Rectangle 2">
            <a:extLst>
              <a:ext uri="{FF2B5EF4-FFF2-40B4-BE49-F238E27FC236}">
                <a16:creationId xmlns:a16="http://schemas.microsoft.com/office/drawing/2014/main" id="{91671738-3CAF-45E4-8CC6-2DA378635CD6}"/>
              </a:ext>
            </a:extLst>
          </p:cNvPr>
          <p:cNvSpPr>
            <a:spLocks noGrp="1" noChangeArrowheads="1"/>
          </p:cNvSpPr>
          <p:nvPr>
            <p:ph type="title" idx="4294967295"/>
          </p:nvPr>
        </p:nvSpPr>
        <p:spPr>
          <a:xfrm>
            <a:off x="349707" y="147226"/>
            <a:ext cx="1871663" cy="519112"/>
          </a:xfrm>
        </p:spPr>
        <p:txBody>
          <a:bodyPr/>
          <a:lstStyle/>
          <a:p>
            <a:pPr eaLnBrk="1" hangingPunct="1"/>
            <a:r>
              <a:rPr lang="it-IT" altLang="it-IT" sz="2000" dirty="0"/>
              <a:t>Risonanza</a:t>
            </a:r>
          </a:p>
        </p:txBody>
      </p:sp>
      <p:pic>
        <p:nvPicPr>
          <p:cNvPr id="147461" name="Picture 4">
            <a:extLst>
              <a:ext uri="{FF2B5EF4-FFF2-40B4-BE49-F238E27FC236}">
                <a16:creationId xmlns:a16="http://schemas.microsoft.com/office/drawing/2014/main" id="{EE4A7A49-A656-4EBD-A377-BB7FFAD3297E}"/>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34962" y="626807"/>
            <a:ext cx="5328990" cy="6451861"/>
          </a:xfrm>
          <a:noFill/>
        </p:spPr>
      </p:pic>
      <p:sp>
        <p:nvSpPr>
          <p:cNvPr id="147460" name="Text Box 3">
            <a:extLst>
              <a:ext uri="{FF2B5EF4-FFF2-40B4-BE49-F238E27FC236}">
                <a16:creationId xmlns:a16="http://schemas.microsoft.com/office/drawing/2014/main" id="{283B36DA-DE13-450D-84AD-CACEC0C9DC88}"/>
              </a:ext>
            </a:extLst>
          </p:cNvPr>
          <p:cNvSpPr txBox="1">
            <a:spLocks noChangeArrowheads="1"/>
          </p:cNvSpPr>
          <p:nvPr/>
        </p:nvSpPr>
        <p:spPr bwMode="auto">
          <a:xfrm>
            <a:off x="6960096" y="1062712"/>
            <a:ext cx="331152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dirty="0">
                <a:solidFill>
                  <a:schemeClr val="tx1"/>
                </a:solidFill>
              </a:rPr>
              <a:t>Spettro del segnale</a:t>
            </a:r>
            <a:br>
              <a:rPr lang="it-IT" altLang="it-IT" sz="1800" dirty="0">
                <a:solidFill>
                  <a:schemeClr val="tx1"/>
                </a:solidFill>
              </a:rPr>
            </a:br>
            <a:r>
              <a:rPr lang="it-IT" altLang="it-IT" sz="1800" dirty="0">
                <a:solidFill>
                  <a:schemeClr val="tx1"/>
                </a:solidFill>
              </a:rPr>
              <a:t>Se la macchina o parti di macchina è eccitata con frequenze prossime alla sua frequenza naturale l'ampiezza delle vibrazioni raggiunge valori molto elevati.</a:t>
            </a:r>
          </a:p>
          <a:p>
            <a:pPr>
              <a:spcBef>
                <a:spcPct val="50000"/>
              </a:spcBef>
              <a:buFontTx/>
              <a:buNone/>
            </a:pPr>
            <a:r>
              <a:rPr lang="it-IT" altLang="it-IT" sz="1800" b="1" dirty="0">
                <a:solidFill>
                  <a:schemeClr val="tx1"/>
                </a:solidFill>
              </a:rPr>
              <a:t>Fase</a:t>
            </a:r>
            <a:br>
              <a:rPr lang="it-IT" altLang="it-IT" sz="1800" dirty="0">
                <a:solidFill>
                  <a:schemeClr val="tx1"/>
                </a:solidFill>
              </a:rPr>
            </a:br>
            <a:r>
              <a:rPr lang="it-IT" altLang="it-IT" sz="1800" dirty="0">
                <a:solidFill>
                  <a:schemeClr val="tx1"/>
                </a:solidFill>
              </a:rPr>
              <a:t>accanto all'elevato livello di vibrazione la fase da un chiaro segnale della presenza di risonanze. In questo caso la fase cambia di 180°</a:t>
            </a:r>
          </a:p>
          <a:p>
            <a:pPr>
              <a:spcBef>
                <a:spcPct val="50000"/>
              </a:spcBef>
              <a:buFontTx/>
              <a:buNone/>
            </a:pPr>
            <a:endParaRPr lang="it-IT" altLang="it-IT" sz="1800" dirty="0">
              <a:solidFill>
                <a:schemeClr val="tx1"/>
              </a:solidFill>
            </a:endParaRPr>
          </a:p>
        </p:txBody>
      </p:sp>
      <p:pic>
        <p:nvPicPr>
          <p:cNvPr id="10" name="D12D46AD-C118-4966-9285-72029EBBFD0B">
            <a:extLst>
              <a:ext uri="{FF2B5EF4-FFF2-40B4-BE49-F238E27FC236}">
                <a16:creationId xmlns:a16="http://schemas.microsoft.com/office/drawing/2014/main" id="{A65A33CA-84CD-4A79-99A0-09F1B8637AC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21370" y="2708920"/>
            <a:ext cx="3874630" cy="2043917"/>
          </a:xfrm>
          <a:prstGeom prst="rect">
            <a:avLst/>
          </a:prstGeom>
          <a:noFill/>
          <a:ln>
            <a:noFill/>
          </a:ln>
        </p:spPr>
      </p:pic>
      <p:sp>
        <p:nvSpPr>
          <p:cNvPr id="4" name="Rettangolo 3">
            <a:extLst>
              <a:ext uri="{FF2B5EF4-FFF2-40B4-BE49-F238E27FC236}">
                <a16:creationId xmlns:a16="http://schemas.microsoft.com/office/drawing/2014/main" id="{B8375375-8C5F-4F40-9F29-78D9A6A53FD3}"/>
              </a:ext>
            </a:extLst>
          </p:cNvPr>
          <p:cNvSpPr/>
          <p:nvPr/>
        </p:nvSpPr>
        <p:spPr bwMode="gray">
          <a:xfrm>
            <a:off x="349707" y="836712"/>
            <a:ext cx="2073885" cy="165618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5" name="Rettangolo 4">
            <a:extLst>
              <a:ext uri="{FF2B5EF4-FFF2-40B4-BE49-F238E27FC236}">
                <a16:creationId xmlns:a16="http://schemas.microsoft.com/office/drawing/2014/main" id="{A524DD8D-3CC9-49FC-8702-63BFAAB9055C}"/>
              </a:ext>
            </a:extLst>
          </p:cNvPr>
          <p:cNvSpPr/>
          <p:nvPr/>
        </p:nvSpPr>
        <p:spPr bwMode="gray">
          <a:xfrm>
            <a:off x="3071664" y="2708920"/>
            <a:ext cx="2232248" cy="21602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numero diapositiva 4">
            <a:extLst>
              <a:ext uri="{FF2B5EF4-FFF2-40B4-BE49-F238E27FC236}">
                <a16:creationId xmlns:a16="http://schemas.microsoft.com/office/drawing/2014/main" id="{C7F4A7EE-AB83-45B6-8794-05D681C077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3F2E2D2-6EDF-4338-8107-5A3F8EA0A3D8}" type="slidenum">
              <a:rPr lang="de-DE" altLang="it-IT" sz="1000">
                <a:solidFill>
                  <a:schemeClr val="tx1"/>
                </a:solidFill>
              </a:rPr>
              <a:pPr>
                <a:spcBef>
                  <a:spcPct val="0"/>
                </a:spcBef>
                <a:buFontTx/>
                <a:buNone/>
              </a:pPr>
              <a:t>89</a:t>
            </a:fld>
            <a:endParaRPr lang="de-DE" altLang="it-IT" sz="1000">
              <a:solidFill>
                <a:schemeClr val="tx1"/>
              </a:solidFill>
            </a:endParaRPr>
          </a:p>
        </p:txBody>
      </p:sp>
      <p:sp>
        <p:nvSpPr>
          <p:cNvPr id="148483" name="Rectangle 2">
            <a:extLst>
              <a:ext uri="{FF2B5EF4-FFF2-40B4-BE49-F238E27FC236}">
                <a16:creationId xmlns:a16="http://schemas.microsoft.com/office/drawing/2014/main" id="{30B48537-0CE7-4DF7-8911-352D7312054A}"/>
              </a:ext>
            </a:extLst>
          </p:cNvPr>
          <p:cNvSpPr>
            <a:spLocks noGrp="1" noChangeArrowheads="1"/>
          </p:cNvSpPr>
          <p:nvPr>
            <p:ph type="title" idx="4294967295"/>
          </p:nvPr>
        </p:nvSpPr>
        <p:spPr>
          <a:xfrm>
            <a:off x="0" y="309563"/>
            <a:ext cx="1871663" cy="519112"/>
          </a:xfrm>
        </p:spPr>
        <p:txBody>
          <a:bodyPr/>
          <a:lstStyle/>
          <a:p>
            <a:pPr algn="ctr" eaLnBrk="1" hangingPunct="1"/>
            <a:r>
              <a:rPr lang="it-IT" altLang="it-IT" sz="2000" dirty="0"/>
              <a:t>Risonanza</a:t>
            </a:r>
          </a:p>
        </p:txBody>
      </p:sp>
      <p:sp>
        <p:nvSpPr>
          <p:cNvPr id="148484" name="Text Box 3">
            <a:extLst>
              <a:ext uri="{FF2B5EF4-FFF2-40B4-BE49-F238E27FC236}">
                <a16:creationId xmlns:a16="http://schemas.microsoft.com/office/drawing/2014/main" id="{CFAF9788-1378-4B08-BE69-07C48725FB5C}"/>
              </a:ext>
            </a:extLst>
          </p:cNvPr>
          <p:cNvSpPr txBox="1">
            <a:spLocks noChangeArrowheads="1"/>
          </p:cNvSpPr>
          <p:nvPr/>
        </p:nvSpPr>
        <p:spPr bwMode="auto">
          <a:xfrm>
            <a:off x="2114551" y="1397001"/>
            <a:ext cx="7864475"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La risonanza si verifica quando una frequenza forzante coincide con una frequenza naturale del sistema e può causare una drammatica amplificazione di </a:t>
            </a:r>
            <a:r>
              <a:rPr lang="it-IT" altLang="it-IT" sz="1800" b="1" u="sng">
                <a:solidFill>
                  <a:schemeClr val="tx1"/>
                </a:solidFill>
              </a:rPr>
              <a:t>Ampiezza </a:t>
            </a:r>
            <a:r>
              <a:rPr lang="it-IT" altLang="it-IT" sz="1800">
                <a:solidFill>
                  <a:schemeClr val="tx1"/>
                </a:solidFill>
              </a:rPr>
              <a:t>che può provocare un danneggiamento prematuro od addirittura catastrofico.La causa potrebbe essere una frequenza naturale del rotore,ma nella maggior parte dei casi proviene dal basamento o dalla struttura,dalle fondazioni,o dalle cinghie di trasmissione.</a:t>
            </a:r>
          </a:p>
          <a:p>
            <a:pPr>
              <a:spcBef>
                <a:spcPct val="50000"/>
              </a:spcBef>
              <a:buFontTx/>
              <a:buNone/>
            </a:pPr>
            <a:r>
              <a:rPr lang="it-IT" altLang="it-IT" sz="1800">
                <a:solidFill>
                  <a:schemeClr val="tx1"/>
                </a:solidFill>
              </a:rPr>
              <a:t>Se un rotore è inrisonanza o prossimo alla frequenza di risonanza risulterà impossibile bilanciarlo a causa del grande sfasamento a cui è soggetto</a:t>
            </a:r>
          </a:p>
          <a:p>
            <a:pPr>
              <a:spcBef>
                <a:spcPct val="50000"/>
              </a:spcBef>
              <a:buFontTx/>
              <a:buNone/>
            </a:pPr>
            <a:r>
              <a:rPr lang="it-IT" altLang="it-IT" sz="1800">
                <a:solidFill>
                  <a:schemeClr val="tx1"/>
                </a:solidFill>
              </a:rPr>
              <a:t>(90° in risonanza e 180° quando la supera). Spesso di richiede un cambiamento della frequenza naturale ad un valore superiore od inferiore.</a:t>
            </a:r>
          </a:p>
          <a:p>
            <a:pPr>
              <a:spcBef>
                <a:spcPct val="50000"/>
              </a:spcBef>
              <a:buFontTx/>
              <a:buNone/>
            </a:pPr>
            <a:r>
              <a:rPr lang="it-IT" altLang="it-IT" sz="1800">
                <a:solidFill>
                  <a:schemeClr val="tx1"/>
                </a:solidFill>
              </a:rPr>
              <a:t>Le frequenze naturali generalmente cambiano o cambiando la velocità di rotazione o la massa del rotore.</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5" name="Slide Number Placeholder 4"/>
          <p:cNvSpPr>
            <a:spLocks noGrp="1"/>
          </p:cNvSpPr>
          <p:nvPr>
            <p:ph type="sldNum" sz="quarter" idx="12"/>
          </p:nvPr>
        </p:nvSpPr>
        <p:spPr/>
        <p:txBody>
          <a:bodyPr/>
          <a:lstStyle/>
          <a:p>
            <a:fld id="{CCF10D83-73B2-4D20-BE53-AA27B2521160}" type="slidenum">
              <a:rPr lang="en-US" smtClean="0"/>
              <a:pPr/>
              <a:t>9</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Endoscopia</a:t>
            </a:r>
            <a:r>
              <a:rPr lang="en-US" dirty="0"/>
              <a:t> </a:t>
            </a:r>
          </a:p>
        </p:txBody>
      </p:sp>
      <p:pic>
        <p:nvPicPr>
          <p:cNvPr id="2" name="Immagine 1">
            <a:extLst>
              <a:ext uri="{FF2B5EF4-FFF2-40B4-BE49-F238E27FC236}">
                <a16:creationId xmlns:a16="http://schemas.microsoft.com/office/drawing/2014/main" id="{195C8607-97EA-43C4-8C49-1E840E5B7F5F}"/>
              </a:ext>
            </a:extLst>
          </p:cNvPr>
          <p:cNvPicPr>
            <a:picLocks noChangeAspect="1"/>
          </p:cNvPicPr>
          <p:nvPr/>
        </p:nvPicPr>
        <p:blipFill>
          <a:blip r:embed="rId2"/>
          <a:stretch>
            <a:fillRect/>
          </a:stretch>
        </p:blipFill>
        <p:spPr>
          <a:xfrm>
            <a:off x="514963" y="1196752"/>
            <a:ext cx="2952328" cy="3829122"/>
          </a:xfrm>
          <a:prstGeom prst="rect">
            <a:avLst/>
          </a:prstGeom>
        </p:spPr>
      </p:pic>
      <p:pic>
        <p:nvPicPr>
          <p:cNvPr id="4" name="Immagine 3">
            <a:extLst>
              <a:ext uri="{FF2B5EF4-FFF2-40B4-BE49-F238E27FC236}">
                <a16:creationId xmlns:a16="http://schemas.microsoft.com/office/drawing/2014/main" id="{666B4819-8C12-4CC5-929D-680F276183C9}"/>
              </a:ext>
            </a:extLst>
          </p:cNvPr>
          <p:cNvPicPr>
            <a:picLocks noChangeAspect="1"/>
          </p:cNvPicPr>
          <p:nvPr/>
        </p:nvPicPr>
        <p:blipFill>
          <a:blip r:embed="rId3"/>
          <a:stretch>
            <a:fillRect/>
          </a:stretch>
        </p:blipFill>
        <p:spPr>
          <a:xfrm>
            <a:off x="3610514" y="1205905"/>
            <a:ext cx="2187536" cy="3895898"/>
          </a:xfrm>
          <a:prstGeom prst="rect">
            <a:avLst/>
          </a:prstGeom>
        </p:spPr>
      </p:pic>
      <p:pic>
        <p:nvPicPr>
          <p:cNvPr id="7" name="Immagine 6">
            <a:extLst>
              <a:ext uri="{FF2B5EF4-FFF2-40B4-BE49-F238E27FC236}">
                <a16:creationId xmlns:a16="http://schemas.microsoft.com/office/drawing/2014/main" id="{1457A2A5-CF3B-42D5-8BB3-3F8B8676F402}"/>
              </a:ext>
            </a:extLst>
          </p:cNvPr>
          <p:cNvPicPr>
            <a:picLocks noChangeAspect="1"/>
          </p:cNvPicPr>
          <p:nvPr/>
        </p:nvPicPr>
        <p:blipFill>
          <a:blip r:embed="rId4"/>
          <a:stretch>
            <a:fillRect/>
          </a:stretch>
        </p:blipFill>
        <p:spPr>
          <a:xfrm>
            <a:off x="5941273" y="1700808"/>
            <a:ext cx="6076950" cy="4591050"/>
          </a:xfrm>
          <a:prstGeom prst="rect">
            <a:avLst/>
          </a:prstGeom>
        </p:spPr>
      </p:pic>
      <p:sp>
        <p:nvSpPr>
          <p:cNvPr id="8" name="CasellaDiTesto 7">
            <a:extLst>
              <a:ext uri="{FF2B5EF4-FFF2-40B4-BE49-F238E27FC236}">
                <a16:creationId xmlns:a16="http://schemas.microsoft.com/office/drawing/2014/main" id="{298E7908-7E1E-4A93-9AD7-358E1DB21605}"/>
              </a:ext>
            </a:extLst>
          </p:cNvPr>
          <p:cNvSpPr txBox="1"/>
          <p:nvPr/>
        </p:nvSpPr>
        <p:spPr bwMode="gray">
          <a:xfrm>
            <a:off x="514963" y="5445224"/>
            <a:ext cx="5581037" cy="492443"/>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Diagnosi principio usura pista esterna cuscinetto monolucido</a:t>
            </a: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cartiera</a:t>
            </a:r>
            <a:endParaRPr lang="it-IT" sz="16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5049263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egnaposto numero diapositiva 4">
            <a:extLst>
              <a:ext uri="{FF2B5EF4-FFF2-40B4-BE49-F238E27FC236}">
                <a16:creationId xmlns:a16="http://schemas.microsoft.com/office/drawing/2014/main" id="{E09D33BE-6D51-49D2-8CD6-900242E1343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02996F5-D332-4EBA-A5DD-9DDA79FC0870}" type="slidenum">
              <a:rPr lang="de-DE" altLang="it-IT" sz="1000">
                <a:solidFill>
                  <a:schemeClr val="tx1"/>
                </a:solidFill>
              </a:rPr>
              <a:pPr>
                <a:spcBef>
                  <a:spcPct val="0"/>
                </a:spcBef>
                <a:buFontTx/>
                <a:buNone/>
              </a:pPr>
              <a:t>90</a:t>
            </a:fld>
            <a:endParaRPr lang="de-DE" altLang="it-IT" sz="1000">
              <a:solidFill>
                <a:schemeClr val="tx1"/>
              </a:solidFill>
            </a:endParaRPr>
          </a:p>
        </p:txBody>
      </p:sp>
      <p:pic>
        <p:nvPicPr>
          <p:cNvPr id="8" name="33EDA1D2-6E54-4651-BB4A-6D2E217EB656">
            <a:extLst>
              <a:ext uri="{FF2B5EF4-FFF2-40B4-BE49-F238E27FC236}">
                <a16:creationId xmlns:a16="http://schemas.microsoft.com/office/drawing/2014/main" id="{5F2EC794-CDD2-417A-87ED-97A93C7DF22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1344" y="962925"/>
            <a:ext cx="3219450" cy="3267075"/>
          </a:xfrm>
          <a:prstGeom prst="rect">
            <a:avLst/>
          </a:prstGeom>
          <a:noFill/>
          <a:ln>
            <a:noFill/>
          </a:ln>
        </p:spPr>
      </p:pic>
      <p:sp>
        <p:nvSpPr>
          <p:cNvPr id="10" name="Rectangle 2">
            <a:extLst>
              <a:ext uri="{FF2B5EF4-FFF2-40B4-BE49-F238E27FC236}">
                <a16:creationId xmlns:a16="http://schemas.microsoft.com/office/drawing/2014/main" id="{9AC61696-11BB-4101-BA6F-469D90B95DF3}"/>
              </a:ext>
            </a:extLst>
          </p:cNvPr>
          <p:cNvSpPr txBox="1">
            <a:spLocks noChangeArrowheads="1"/>
          </p:cNvSpPr>
          <p:nvPr/>
        </p:nvSpPr>
        <p:spPr>
          <a:xfrm>
            <a:off x="349707" y="147226"/>
            <a:ext cx="1871663" cy="519112"/>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a:t>Risonanza</a:t>
            </a:r>
            <a:endParaRPr lang="it-IT" altLang="it-IT" sz="2000" dirty="0"/>
          </a:p>
        </p:txBody>
      </p:sp>
      <p:pic>
        <p:nvPicPr>
          <p:cNvPr id="11" name="704CACCC-65D4-42C9-8F4C-3BF4312CE18D">
            <a:extLst>
              <a:ext uri="{FF2B5EF4-FFF2-40B4-BE49-F238E27FC236}">
                <a16:creationId xmlns:a16="http://schemas.microsoft.com/office/drawing/2014/main" id="{E7C165BF-EC31-4316-9ED7-EA15E76B26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53921" y="593601"/>
            <a:ext cx="4258303" cy="3267075"/>
          </a:xfrm>
          <a:prstGeom prst="rect">
            <a:avLst/>
          </a:prstGeom>
          <a:noFill/>
          <a:ln>
            <a:noFill/>
          </a:ln>
        </p:spPr>
      </p:pic>
      <p:pic>
        <p:nvPicPr>
          <p:cNvPr id="12" name="E1FA38B5-610A-4DD1-9947-7E35326AAFE3">
            <a:extLst>
              <a:ext uri="{FF2B5EF4-FFF2-40B4-BE49-F238E27FC236}">
                <a16:creationId xmlns:a16="http://schemas.microsoft.com/office/drawing/2014/main" id="{E1BB1821-4511-4EC1-9748-E69983FEEE6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56240" y="3645024"/>
            <a:ext cx="3456384" cy="2870976"/>
          </a:xfrm>
          <a:prstGeom prst="rect">
            <a:avLst/>
          </a:prstGeom>
          <a:noFill/>
          <a:ln>
            <a:noFill/>
          </a:ln>
        </p:spPr>
      </p:pic>
    </p:spTree>
    <p:extLst>
      <p:ext uri="{BB962C8B-B14F-4D97-AF65-F5344CB8AC3E}">
        <p14:creationId xmlns:p14="http://schemas.microsoft.com/office/powerpoint/2010/main" val="2973952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egnaposto numero diapositiva 4">
            <a:extLst>
              <a:ext uri="{FF2B5EF4-FFF2-40B4-BE49-F238E27FC236}">
                <a16:creationId xmlns:a16="http://schemas.microsoft.com/office/drawing/2014/main" id="{C215082A-B05D-40D0-9EE6-2390BCB5F1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8F73421-04B2-4A99-801F-16D9E19966EE}" type="slidenum">
              <a:rPr lang="de-DE" altLang="it-IT" sz="1000">
                <a:solidFill>
                  <a:schemeClr val="tx1"/>
                </a:solidFill>
              </a:rPr>
              <a:pPr>
                <a:spcBef>
                  <a:spcPct val="0"/>
                </a:spcBef>
                <a:buFontTx/>
                <a:buNone/>
              </a:pPr>
              <a:t>91</a:t>
            </a:fld>
            <a:endParaRPr lang="de-DE" altLang="it-IT" sz="1000">
              <a:solidFill>
                <a:schemeClr val="tx1"/>
              </a:solidFill>
            </a:endParaRPr>
          </a:p>
        </p:txBody>
      </p:sp>
      <p:sp>
        <p:nvSpPr>
          <p:cNvPr id="149507" name="Rectangle 2">
            <a:extLst>
              <a:ext uri="{FF2B5EF4-FFF2-40B4-BE49-F238E27FC236}">
                <a16:creationId xmlns:a16="http://schemas.microsoft.com/office/drawing/2014/main" id="{355FA8B5-5D77-49B2-B8A0-8227EDC963B0}"/>
              </a:ext>
            </a:extLst>
          </p:cNvPr>
          <p:cNvSpPr>
            <a:spLocks noGrp="1" noChangeArrowheads="1"/>
          </p:cNvSpPr>
          <p:nvPr>
            <p:ph type="title" idx="4294967295"/>
          </p:nvPr>
        </p:nvSpPr>
        <p:spPr>
          <a:xfrm>
            <a:off x="0" y="333375"/>
            <a:ext cx="3382963" cy="519113"/>
          </a:xfrm>
        </p:spPr>
        <p:txBody>
          <a:bodyPr/>
          <a:lstStyle/>
          <a:p>
            <a:pPr algn="ctr" eaLnBrk="1" hangingPunct="1"/>
            <a:r>
              <a:rPr lang="it-IT" altLang="it-IT" sz="2000" dirty="0"/>
              <a:t>Disallineamento angolare</a:t>
            </a:r>
          </a:p>
        </p:txBody>
      </p:sp>
      <p:pic>
        <p:nvPicPr>
          <p:cNvPr id="149508" name="Picture 3">
            <a:extLst>
              <a:ext uri="{FF2B5EF4-FFF2-40B4-BE49-F238E27FC236}">
                <a16:creationId xmlns:a16="http://schemas.microsoft.com/office/drawing/2014/main" id="{74AB03C9-6A82-4CA4-8309-951D0C6BB2CA}"/>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911424" y="1268760"/>
            <a:ext cx="6913563" cy="3074988"/>
          </a:xfrm>
          <a:noFill/>
        </p:spPr>
      </p:pic>
      <p:sp>
        <p:nvSpPr>
          <p:cNvPr id="149509" name="Text Box 4">
            <a:extLst>
              <a:ext uri="{FF2B5EF4-FFF2-40B4-BE49-F238E27FC236}">
                <a16:creationId xmlns:a16="http://schemas.microsoft.com/office/drawing/2014/main" id="{5CDADC5C-03BF-48FD-8B9D-042E0A50D3A5}"/>
              </a:ext>
            </a:extLst>
          </p:cNvPr>
          <p:cNvSpPr txBox="1">
            <a:spLocks noChangeArrowheads="1"/>
          </p:cNvSpPr>
          <p:nvPr/>
        </p:nvSpPr>
        <p:spPr bwMode="auto">
          <a:xfrm>
            <a:off x="1917701" y="4522788"/>
            <a:ext cx="809307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Il disallineamento angolare è caratterizzato da elevate vibrazioni in direzione </a:t>
            </a:r>
            <a:r>
              <a:rPr lang="it-IT" altLang="it-IT" sz="1800" b="1" u="sng">
                <a:solidFill>
                  <a:srgbClr val="FF0000"/>
                </a:solidFill>
              </a:rPr>
              <a:t>ASSIALE</a:t>
            </a:r>
            <a:r>
              <a:rPr lang="it-IT" altLang="it-IT" sz="1800">
                <a:solidFill>
                  <a:srgbClr val="FF0000"/>
                </a:solidFill>
              </a:rPr>
              <a:t>  </a:t>
            </a:r>
            <a:r>
              <a:rPr lang="it-IT" altLang="it-IT" sz="1800">
                <a:solidFill>
                  <a:schemeClr val="tx1"/>
                </a:solidFill>
              </a:rPr>
              <a:t>con uno sfasamento di 180° attraverso il giunto.E' tipico avere elevate vibrazioni assiali sia a 1X che a 2X (</a:t>
            </a:r>
            <a:r>
              <a:rPr lang="it-IT" altLang="it-IT" sz="1800" b="1">
                <a:solidFill>
                  <a:schemeClr val="tx1"/>
                </a:solidFill>
              </a:rPr>
              <a:t>fn</a:t>
            </a:r>
            <a:r>
              <a:rPr lang="it-IT" altLang="it-IT" sz="1800">
                <a:solidFill>
                  <a:schemeClr val="tx1"/>
                </a:solidFill>
              </a:rPr>
              <a:t>)rpm.In ogni caso non è insolito che dominino le frequenze 1X o 2X o 3X.Questi sintomi posso essere anche sintomi di problemi al giunto.</a:t>
            </a:r>
            <a:endParaRPr lang="it-IT" altLang="it-IT" sz="1800" b="1" u="sng">
              <a:solidFill>
                <a:srgbClr val="FF0000"/>
              </a:solidFill>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numero diapositiva 4">
            <a:extLst>
              <a:ext uri="{FF2B5EF4-FFF2-40B4-BE49-F238E27FC236}">
                <a16:creationId xmlns:a16="http://schemas.microsoft.com/office/drawing/2014/main" id="{0931D246-7434-4108-A99B-5F6A297304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B932BE1-9AD5-4485-89C2-8D0D3B8BAACD}" type="slidenum">
              <a:rPr lang="de-DE" altLang="it-IT" sz="1000">
                <a:solidFill>
                  <a:schemeClr val="tx1"/>
                </a:solidFill>
              </a:rPr>
              <a:pPr>
                <a:spcBef>
                  <a:spcPct val="0"/>
                </a:spcBef>
                <a:buFontTx/>
                <a:buNone/>
              </a:pPr>
              <a:t>92</a:t>
            </a:fld>
            <a:endParaRPr lang="de-DE" altLang="it-IT" sz="1000">
              <a:solidFill>
                <a:schemeClr val="tx1"/>
              </a:solidFill>
            </a:endParaRPr>
          </a:p>
        </p:txBody>
      </p:sp>
      <p:sp>
        <p:nvSpPr>
          <p:cNvPr id="150532" name="Rectangle 4">
            <a:extLst>
              <a:ext uri="{FF2B5EF4-FFF2-40B4-BE49-F238E27FC236}">
                <a16:creationId xmlns:a16="http://schemas.microsoft.com/office/drawing/2014/main" id="{847DEDD8-3626-47E2-AE35-6CA8F498FCAC}"/>
              </a:ext>
            </a:extLst>
          </p:cNvPr>
          <p:cNvSpPr>
            <a:spLocks noGrp="1" noChangeArrowheads="1"/>
          </p:cNvSpPr>
          <p:nvPr>
            <p:ph type="title" idx="4294967295"/>
          </p:nvPr>
        </p:nvSpPr>
        <p:spPr>
          <a:xfrm>
            <a:off x="0" y="333375"/>
            <a:ext cx="3382963" cy="519113"/>
          </a:xfrm>
          <a:noFill/>
        </p:spPr>
        <p:txBody>
          <a:bodyPr/>
          <a:lstStyle/>
          <a:p>
            <a:pPr algn="ctr" eaLnBrk="1" hangingPunct="1"/>
            <a:r>
              <a:rPr lang="it-IT" altLang="it-IT" sz="2000" dirty="0"/>
              <a:t>Disallineamento angolare</a:t>
            </a:r>
          </a:p>
        </p:txBody>
      </p:sp>
      <p:pic>
        <p:nvPicPr>
          <p:cNvPr id="150531" name="Picture 2" descr="Align angular">
            <a:extLst>
              <a:ext uri="{FF2B5EF4-FFF2-40B4-BE49-F238E27FC236}">
                <a16:creationId xmlns:a16="http://schemas.microsoft.com/office/drawing/2014/main" id="{FA46279B-09A1-42CA-BE39-E57A70D553F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7702" y="1700808"/>
            <a:ext cx="3612286" cy="288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E9B7712-0EA9-4F79-B0F2-7DC5627303D0">
            <a:extLst>
              <a:ext uri="{FF2B5EF4-FFF2-40B4-BE49-F238E27FC236}">
                <a16:creationId xmlns:a16="http://schemas.microsoft.com/office/drawing/2014/main" id="{2E38D229-65D4-4F35-A20F-610FE0E7AB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55840" y="1091965"/>
            <a:ext cx="5821238" cy="4104456"/>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egnaposto numero diapositiva 4">
            <a:extLst>
              <a:ext uri="{FF2B5EF4-FFF2-40B4-BE49-F238E27FC236}">
                <a16:creationId xmlns:a16="http://schemas.microsoft.com/office/drawing/2014/main" id="{295ACF22-F922-403E-AA05-321BBB4BAA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FD10CB2-C278-4F35-B797-785C8BCE16EF}" type="slidenum">
              <a:rPr lang="de-DE" altLang="it-IT" sz="1000">
                <a:solidFill>
                  <a:schemeClr val="tx1"/>
                </a:solidFill>
              </a:rPr>
              <a:pPr>
                <a:spcBef>
                  <a:spcPct val="0"/>
                </a:spcBef>
                <a:buFontTx/>
                <a:buNone/>
              </a:pPr>
              <a:t>93</a:t>
            </a:fld>
            <a:endParaRPr lang="de-DE" altLang="it-IT" sz="1000">
              <a:solidFill>
                <a:schemeClr val="tx1"/>
              </a:solidFill>
            </a:endParaRPr>
          </a:p>
        </p:txBody>
      </p:sp>
      <p:sp>
        <p:nvSpPr>
          <p:cNvPr id="151555" name="Rectangle 2">
            <a:extLst>
              <a:ext uri="{FF2B5EF4-FFF2-40B4-BE49-F238E27FC236}">
                <a16:creationId xmlns:a16="http://schemas.microsoft.com/office/drawing/2014/main" id="{73A1B464-EB53-4FAE-ADD9-4AC9210D3CDA}"/>
              </a:ext>
            </a:extLst>
          </p:cNvPr>
          <p:cNvSpPr>
            <a:spLocks noGrp="1" noChangeArrowheads="1"/>
          </p:cNvSpPr>
          <p:nvPr>
            <p:ph type="title" idx="4294967295"/>
          </p:nvPr>
        </p:nvSpPr>
        <p:spPr>
          <a:xfrm>
            <a:off x="0" y="404813"/>
            <a:ext cx="3816350" cy="519112"/>
          </a:xfrm>
        </p:spPr>
        <p:txBody>
          <a:bodyPr/>
          <a:lstStyle/>
          <a:p>
            <a:pPr eaLnBrk="1" hangingPunct="1"/>
            <a:r>
              <a:rPr lang="it-IT" altLang="it-IT" sz="2000"/>
              <a:t>Disallineamento parallelo</a:t>
            </a:r>
          </a:p>
        </p:txBody>
      </p:sp>
      <p:pic>
        <p:nvPicPr>
          <p:cNvPr id="151556" name="Picture 4">
            <a:extLst>
              <a:ext uri="{FF2B5EF4-FFF2-40B4-BE49-F238E27FC236}">
                <a16:creationId xmlns:a16="http://schemas.microsoft.com/office/drawing/2014/main" id="{2A20E236-B239-4BED-8280-53E5733EF273}"/>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198938" y="1052513"/>
            <a:ext cx="7993062" cy="3517900"/>
          </a:xfrm>
          <a:noFill/>
        </p:spPr>
      </p:pic>
      <p:sp>
        <p:nvSpPr>
          <p:cNvPr id="151557" name="Text Box 5">
            <a:extLst>
              <a:ext uri="{FF2B5EF4-FFF2-40B4-BE49-F238E27FC236}">
                <a16:creationId xmlns:a16="http://schemas.microsoft.com/office/drawing/2014/main" id="{BE939F5B-74F7-4FF8-B6B9-FC53FC7B94C7}"/>
              </a:ext>
            </a:extLst>
          </p:cNvPr>
          <p:cNvSpPr txBox="1">
            <a:spLocks noChangeArrowheads="1"/>
          </p:cNvSpPr>
          <p:nvPr/>
        </p:nvSpPr>
        <p:spPr bwMode="auto">
          <a:xfrm>
            <a:off x="1917701" y="4522789"/>
            <a:ext cx="80930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Il disallineamento parallelo manifesta analoghi sintomi del parallelo,ma evidenzia elevate vibrazioni in direzione </a:t>
            </a:r>
            <a:r>
              <a:rPr lang="it-IT" altLang="it-IT" sz="1800" b="1" u="sng">
                <a:solidFill>
                  <a:srgbClr val="FF0000"/>
                </a:solidFill>
              </a:rPr>
              <a:t>RADIALE</a:t>
            </a:r>
            <a:r>
              <a:rPr lang="it-IT" altLang="it-IT" sz="1800">
                <a:solidFill>
                  <a:srgbClr val="FF0000"/>
                </a:solidFill>
              </a:rPr>
              <a:t>  </a:t>
            </a:r>
            <a:r>
              <a:rPr lang="it-IT" altLang="it-IT" sz="1800">
                <a:solidFill>
                  <a:schemeClr val="tx1"/>
                </a:solidFill>
              </a:rPr>
              <a:t>con uno sfasamento di 180° attraverso il giunto.La </a:t>
            </a:r>
            <a:r>
              <a:rPr lang="it-IT" altLang="it-IT" sz="1800" b="1">
                <a:solidFill>
                  <a:schemeClr val="tx1"/>
                </a:solidFill>
              </a:rPr>
              <a:t>seconda armonica di rotazione 2Xfn </a:t>
            </a:r>
            <a:r>
              <a:rPr lang="it-IT" altLang="it-IT" sz="1800">
                <a:solidFill>
                  <a:schemeClr val="tx1"/>
                </a:solidFill>
              </a:rPr>
              <a:t>è spesso superiore alla 1X. </a:t>
            </a:r>
            <a:endParaRPr lang="it-IT" altLang="it-IT" sz="1800" b="1" u="sng">
              <a:solidFill>
                <a:srgbClr val="FF0000"/>
              </a:solidFill>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numero diapositiva 4">
            <a:extLst>
              <a:ext uri="{FF2B5EF4-FFF2-40B4-BE49-F238E27FC236}">
                <a16:creationId xmlns:a16="http://schemas.microsoft.com/office/drawing/2014/main" id="{AD025340-8419-4496-B1B4-62C50A54E6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1517904-DAE6-4D91-A1A5-33BDB7652E73}" type="slidenum">
              <a:rPr lang="de-DE" altLang="it-IT" sz="1000">
                <a:solidFill>
                  <a:schemeClr val="tx1"/>
                </a:solidFill>
              </a:rPr>
              <a:pPr>
                <a:spcBef>
                  <a:spcPct val="0"/>
                </a:spcBef>
                <a:buFontTx/>
                <a:buNone/>
              </a:pPr>
              <a:t>94</a:t>
            </a:fld>
            <a:endParaRPr lang="de-DE" altLang="it-IT" sz="1000">
              <a:solidFill>
                <a:schemeClr val="tx1"/>
              </a:solidFill>
            </a:endParaRPr>
          </a:p>
        </p:txBody>
      </p:sp>
      <p:pic>
        <p:nvPicPr>
          <p:cNvPr id="152579" name="Picture 3" descr="Align parallel">
            <a:extLst>
              <a:ext uri="{FF2B5EF4-FFF2-40B4-BE49-F238E27FC236}">
                <a16:creationId xmlns:a16="http://schemas.microsoft.com/office/drawing/2014/main" id="{18C44626-BD75-4741-B341-E304F856F9E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727561"/>
            <a:ext cx="3600400" cy="286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DF825EE3-FE37-4A1F-B6A0-7DA27133D344">
            <a:extLst>
              <a:ext uri="{FF2B5EF4-FFF2-40B4-BE49-F238E27FC236}">
                <a16:creationId xmlns:a16="http://schemas.microsoft.com/office/drawing/2014/main" id="{780358B5-5B6D-4CCA-8C53-AD38475F317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11824" y="1052736"/>
            <a:ext cx="5605214" cy="403950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egnaposto numero diapositiva 4">
            <a:extLst>
              <a:ext uri="{FF2B5EF4-FFF2-40B4-BE49-F238E27FC236}">
                <a16:creationId xmlns:a16="http://schemas.microsoft.com/office/drawing/2014/main" id="{E6B9BB9D-D513-4544-9E03-FBF7824E31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0AB53A72-2DFD-4870-B784-8C4CEF501157}" type="slidenum">
              <a:rPr lang="de-DE" altLang="it-IT" sz="1000">
                <a:solidFill>
                  <a:schemeClr val="tx1"/>
                </a:solidFill>
              </a:rPr>
              <a:pPr>
                <a:spcBef>
                  <a:spcPct val="0"/>
                </a:spcBef>
                <a:buFontTx/>
                <a:buNone/>
              </a:pPr>
              <a:t>95</a:t>
            </a:fld>
            <a:endParaRPr lang="de-DE" altLang="it-IT" sz="1000">
              <a:solidFill>
                <a:schemeClr val="tx1"/>
              </a:solidFill>
            </a:endParaRPr>
          </a:p>
        </p:txBody>
      </p:sp>
      <p:sp>
        <p:nvSpPr>
          <p:cNvPr id="153603" name="Rectangle 2">
            <a:extLst>
              <a:ext uri="{FF2B5EF4-FFF2-40B4-BE49-F238E27FC236}">
                <a16:creationId xmlns:a16="http://schemas.microsoft.com/office/drawing/2014/main" id="{BA4E2F7F-F7B1-404C-90D6-8407E711534F}"/>
              </a:ext>
            </a:extLst>
          </p:cNvPr>
          <p:cNvSpPr>
            <a:spLocks noGrp="1" noChangeArrowheads="1"/>
          </p:cNvSpPr>
          <p:nvPr>
            <p:ph type="title" idx="4294967295"/>
          </p:nvPr>
        </p:nvSpPr>
        <p:spPr>
          <a:xfrm>
            <a:off x="0" y="260350"/>
            <a:ext cx="2232025" cy="519113"/>
          </a:xfrm>
        </p:spPr>
        <p:txBody>
          <a:bodyPr/>
          <a:lstStyle/>
          <a:p>
            <a:pPr algn="ctr" eaLnBrk="1" hangingPunct="1"/>
            <a:r>
              <a:rPr lang="it-IT" altLang="it-IT" sz="2000" dirty="0"/>
              <a:t>Piede zoppo</a:t>
            </a:r>
          </a:p>
        </p:txBody>
      </p:sp>
      <p:pic>
        <p:nvPicPr>
          <p:cNvPr id="153605" name="Picture 4">
            <a:extLst>
              <a:ext uri="{FF2B5EF4-FFF2-40B4-BE49-F238E27FC236}">
                <a16:creationId xmlns:a16="http://schemas.microsoft.com/office/drawing/2014/main" id="{2DA1A27B-72F7-469F-868B-3130F073E42F}"/>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10338" y="1338972"/>
            <a:ext cx="6264275" cy="2813050"/>
          </a:xfrm>
          <a:noFill/>
        </p:spPr>
      </p:pic>
      <p:sp>
        <p:nvSpPr>
          <p:cNvPr id="153604" name="Text Box 3">
            <a:extLst>
              <a:ext uri="{FF2B5EF4-FFF2-40B4-BE49-F238E27FC236}">
                <a16:creationId xmlns:a16="http://schemas.microsoft.com/office/drawing/2014/main" id="{7F147FEC-5787-460B-917E-E8887E357156}"/>
              </a:ext>
            </a:extLst>
          </p:cNvPr>
          <p:cNvSpPr txBox="1">
            <a:spLocks noChangeArrowheads="1"/>
          </p:cNvSpPr>
          <p:nvPr/>
        </p:nvSpPr>
        <p:spPr bwMode="auto">
          <a:xfrm>
            <a:off x="587388" y="4797152"/>
            <a:ext cx="110172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dirty="0">
                <a:solidFill>
                  <a:schemeClr val="tx1"/>
                </a:solidFill>
              </a:rPr>
              <a:t>Spettro del segnale</a:t>
            </a:r>
            <a:br>
              <a:rPr lang="it-IT" altLang="it-IT" sz="1800" dirty="0">
                <a:solidFill>
                  <a:schemeClr val="tx1"/>
                </a:solidFill>
              </a:rPr>
            </a:br>
            <a:r>
              <a:rPr lang="it-IT" altLang="it-IT" sz="1800" dirty="0">
                <a:solidFill>
                  <a:schemeClr val="tx1"/>
                </a:solidFill>
              </a:rPr>
              <a:t>Il piede zoppo, dovuto ad allentamento di viti di fissaggio, determina vibrazioni a 1X, 2,X 3x </a:t>
            </a:r>
            <a:r>
              <a:rPr lang="it-IT" altLang="it-IT" sz="1800" dirty="0" err="1">
                <a:solidFill>
                  <a:schemeClr val="tx1"/>
                </a:solidFill>
              </a:rPr>
              <a:t>f</a:t>
            </a:r>
            <a:r>
              <a:rPr lang="it-IT" altLang="it-IT" sz="1800" baseline="-25000" dirty="0" err="1">
                <a:solidFill>
                  <a:schemeClr val="tx1"/>
                </a:solidFill>
              </a:rPr>
              <a:t>n</a:t>
            </a:r>
            <a:br>
              <a:rPr lang="it-IT" altLang="it-IT" sz="1800" dirty="0">
                <a:solidFill>
                  <a:schemeClr val="tx1"/>
                </a:solidFill>
              </a:rPr>
            </a:br>
            <a:r>
              <a:rPr lang="it-IT" altLang="it-IT" sz="1800" dirty="0">
                <a:solidFill>
                  <a:schemeClr val="tx1"/>
                </a:solidFill>
              </a:rPr>
              <a:t>Fase : una misurazione radiale tra i lati evidenzia opposizioni di fase</a:t>
            </a:r>
            <a:br>
              <a:rPr lang="it-IT" altLang="it-IT" sz="1800" dirty="0">
                <a:solidFill>
                  <a:schemeClr val="tx1"/>
                </a:solidFill>
              </a:rPr>
            </a:br>
            <a:r>
              <a:rPr lang="it-IT" altLang="it-IT" sz="1800" dirty="0">
                <a:solidFill>
                  <a:schemeClr val="tx1"/>
                </a:solidFill>
              </a:rPr>
              <a:t>Tra le viti allentate la fase non è costante</a:t>
            </a:r>
          </a:p>
        </p:txBody>
      </p:sp>
      <p:pic>
        <p:nvPicPr>
          <p:cNvPr id="6" name="7D43118A-A233-4E1B-B562-83902F9878F0">
            <a:extLst>
              <a:ext uri="{FF2B5EF4-FFF2-40B4-BE49-F238E27FC236}">
                <a16:creationId xmlns:a16="http://schemas.microsoft.com/office/drawing/2014/main" id="{9C4F74CF-B442-4BA7-8FF4-C7ADCE74124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64152" y="1365110"/>
            <a:ext cx="4032448" cy="3216017"/>
          </a:xfrm>
          <a:prstGeom prst="rect">
            <a:avLst/>
          </a:prstGeom>
          <a:noFill/>
          <a:ln>
            <a:noFill/>
          </a:ln>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numero diapositiva 4">
            <a:extLst>
              <a:ext uri="{FF2B5EF4-FFF2-40B4-BE49-F238E27FC236}">
                <a16:creationId xmlns:a16="http://schemas.microsoft.com/office/drawing/2014/main" id="{F3969C70-4EEA-4673-82EF-16F375C59D1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56F71E64-E2A3-4E20-A292-5F28D68D5054}" type="slidenum">
              <a:rPr lang="de-DE" altLang="it-IT" sz="1000">
                <a:solidFill>
                  <a:schemeClr val="tx1"/>
                </a:solidFill>
              </a:rPr>
              <a:pPr>
                <a:spcBef>
                  <a:spcPct val="0"/>
                </a:spcBef>
                <a:buFontTx/>
                <a:buNone/>
              </a:pPr>
              <a:t>96</a:t>
            </a:fld>
            <a:endParaRPr lang="de-DE" altLang="it-IT" sz="1000">
              <a:solidFill>
                <a:schemeClr val="tx1"/>
              </a:solidFill>
            </a:endParaRPr>
          </a:p>
        </p:txBody>
      </p:sp>
      <p:pic>
        <p:nvPicPr>
          <p:cNvPr id="163843" name="Picture 2" descr="allentamento_meccanico">
            <a:extLst>
              <a:ext uri="{FF2B5EF4-FFF2-40B4-BE49-F238E27FC236}">
                <a16:creationId xmlns:a16="http://schemas.microsoft.com/office/drawing/2014/main" id="{6D61B9AB-82AE-4707-BA3C-CF88AA224E3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55840" y="620600"/>
            <a:ext cx="4608512" cy="2266950"/>
          </a:xfrm>
          <a:noFill/>
        </p:spPr>
      </p:pic>
      <p:sp>
        <p:nvSpPr>
          <p:cNvPr id="163845" name="Rectangle 4">
            <a:extLst>
              <a:ext uri="{FF2B5EF4-FFF2-40B4-BE49-F238E27FC236}">
                <a16:creationId xmlns:a16="http://schemas.microsoft.com/office/drawing/2014/main" id="{62A8CA1D-652A-4380-B518-DA2B4878C5A0}"/>
              </a:ext>
            </a:extLst>
          </p:cNvPr>
          <p:cNvSpPr>
            <a:spLocks noGrp="1" noChangeArrowheads="1"/>
          </p:cNvSpPr>
          <p:nvPr>
            <p:ph type="title" idx="4294967295"/>
          </p:nvPr>
        </p:nvSpPr>
        <p:spPr>
          <a:xfrm>
            <a:off x="514963" y="346940"/>
            <a:ext cx="9359900" cy="258762"/>
          </a:xfrm>
          <a:noFill/>
        </p:spPr>
        <p:txBody>
          <a:bodyPr/>
          <a:lstStyle/>
          <a:p>
            <a:pPr eaLnBrk="1" hangingPunct="1"/>
            <a:r>
              <a:rPr lang="it-IT" altLang="it-IT" sz="2000" dirty="0"/>
              <a:t>Allentamento meccanico</a:t>
            </a:r>
          </a:p>
        </p:txBody>
      </p:sp>
      <p:sp>
        <p:nvSpPr>
          <p:cNvPr id="163844" name="Text Box 3">
            <a:extLst>
              <a:ext uri="{FF2B5EF4-FFF2-40B4-BE49-F238E27FC236}">
                <a16:creationId xmlns:a16="http://schemas.microsoft.com/office/drawing/2014/main" id="{0E206CCF-D779-4EA9-BB48-00503C225F64}"/>
              </a:ext>
            </a:extLst>
          </p:cNvPr>
          <p:cNvSpPr txBox="1">
            <a:spLocks noChangeArrowheads="1"/>
          </p:cNvSpPr>
          <p:nvPr/>
        </p:nvSpPr>
        <p:spPr bwMode="auto">
          <a:xfrm>
            <a:off x="15678" y="1268760"/>
            <a:ext cx="41719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L’allentamento meccanico si manifesta</a:t>
            </a:r>
          </a:p>
          <a:p>
            <a:pPr>
              <a:spcBef>
                <a:spcPct val="0"/>
              </a:spcBef>
              <a:buFontTx/>
              <a:buNone/>
            </a:pPr>
            <a:r>
              <a:rPr lang="it-IT" altLang="it-IT" sz="1800" b="1" dirty="0">
                <a:solidFill>
                  <a:schemeClr val="tx1"/>
                </a:solidFill>
                <a:latin typeface="Times New Roman" panose="02020603050405020304" pitchFamily="18" charset="0"/>
              </a:rPr>
              <a:t>normalmente con una vibrazione il cui </a:t>
            </a:r>
          </a:p>
          <a:p>
            <a:pPr>
              <a:spcBef>
                <a:spcPct val="0"/>
              </a:spcBef>
              <a:buFontTx/>
              <a:buNone/>
            </a:pPr>
            <a:r>
              <a:rPr lang="it-IT" altLang="it-IT" sz="1800" b="1" dirty="0">
                <a:solidFill>
                  <a:schemeClr val="tx1"/>
                </a:solidFill>
                <a:latin typeface="Times New Roman" panose="02020603050405020304" pitchFamily="18" charset="0"/>
              </a:rPr>
              <a:t>spettro presenta un picco ad una </a:t>
            </a:r>
          </a:p>
          <a:p>
            <a:pPr>
              <a:spcBef>
                <a:spcPct val="0"/>
              </a:spcBef>
              <a:buFontTx/>
              <a:buNone/>
            </a:pPr>
            <a:r>
              <a:rPr lang="it-IT" altLang="it-IT" sz="1800" b="1" dirty="0">
                <a:solidFill>
                  <a:schemeClr val="tx1"/>
                </a:solidFill>
                <a:latin typeface="Times New Roman" panose="02020603050405020304" pitchFamily="18" charset="0"/>
              </a:rPr>
              <a:t>frequenza pari a 2 volte la velocità </a:t>
            </a:r>
          </a:p>
          <a:p>
            <a:pPr>
              <a:spcBef>
                <a:spcPct val="0"/>
              </a:spcBef>
              <a:buFontTx/>
              <a:buNone/>
            </a:pPr>
            <a:r>
              <a:rPr lang="it-IT" altLang="it-IT" sz="1800" b="1" dirty="0">
                <a:solidFill>
                  <a:schemeClr val="tx1"/>
                </a:solidFill>
                <a:latin typeface="Times New Roman" panose="02020603050405020304" pitchFamily="18" charset="0"/>
              </a:rPr>
              <a:t>di rotazione (2 x RPM).</a:t>
            </a:r>
          </a:p>
          <a:p>
            <a:pPr>
              <a:spcBef>
                <a:spcPct val="0"/>
              </a:spcBef>
              <a:buFontTx/>
              <a:buNone/>
            </a:pPr>
            <a:r>
              <a:rPr lang="it-IT" altLang="it-IT" sz="1800" b="1" dirty="0">
                <a:solidFill>
                  <a:schemeClr val="tx1"/>
                </a:solidFill>
                <a:latin typeface="Times New Roman" panose="02020603050405020304" pitchFamily="18" charset="0"/>
              </a:rPr>
              <a:t>Spesso però sono presenti anche </a:t>
            </a:r>
          </a:p>
          <a:p>
            <a:pPr>
              <a:spcBef>
                <a:spcPct val="0"/>
              </a:spcBef>
              <a:buFontTx/>
              <a:buNone/>
            </a:pPr>
            <a:r>
              <a:rPr lang="it-IT" altLang="it-IT" sz="1800" b="1" dirty="0">
                <a:solidFill>
                  <a:schemeClr val="tx1"/>
                </a:solidFill>
                <a:latin typeface="Times New Roman" panose="02020603050405020304" pitchFamily="18" charset="0"/>
              </a:rPr>
              <a:t>armoniche superiori come la 3, </a:t>
            </a:r>
          </a:p>
          <a:p>
            <a:pPr>
              <a:spcBef>
                <a:spcPct val="0"/>
              </a:spcBef>
              <a:buFontTx/>
              <a:buNone/>
            </a:pPr>
            <a:r>
              <a:rPr lang="it-IT" altLang="it-IT" sz="1800" b="1" dirty="0">
                <a:solidFill>
                  <a:schemeClr val="tx1"/>
                </a:solidFill>
                <a:latin typeface="Times New Roman" panose="02020603050405020304" pitchFamily="18" charset="0"/>
              </a:rPr>
              <a:t>4, 5 e 6.</a:t>
            </a:r>
          </a:p>
          <a:p>
            <a:pPr>
              <a:spcBef>
                <a:spcPct val="0"/>
              </a:spcBef>
              <a:buFontTx/>
              <a:buNone/>
            </a:pPr>
            <a:endParaRPr lang="it-IT" altLang="it-IT" sz="1800" b="1" dirty="0">
              <a:solidFill>
                <a:schemeClr val="tx1"/>
              </a:solidFill>
              <a:latin typeface="Times New Roman" panose="02020603050405020304" pitchFamily="18" charset="0"/>
            </a:endParaRPr>
          </a:p>
          <a:p>
            <a:pPr>
              <a:spcBef>
                <a:spcPct val="0"/>
              </a:spcBef>
              <a:buFontTx/>
              <a:buNone/>
            </a:pPr>
            <a:r>
              <a:rPr lang="it-IT" altLang="it-IT" sz="1800" b="1" dirty="0">
                <a:solidFill>
                  <a:schemeClr val="tx1"/>
                </a:solidFill>
                <a:latin typeface="Times New Roman" panose="02020603050405020304" pitchFamily="18" charset="0"/>
              </a:rPr>
              <a:t>La vibrazione può essere il risultato </a:t>
            </a:r>
          </a:p>
          <a:p>
            <a:pPr>
              <a:spcBef>
                <a:spcPct val="0"/>
              </a:spcBef>
              <a:buFontTx/>
              <a:buNone/>
            </a:pPr>
            <a:r>
              <a:rPr lang="it-IT" altLang="it-IT" sz="1800" b="1" dirty="0">
                <a:solidFill>
                  <a:schemeClr val="tx1"/>
                </a:solidFill>
                <a:latin typeface="Times New Roman" panose="02020603050405020304" pitchFamily="18" charset="0"/>
              </a:rPr>
              <a:t>dell’allentamento dell’ancoraggio a</a:t>
            </a:r>
          </a:p>
          <a:p>
            <a:pPr>
              <a:spcBef>
                <a:spcPct val="0"/>
              </a:spcBef>
              <a:buFontTx/>
              <a:buNone/>
            </a:pPr>
            <a:r>
              <a:rPr lang="it-IT" altLang="it-IT" sz="1800" b="1" dirty="0">
                <a:solidFill>
                  <a:schemeClr val="tx1"/>
                </a:solidFill>
                <a:latin typeface="Times New Roman" panose="02020603050405020304" pitchFamily="18" charset="0"/>
              </a:rPr>
              <a:t>terra, di un eccessivo gioco sui cuscinetti,</a:t>
            </a:r>
          </a:p>
          <a:p>
            <a:pPr>
              <a:spcBef>
                <a:spcPct val="0"/>
              </a:spcBef>
              <a:buFontTx/>
              <a:buNone/>
            </a:pPr>
            <a:r>
              <a:rPr lang="it-IT" altLang="it-IT" sz="1800" b="1" dirty="0">
                <a:solidFill>
                  <a:schemeClr val="tx1"/>
                </a:solidFill>
                <a:latin typeface="Times New Roman" panose="02020603050405020304" pitchFamily="18" charset="0"/>
              </a:rPr>
              <a:t>della rottura del basamento, </a:t>
            </a:r>
            <a:r>
              <a:rPr lang="it-IT" altLang="it-IT" sz="1800" b="1" dirty="0" err="1">
                <a:solidFill>
                  <a:schemeClr val="tx1"/>
                </a:solidFill>
                <a:latin typeface="Times New Roman" panose="02020603050405020304" pitchFamily="18" charset="0"/>
              </a:rPr>
              <a:t>ecc</a:t>
            </a:r>
            <a:r>
              <a:rPr lang="it-IT" altLang="it-IT" sz="1800" b="1" dirty="0">
                <a:solidFill>
                  <a:schemeClr val="tx1"/>
                </a:solidFill>
                <a:latin typeface="Times New Roman" panose="02020603050405020304" pitchFamily="18" charset="0"/>
              </a:rPr>
              <a:t>…  </a:t>
            </a:r>
          </a:p>
        </p:txBody>
      </p:sp>
      <p:pic>
        <p:nvPicPr>
          <p:cNvPr id="6" name="Picture 3" descr="Pillowblock loose">
            <a:extLst>
              <a:ext uri="{FF2B5EF4-FFF2-40B4-BE49-F238E27FC236}">
                <a16:creationId xmlns:a16="http://schemas.microsoft.com/office/drawing/2014/main" id="{B04ADB65-F675-4D4B-B46F-AC9B92BA07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71135" y="3429000"/>
            <a:ext cx="3391015" cy="28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numero diapositiva 3">
            <a:extLst>
              <a:ext uri="{FF2B5EF4-FFF2-40B4-BE49-F238E27FC236}">
                <a16:creationId xmlns:a16="http://schemas.microsoft.com/office/drawing/2014/main" id="{72547D24-9AA9-463E-9E65-3DEFA793BE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02A07F7-DFB8-4689-A098-A9FAEE668CD8}" type="slidenum">
              <a:rPr lang="de-DE" altLang="it-IT" sz="1000">
                <a:solidFill>
                  <a:schemeClr val="tx1"/>
                </a:solidFill>
              </a:rPr>
              <a:pPr>
                <a:spcBef>
                  <a:spcPct val="0"/>
                </a:spcBef>
                <a:buFontTx/>
                <a:buNone/>
              </a:pPr>
              <a:t>97</a:t>
            </a:fld>
            <a:endParaRPr lang="de-DE" altLang="it-IT" sz="1000">
              <a:solidFill>
                <a:schemeClr val="tx1"/>
              </a:solidFill>
            </a:endParaRPr>
          </a:p>
        </p:txBody>
      </p:sp>
      <p:sp>
        <p:nvSpPr>
          <p:cNvPr id="154627" name="Rectangle 3">
            <a:extLst>
              <a:ext uri="{FF2B5EF4-FFF2-40B4-BE49-F238E27FC236}">
                <a16:creationId xmlns:a16="http://schemas.microsoft.com/office/drawing/2014/main" id="{B3FF393A-40F6-4F32-8E44-7C8E538E38FF}"/>
              </a:ext>
            </a:extLst>
          </p:cNvPr>
          <p:cNvSpPr>
            <a:spLocks noChangeArrowheads="1"/>
          </p:cNvSpPr>
          <p:nvPr/>
        </p:nvSpPr>
        <p:spPr bwMode="auto">
          <a:xfrm>
            <a:off x="4583832" y="0"/>
            <a:ext cx="2130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FontTx/>
              <a:buNone/>
            </a:pPr>
            <a:r>
              <a:rPr lang="it-IT" altLang="it-IT" sz="2400" b="1" dirty="0">
                <a:solidFill>
                  <a:schemeClr val="tx1"/>
                </a:solidFill>
              </a:rPr>
              <a:t>I </a:t>
            </a:r>
            <a:r>
              <a:rPr lang="it-IT" altLang="it-IT" b="1" dirty="0">
                <a:solidFill>
                  <a:schemeClr val="tx1"/>
                </a:solidFill>
              </a:rPr>
              <a:t>cuscinetti</a:t>
            </a:r>
          </a:p>
        </p:txBody>
      </p:sp>
      <p:pic>
        <p:nvPicPr>
          <p:cNvPr id="2" name="LOOP_MIT_LOGO_GROSS">
            <a:hlinkClick r:id="" action="ppaction://media"/>
            <a:extLst>
              <a:ext uri="{FF2B5EF4-FFF2-40B4-BE49-F238E27FC236}">
                <a16:creationId xmlns:a16="http://schemas.microsoft.com/office/drawing/2014/main" id="{D6FB84B5-25C6-4B4F-A0DB-560004BC3F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685800"/>
            <a:ext cx="73152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numero diapositiva 3">
            <a:extLst>
              <a:ext uri="{FF2B5EF4-FFF2-40B4-BE49-F238E27FC236}">
                <a16:creationId xmlns:a16="http://schemas.microsoft.com/office/drawing/2014/main" id="{EA3CD258-752B-49C9-9E12-C1138963A4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BD0A01D-D26B-4603-9238-FDACD51444DB}" type="slidenum">
              <a:rPr lang="de-DE" altLang="it-IT" sz="1000">
                <a:solidFill>
                  <a:schemeClr val="tx1"/>
                </a:solidFill>
              </a:rPr>
              <a:pPr>
                <a:spcBef>
                  <a:spcPct val="0"/>
                </a:spcBef>
                <a:buFontTx/>
                <a:buNone/>
              </a:pPr>
              <a:t>98</a:t>
            </a:fld>
            <a:endParaRPr lang="de-DE" altLang="it-IT" sz="1000">
              <a:solidFill>
                <a:schemeClr val="tx1"/>
              </a:solidFill>
            </a:endParaRPr>
          </a:p>
        </p:txBody>
      </p:sp>
      <p:pic>
        <p:nvPicPr>
          <p:cNvPr id="2" name="Anello Esterno">
            <a:hlinkClick r:id="" action="ppaction://media"/>
            <a:extLst>
              <a:ext uri="{FF2B5EF4-FFF2-40B4-BE49-F238E27FC236}">
                <a16:creationId xmlns:a16="http://schemas.microsoft.com/office/drawing/2014/main" id="{822C1BBF-6B74-7CAC-8150-ACC2FC11FB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7448" y="284162"/>
            <a:ext cx="8384716" cy="6289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egnaposto numero diapositiva 4">
            <a:extLst>
              <a:ext uri="{FF2B5EF4-FFF2-40B4-BE49-F238E27FC236}">
                <a16:creationId xmlns:a16="http://schemas.microsoft.com/office/drawing/2014/main" id="{6F1DB1E1-3DCE-41A4-828D-AA1F9178CD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53799A9-62D6-4E14-A645-53D9AC6083AE}" type="slidenum">
              <a:rPr lang="de-DE" altLang="it-IT" sz="1000">
                <a:solidFill>
                  <a:schemeClr val="tx1"/>
                </a:solidFill>
              </a:rPr>
              <a:pPr>
                <a:spcBef>
                  <a:spcPct val="0"/>
                </a:spcBef>
                <a:buFontTx/>
                <a:buNone/>
              </a:pPr>
              <a:t>99</a:t>
            </a:fld>
            <a:endParaRPr lang="de-DE" altLang="it-IT" sz="1000">
              <a:solidFill>
                <a:schemeClr val="tx1"/>
              </a:solidFill>
            </a:endParaRPr>
          </a:p>
        </p:txBody>
      </p:sp>
      <p:sp>
        <p:nvSpPr>
          <p:cNvPr id="155651" name="Rectangle 2">
            <a:extLst>
              <a:ext uri="{FF2B5EF4-FFF2-40B4-BE49-F238E27FC236}">
                <a16:creationId xmlns:a16="http://schemas.microsoft.com/office/drawing/2014/main" id="{DF05CA41-51F0-4EB1-843B-D742EDC113B4}"/>
              </a:ext>
            </a:extLst>
          </p:cNvPr>
          <p:cNvSpPr>
            <a:spLocks noGrp="1" noChangeArrowheads="1"/>
          </p:cNvSpPr>
          <p:nvPr>
            <p:ph type="title" idx="4294967295"/>
          </p:nvPr>
        </p:nvSpPr>
        <p:spPr>
          <a:xfrm>
            <a:off x="0" y="333375"/>
            <a:ext cx="6119813" cy="519113"/>
          </a:xfrm>
        </p:spPr>
        <p:txBody>
          <a:bodyPr/>
          <a:lstStyle/>
          <a:p>
            <a:pPr algn="ctr" eaLnBrk="1" hangingPunct="1"/>
            <a:r>
              <a:rPr lang="it-IT" altLang="it-IT" dirty="0"/>
              <a:t>Cuscinetti volventi – difetto sull'anello esterno</a:t>
            </a:r>
          </a:p>
        </p:txBody>
      </p:sp>
      <p:sp>
        <p:nvSpPr>
          <p:cNvPr id="155652" name="Text Box 3">
            <a:extLst>
              <a:ext uri="{FF2B5EF4-FFF2-40B4-BE49-F238E27FC236}">
                <a16:creationId xmlns:a16="http://schemas.microsoft.com/office/drawing/2014/main" id="{4D7FD244-95FC-401C-B56C-209E55367A31}"/>
              </a:ext>
            </a:extLst>
          </p:cNvPr>
          <p:cNvSpPr txBox="1">
            <a:spLocks noChangeArrowheads="1"/>
          </p:cNvSpPr>
          <p:nvPr/>
        </p:nvSpPr>
        <p:spPr bwMode="auto">
          <a:xfrm>
            <a:off x="6743701" y="1136651"/>
            <a:ext cx="3529013"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Armoniche di BPFO nel campo alto delle frequenze; all'aumentare del danneggiamento anche nel campo basso</a:t>
            </a:r>
          </a:p>
          <a:p>
            <a:pPr>
              <a:spcBef>
                <a:spcPct val="50000"/>
              </a:spcBef>
              <a:buFontTx/>
              <a:buNone/>
            </a:pPr>
            <a:r>
              <a:rPr lang="it-IT" altLang="it-IT" sz="1800" b="1">
                <a:solidFill>
                  <a:schemeClr val="tx1"/>
                </a:solidFill>
              </a:rPr>
              <a:t>Spettro del segnale demodulato</a:t>
            </a:r>
            <a:br>
              <a:rPr lang="it-IT" altLang="it-IT" sz="1800" b="1">
                <a:solidFill>
                  <a:schemeClr val="tx1"/>
                </a:solidFill>
              </a:rPr>
            </a:br>
            <a:r>
              <a:rPr lang="it-IT" altLang="it-IT" sz="1800">
                <a:solidFill>
                  <a:schemeClr val="tx1"/>
                </a:solidFill>
              </a:rPr>
              <a:t>BPFO con armoniche</a:t>
            </a:r>
          </a:p>
          <a:p>
            <a:pPr>
              <a:spcBef>
                <a:spcPct val="50000"/>
              </a:spcBef>
              <a:buFontTx/>
              <a:buNone/>
            </a:pPr>
            <a:endParaRPr lang="it-IT" altLang="it-IT" sz="1800">
              <a:solidFill>
                <a:schemeClr val="tx1"/>
              </a:solidFill>
            </a:endParaRPr>
          </a:p>
        </p:txBody>
      </p:sp>
      <p:pic>
        <p:nvPicPr>
          <p:cNvPr id="155653" name="Picture 4">
            <a:extLst>
              <a:ext uri="{FF2B5EF4-FFF2-40B4-BE49-F238E27FC236}">
                <a16:creationId xmlns:a16="http://schemas.microsoft.com/office/drawing/2014/main" id="{B88C750D-4B97-4A81-B91E-E7885A4F7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233488"/>
            <a:ext cx="4803775"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VCT_SHOW_CA" val="False"/>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MIO_SLIDE_HEADER" val="1"/>
</p:tagLst>
</file>

<file path=ppt/tags/tag11.xml><?xml version="1.0" encoding="utf-8"?>
<p:tagLst xmlns:a="http://schemas.openxmlformats.org/drawingml/2006/main" xmlns:r="http://schemas.openxmlformats.org/officeDocument/2006/relationships" xmlns:p="http://schemas.openxmlformats.org/presentationml/2006/main">
  <p:tag name="MIO_SLIDE_HEADER" val="1"/>
</p:tagLst>
</file>

<file path=ppt/tags/tag12.xml><?xml version="1.0" encoding="utf-8"?>
<p:tagLst xmlns:a="http://schemas.openxmlformats.org/drawingml/2006/main" xmlns:r="http://schemas.openxmlformats.org/officeDocument/2006/relationships" xmlns:p="http://schemas.openxmlformats.org/presentationml/2006/main">
  <p:tag name="MIO_SLIDE_HEADER" val="1"/>
</p:tagLst>
</file>

<file path=ppt/tags/tag13.xml><?xml version="1.0" encoding="utf-8"?>
<p:tagLst xmlns:a="http://schemas.openxmlformats.org/drawingml/2006/main" xmlns:r="http://schemas.openxmlformats.org/officeDocument/2006/relationships" xmlns:p="http://schemas.openxmlformats.org/presentationml/2006/main">
  <p:tag name="MIO_SLIDE_HEADER" val="1"/>
</p:tagLst>
</file>

<file path=ppt/tags/tag14.xml><?xml version="1.0" encoding="utf-8"?>
<p:tagLst xmlns:a="http://schemas.openxmlformats.org/drawingml/2006/main" xmlns:r="http://schemas.openxmlformats.org/officeDocument/2006/relationships" xmlns:p="http://schemas.openxmlformats.org/presentationml/2006/main">
  <p:tag name="MIO_SLIDE_HEADER" val="1"/>
</p:tagLst>
</file>

<file path=ppt/tags/tag15.xml><?xml version="1.0" encoding="utf-8"?>
<p:tagLst xmlns:a="http://schemas.openxmlformats.org/drawingml/2006/main" xmlns:r="http://schemas.openxmlformats.org/officeDocument/2006/relationships" xmlns:p="http://schemas.openxmlformats.org/presentationml/2006/main">
  <p:tag name="MIO_SLIDE_HEADER" val="1"/>
</p:tagLst>
</file>

<file path=ppt/tags/tag16.xml><?xml version="1.0" encoding="utf-8"?>
<p:tagLst xmlns:a="http://schemas.openxmlformats.org/drawingml/2006/main" xmlns:r="http://schemas.openxmlformats.org/officeDocument/2006/relationships" xmlns:p="http://schemas.openxmlformats.org/presentationml/2006/main">
  <p:tag name="MIO_SLIDE_HEADER" val="1"/>
</p:tagLst>
</file>

<file path=ppt/tags/tag17.xml><?xml version="1.0" encoding="utf-8"?>
<p:tagLst xmlns:a="http://schemas.openxmlformats.org/drawingml/2006/main" xmlns:r="http://schemas.openxmlformats.org/officeDocument/2006/relationships" xmlns:p="http://schemas.openxmlformats.org/presentationml/2006/main">
  <p:tag name="MIO_SLIDE_HEADER" val="1"/>
</p:tagLst>
</file>

<file path=ppt/tags/tag18.xml><?xml version="1.0" encoding="utf-8"?>
<p:tagLst xmlns:a="http://schemas.openxmlformats.org/drawingml/2006/main" xmlns:r="http://schemas.openxmlformats.org/officeDocument/2006/relationships" xmlns:p="http://schemas.openxmlformats.org/presentationml/2006/main">
  <p:tag name="MIO_SLIDE_HEADER" val="1"/>
</p:tagLst>
</file>

<file path=ppt/tags/tag19.xml><?xml version="1.0" encoding="utf-8"?>
<p:tagLst xmlns:a="http://schemas.openxmlformats.org/drawingml/2006/main" xmlns:r="http://schemas.openxmlformats.org/officeDocument/2006/relationships" xmlns:p="http://schemas.openxmlformats.org/presentationml/2006/main">
  <p:tag name="MIO_SLIDE_HEADER" val="1"/>
</p:tagLst>
</file>

<file path=ppt/tags/tag2.xml><?xml version="1.0" encoding="utf-8"?>
<p:tagLst xmlns:a="http://schemas.openxmlformats.org/drawingml/2006/main" xmlns:r="http://schemas.openxmlformats.org/officeDocument/2006/relationships" xmlns:p="http://schemas.openxmlformats.org/presentationml/2006/main">
  <p:tag name="MIO_MST_COLOR_1" val="0,0,0,Dark 1"/>
  <p:tag name="MIO_MST_COLOR_2" val="255,255,255,Light 1"/>
  <p:tag name="MIO_MST_COLOR_3" val="170,10,5,Dark 2"/>
  <p:tag name="MIO_MST_COLOR_4" val="250,200,50,Light 2"/>
  <p:tag name="MIO_MST_COLOR_5" val="0,70,30,Accent 1"/>
  <p:tag name="MIO_MST_COLOR_6" val="0,137,61,Accent 2"/>
  <p:tag name="MIO_MST_COLOR_7" val="180,220,90,Accent 3"/>
  <p:tag name="MIO_MST_COLOR_8" val="0,55,85,Accent 4"/>
  <p:tag name="MIO_MST_COLOR_9" val="128,128,128,Accent 5"/>
  <p:tag name="MIO_MST_COLOR_10" val="191,191,191,Accent 6"/>
  <p:tag name="MIO_MST_COLOR_11" val="0,137,61,"/>
  <p:tag name="MIO_MST_COLOR_12" val="191,191,191,"/>
  <p:tag name="MIO_PRESI_FIRST_SLIDENUMBER" val="1"/>
  <p:tag name="MIO_FALLBACK_LAYOUT" val="10"/>
  <p:tag name="MIO_SHOW_DATE" val="True"/>
  <p:tag name="MIO_SHOW_FOOTER" val="True"/>
  <p:tag name="MIO_SHOW_PAGENUMBER" val="True"/>
  <p:tag name="MIO_AVOID_BLANK_LAYOUT" val="True"/>
  <p:tag name="MIO_CD_LAYOUT_VALID_AREA" val="False"/>
  <p:tag name="MIO_NUMBER_OF_VALID_LAYOUTS" val="22"/>
  <p:tag name="MIO_HDS" val="True"/>
  <p:tag name="MIO_EK" val="3182"/>
  <p:tag name="MIO_EKGUID" val="1cb6f414-f418-4ca5-92c7-36224777e03f"/>
  <p:tag name="MIO_UPDATE" val="True"/>
  <p:tag name="MIO_VERSION" val="10.10.2017 10:19:22"/>
  <p:tag name="MIO_DBID" val="E0259410-156D-4F1A-B326-E95E43C8DB51"/>
  <p:tag name="MIO_LASTDOWNLOADED" val="26.10.2017 22:22:48"/>
  <p:tag name="MIO_OBJECTNAME" val="SCHAEFFLER 16:9"/>
  <p:tag name="MIO_LASTEDITORNAME" val="Julian Kornmaier"/>
  <p:tag name="MIO_CDID" val="da3a8340-9267-4983-aec9-a668652af21d"/>
</p:tagLst>
</file>

<file path=ppt/tags/tag20.xml><?xml version="1.0" encoding="utf-8"?>
<p:tagLst xmlns:a="http://schemas.openxmlformats.org/drawingml/2006/main" xmlns:r="http://schemas.openxmlformats.org/officeDocument/2006/relationships" xmlns:p="http://schemas.openxmlformats.org/presentationml/2006/main">
  <p:tag name="MIO_SLIDE_HEADER" val="1"/>
</p:tagLst>
</file>

<file path=ppt/tags/tag21.xml><?xml version="1.0" encoding="utf-8"?>
<p:tagLst xmlns:a="http://schemas.openxmlformats.org/drawingml/2006/main" xmlns:r="http://schemas.openxmlformats.org/officeDocument/2006/relationships" xmlns:p="http://schemas.openxmlformats.org/presentationml/2006/main">
  <p:tag name="MIO_SLIDE_HEADER" val="1"/>
</p:tagLst>
</file>

<file path=ppt/tags/tag22.xml><?xml version="1.0" encoding="utf-8"?>
<p:tagLst xmlns:a="http://schemas.openxmlformats.org/drawingml/2006/main" xmlns:r="http://schemas.openxmlformats.org/officeDocument/2006/relationships" xmlns:p="http://schemas.openxmlformats.org/presentationml/2006/main">
  <p:tag name="MIO_SLIDE_HEADER" val="1"/>
</p:tagLst>
</file>

<file path=ppt/tags/tag23.xml><?xml version="1.0" encoding="utf-8"?>
<p:tagLst xmlns:a="http://schemas.openxmlformats.org/drawingml/2006/main" xmlns:r="http://schemas.openxmlformats.org/officeDocument/2006/relationships" xmlns:p="http://schemas.openxmlformats.org/presentationml/2006/main">
  <p:tag name="MIO_SLIDE_HEADER" val="1"/>
</p:tagLst>
</file>

<file path=ppt/tags/tag24.xml><?xml version="1.0" encoding="utf-8"?>
<p:tagLst xmlns:a="http://schemas.openxmlformats.org/drawingml/2006/main" xmlns:r="http://schemas.openxmlformats.org/officeDocument/2006/relationships" xmlns:p="http://schemas.openxmlformats.org/presentationml/2006/main">
  <p:tag name="MIO_SLIDE_HEADER" val="1"/>
</p:tagLst>
</file>

<file path=ppt/tags/tag25.xml><?xml version="1.0" encoding="utf-8"?>
<p:tagLst xmlns:a="http://schemas.openxmlformats.org/drawingml/2006/main" xmlns:r="http://schemas.openxmlformats.org/officeDocument/2006/relationships" xmlns:p="http://schemas.openxmlformats.org/presentationml/2006/main">
  <p:tag name="MIO_SLIDE_HEADER" val="1"/>
</p:tagLst>
</file>

<file path=ppt/tags/tag3.xml><?xml version="1.0" encoding="utf-8"?>
<p:tagLst xmlns:a="http://schemas.openxmlformats.org/drawingml/2006/main" xmlns:r="http://schemas.openxmlformats.org/officeDocument/2006/relationships" xmlns:p="http://schemas.openxmlformats.org/presentationml/2006/main">
  <p:tag name="MIO_USER_INPUT_GROUP_IDENTIFIER" val="Group1"/>
  <p:tag name="MIO_USER_INPUT_REQUIRED" val="Deutsch;Bitte wählen Sie einen Copyright-Text für alle Folien dieser Präsentation aus:"/>
  <p:tag name="MIO_USER_INPUT_OPTIONS" val=" ;Alle Rechte vorbehalten für Schaeffler Technologies AG &amp; Co. KG, insbesondere für den Fall einer Schutzrechtserteilung.;Alle Rechte vorbehalten für Schaeffler AG, insbesondere für den Fall einer Schutzrechtserteilung.;Alle Rechte vorbehalten für LuK GmbH &amp; Co. KG, insbesondere für den Fall einer Schutzrechtserteilung.;Alle Rechte vorbehalten für Schaeffler Brasil Ltda., insbesondere für den Fall einer Schutzrechtserteilung.;Alle Rechte vorbehalten für Schaeffler AP, insbesondere für den Fall einer Schutzrechtserteilung.;Alle Rechte vorbehalten für Schaeffler Automotive Aftermarket GmbH &amp; Co.KG, insbesondere für den Fall einer Schutzrechtserteilung. "/>
</p:tagLst>
</file>

<file path=ppt/tags/tag4.xml><?xml version="1.0" encoding="utf-8"?>
<p:tagLst xmlns:a="http://schemas.openxmlformats.org/drawingml/2006/main" xmlns:r="http://schemas.openxmlformats.org/officeDocument/2006/relationships" xmlns:p="http://schemas.openxmlformats.org/presentationml/2006/main">
  <p:tag name="MIO_USER_INPUT_GROUP_IDENTIFIER" val="Group1"/>
  <p:tag name="MIO_USER_INPUT_REQUIRED" val="English;Please choose a copyright text for all slides of this presentation:"/>
  <p:tag name="MIO_USER_INPUT_OPTIONS" val=" ;All rights reserved to Schaeffler Technologies AG &amp; Co. KG, in particular in case of grant of an IP right.;All rights reserved to Schaeffler AG, in particular in case of grant of an IP right.;All rights reserved to LuK GmbH &amp; Co. KG, in particular in case of grant of an IP right.;All rights reserved to Schaeffler Brasil Ltda., in particular in case of grant of an IP right.;All rights reserved to Schaeffler AP, in particular in case of grant of an IP right.;© Schaeffler Group USA, Inc. All rights reserved. This material may not be reproduced, displayed, modified or distributed without the express prior written permission of the copyright holder.;All rights reserved to Schaeffler Automotive Aftermarket GmbH &amp; Co.KG, in particular of grant of an IP right."/>
</p:tagLst>
</file>

<file path=ppt/tags/tag5.xml><?xml version="1.0" encoding="utf-8"?>
<p:tagLst xmlns:a="http://schemas.openxmlformats.org/drawingml/2006/main" xmlns:r="http://schemas.openxmlformats.org/officeDocument/2006/relationships" xmlns:p="http://schemas.openxmlformats.org/presentationml/2006/main">
  <p:tag name="MIO_USER_INPUT_OPTIONS" val=" ;Todos os direitos reservados a Schaeffler Technologies AG &amp; Co. KG, em especial aqueles referentes ao direito de propriedade intelectual.;Todos os direitos reservados a Schaeffler AG, em especial aqueles referentes ao direito de propriedade intelectual.;Todos os direitos reservados a LuK GmbH &amp; Co. KG, em especial aqueles referentes ao direito de propriedade intelectual.;Todos os direitos reservados a Schaeffler Brasil Ltda., em especial aqueles referentes ao direito de propriedade intelectual.;Todos os direitos reservados a Schaeffler AP, em especial aqueles referentes ao direito de propriedade intelectual."/>
  <p:tag name="MIO_USER_INPUT_REQUIRED" val="Portuguêse;Por favor, selecione um texto de copyright para todos os slides desta apresentação:"/>
  <p:tag name="MIO_USER_INPUT_GROUP_IDENTIFIER" val="Group1"/>
</p:tagLst>
</file>

<file path=ppt/tags/tag6.xml><?xml version="1.0" encoding="utf-8"?>
<p:tagLst xmlns:a="http://schemas.openxmlformats.org/drawingml/2006/main" xmlns:r="http://schemas.openxmlformats.org/officeDocument/2006/relationships" xmlns:p="http://schemas.openxmlformats.org/presentationml/2006/main">
  <p:tag name="MIO_USER_INPUT_REQUIRED" val="中文;请选择版权声明:"/>
  <p:tag name="MIO_USER_INPUT_OPTIONS" val=" ;版权所有Schaeffler Technologies AG &amp; Co. KG保留所有权利, 客户特殊要求，使用内部放行标准.;版权所有Schaeffler AG保留所有权利, 客户特殊要求，使用内部放行标准.;版权所有LuK GmbH &amp; Co. KG保留所有权利, 客户特殊要求，使用内部放行标准.;版权所有Schaeffler Brasil Ltda.保留所有权利, 客户特殊要求，使用内部放行标准.;版权所有Schaeffler AP,保留所有权利, 客户特殊要求，使用内部放行标准."/>
  <p:tag name="MIO_USER_INPUT_GROUP_IDENTIFIER" val="Group1"/>
</p:tagLst>
</file>

<file path=ppt/tags/tag7.xml><?xml version="1.0" encoding="utf-8"?>
<p:tagLst xmlns:a="http://schemas.openxmlformats.org/drawingml/2006/main" xmlns:r="http://schemas.openxmlformats.org/officeDocument/2006/relationships" xmlns:p="http://schemas.openxmlformats.org/presentationml/2006/main">
  <p:tag name="MIO_USER_INPUT_REQUIRED" val="Español;Por favor, seleccione un texto de copyright para todas las diapositivas de esta presentación:"/>
  <p:tag name="MIO_USER_INPUT_OPTIONS" val=" ;Schaeffler Technologies AG &amp; Co. KG / Schaeffler Iberia, S.L.U., se reservan todos los derechos, y en particular, todos los derechos de propiedad industrial e intelectual"/>
  <p:tag name="MIO_USER_INPUT_GROUP_IDENTIFIER" val="Group1"/>
</p:tagLst>
</file>

<file path=ppt/tags/tag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xml><?xml version="1.0" encoding="utf-8"?>
<p:tagLst xmlns:a="http://schemas.openxmlformats.org/drawingml/2006/main" xmlns:r="http://schemas.openxmlformats.org/officeDocument/2006/relationships" xmlns:p="http://schemas.openxmlformats.org/presentationml/2006/main">
  <p:tag name="MIO_SLIDE_HEADER" val="1"/>
</p:tagLst>
</file>

<file path=ppt/theme/theme1.xml><?xml version="1.0" encoding="utf-8"?>
<a:theme xmlns:a="http://schemas.openxmlformats.org/drawingml/2006/main" name="Schaeffler">
  <a:themeElements>
    <a:clrScheme name="Schaeffler">
      <a:dk1>
        <a:srgbClr val="000000"/>
      </a:dk1>
      <a:lt1>
        <a:srgbClr val="FFFFFF"/>
      </a:lt1>
      <a:dk2>
        <a:srgbClr val="AA0A05"/>
      </a:dk2>
      <a:lt2>
        <a:srgbClr val="FAC832"/>
      </a:lt2>
      <a:accent1>
        <a:srgbClr val="00461E"/>
      </a:accent1>
      <a:accent2>
        <a:srgbClr val="00893D"/>
      </a:accent2>
      <a:accent3>
        <a:srgbClr val="B4DC5A"/>
      </a:accent3>
      <a:accent4>
        <a:srgbClr val="003755"/>
      </a:accent4>
      <a:accent5>
        <a:srgbClr val="808080"/>
      </a:accent5>
      <a:accent6>
        <a:srgbClr val="BFBFBF"/>
      </a:accent6>
      <a:hlink>
        <a:srgbClr val="00893D"/>
      </a:hlink>
      <a:folHlink>
        <a:srgbClr val="BFBFBF"/>
      </a:folHlink>
    </a:clrScheme>
    <a:fontScheme name="Schaeffler">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rgbClr val="808080"/>
          </a:solidFill>
        </a:ln>
      </a:spPr>
      <a:bodyPr rtlCol="0" anchor="ctr"/>
      <a:lstStyle>
        <a:defPPr algn="ctr" rtl="0" eaLnBrk="1" fontAlgn="auto" hangingPunct="1">
          <a:lnSpc>
            <a:spcPct val="100000"/>
          </a:lnSpc>
          <a:spcBef>
            <a:spcPts val="0"/>
          </a:spcBef>
          <a:spcAft>
            <a:spcPts val="0"/>
          </a:spcAft>
          <a:defRPr sz="1400" b="0" i="0" u="none" baseline="0" dirty="0" smtClean="0">
            <a:solidFill>
              <a:srgbClr val="000000"/>
            </a:solidFill>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rtl="0" eaLnBrk="1" fontAlgn="auto" hangingPunct="1">
          <a:lnSpc>
            <a:spcPct val="100000"/>
          </a:lnSpc>
          <a:spcBef>
            <a:spcPts val="0"/>
          </a:spcBef>
          <a:spcAft>
            <a:spcPts val="0"/>
          </a:spcAft>
          <a:buClr>
            <a:srgbClr val="00893D"/>
          </a:buClr>
          <a:defRPr sz="1400" b="0" i="0" u="none" baseline="0" dirty="0" smtClean="0">
            <a:solidFill>
              <a:srgbClr val="000000"/>
            </a:solidFill>
            <a:latin typeface="Calibri" panose="020F0502020204030204" pitchFamily="34" charset="0"/>
          </a:defRPr>
        </a:defPPr>
      </a:lstStyle>
    </a:txDef>
  </a:objectDefaults>
  <a:extraClrSchemeLst/>
  <a:custClrLst>
    <a:custClr name="Primary Black 100%">
      <a:srgbClr val="000000"/>
    </a:custClr>
    <a:custClr name="Primary Schaeffler Green 100%">
      <a:srgbClr val="00893D"/>
    </a:custClr>
    <a:custClr name="Secondary Green 100%">
      <a:srgbClr val="B4DC5A"/>
    </a:custClr>
    <a:custClr name="Secondary Dark green 100%">
      <a:srgbClr val="00461E"/>
    </a:custClr>
    <a:custClr name="Accent Dark blue 100%">
      <a:srgbClr val="003755"/>
    </a:custClr>
    <a:custClr name="Accent blue 100%">
      <a:srgbClr val="3C82A0"/>
    </a:custClr>
    <a:custClr name="Accent Light blue 100%">
      <a:srgbClr val="00A0BE"/>
    </a:custClr>
    <a:custClr name="Accent Red 100%">
      <a:srgbClr val="AA0A05"/>
    </a:custClr>
    <a:custClr name="Accent Orange 100%">
      <a:srgbClr val="EB551E"/>
    </a:custClr>
    <a:custClr name="Accent Yellow 100%">
      <a:srgbClr val="FAC832"/>
    </a:custClr>
    <a:custClr name="Primary Schaeffler Gray 50%">
      <a:srgbClr val="808080"/>
    </a:custClr>
    <a:custClr name="Primary Schaeffler Green 50%">
      <a:srgbClr val="7EC198"/>
    </a:custClr>
    <a:custClr name="Secondary Green 40%">
      <a:srgbClr val="E1F1BD"/>
    </a:custClr>
    <a:custClr name="Secondary Dark green 45%">
      <a:srgbClr val="8CAC9A"/>
    </a:custClr>
    <a:custClr name="Accent Dark blue 40%">
      <a:srgbClr val="99AFBB"/>
    </a:custClr>
    <a:custClr name="Accent blue 25%">
      <a:srgbClr val="CEE0E7"/>
    </a:custClr>
    <a:custClr name="Accent Light blue 40%">
      <a:srgbClr val="99D9E5"/>
    </a:custClr>
    <a:custClr name="Accent Red 40%">
      <a:srgbClr val="DD9D9B"/>
    </a:custClr>
    <a:custClr name="Accent Orange 40%">
      <a:srgbClr val="F7BCA5"/>
    </a:custClr>
    <a:custClr name="Accent Yellow 40%">
      <a:srgbClr val="FDE9AD"/>
    </a:custClr>
    <a:custClr name="Primary Schaeffler Gray 25%">
      <a:srgbClr val="BFBFBF"/>
    </a:custClr>
    <a:custClr name="Primary Schaeffler Green 25%">
      <a:srgbClr val="BFE1C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Primary Schaeffler Gray 10%">
      <a:srgbClr val="E6E6E6"/>
    </a:custClr>
    <a:custClr name="Primary Schaeffler Green 10%">
      <a:srgbClr val="E6F3EC"/>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Präsentation2" id="{333A6477-708E-4622-BCCA-ADCB009473D3}" vid="{50558CF2-0B59-41EC-8920-85FC163BDB72}"/>
    </a:ext>
  </a:extLst>
</a:theme>
</file>

<file path=ppt/theme/theme2.xml><?xml version="1.0" encoding="utf-8"?>
<a:theme xmlns:a="http://schemas.openxmlformats.org/drawingml/2006/main" name="Office Theme">
  <a:themeElements>
    <a:clrScheme name="Schaeffler">
      <a:dk1>
        <a:srgbClr val="000000"/>
      </a:dk1>
      <a:lt1>
        <a:srgbClr val="FFFFFF"/>
      </a:lt1>
      <a:dk2>
        <a:srgbClr val="AA0A05"/>
      </a:dk2>
      <a:lt2>
        <a:srgbClr val="FAC832"/>
      </a:lt2>
      <a:accent1>
        <a:srgbClr val="00461E"/>
      </a:accent1>
      <a:accent2>
        <a:srgbClr val="00893D"/>
      </a:accent2>
      <a:accent3>
        <a:srgbClr val="B4DC5A"/>
      </a:accent3>
      <a:accent4>
        <a:srgbClr val="003755"/>
      </a:accent4>
      <a:accent5>
        <a:srgbClr val="BFBFBF"/>
      </a:accent5>
      <a:accent6>
        <a:srgbClr val="808080"/>
      </a:accent6>
      <a:hlink>
        <a:srgbClr val="00893D"/>
      </a:hlink>
      <a:folHlink>
        <a:srgbClr val="00893D"/>
      </a:folHlink>
    </a:clrScheme>
    <a:fontScheme name="Schaeffle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chaeffler">
      <a:dk1>
        <a:srgbClr val="000000"/>
      </a:dk1>
      <a:lt1>
        <a:srgbClr val="FFFFFF"/>
      </a:lt1>
      <a:dk2>
        <a:srgbClr val="AA0A05"/>
      </a:dk2>
      <a:lt2>
        <a:srgbClr val="FAC832"/>
      </a:lt2>
      <a:accent1>
        <a:srgbClr val="00461E"/>
      </a:accent1>
      <a:accent2>
        <a:srgbClr val="00893D"/>
      </a:accent2>
      <a:accent3>
        <a:srgbClr val="B4DC5A"/>
      </a:accent3>
      <a:accent4>
        <a:srgbClr val="003755"/>
      </a:accent4>
      <a:accent5>
        <a:srgbClr val="BFBFBF"/>
      </a:accent5>
      <a:accent6>
        <a:srgbClr val="808080"/>
      </a:accent6>
      <a:hlink>
        <a:srgbClr val="00893D"/>
      </a:hlink>
      <a:folHlink>
        <a:srgbClr val="00893D"/>
      </a:folHlink>
    </a:clrScheme>
    <a:fontScheme name="Schaeffle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3322</TotalTime>
  <Words>6514</Words>
  <Application>Microsoft Office PowerPoint</Application>
  <PresentationFormat>Widescreen</PresentationFormat>
  <Paragraphs>902</Paragraphs>
  <Slides>123</Slides>
  <Notes>63</Notes>
  <HiddenSlides>0</HiddenSlides>
  <MMClips>4</MMClips>
  <ScaleCrop>false</ScaleCrop>
  <HeadingPairs>
    <vt:vector size="10" baseType="variant">
      <vt:variant>
        <vt:lpstr>Caratteri utilizzati</vt:lpstr>
      </vt:variant>
      <vt:variant>
        <vt:i4>8</vt:i4>
      </vt:variant>
      <vt:variant>
        <vt:lpstr>Tema</vt:lpstr>
      </vt:variant>
      <vt:variant>
        <vt:i4>1</vt:i4>
      </vt:variant>
      <vt:variant>
        <vt:lpstr>Collegamenti</vt:lpstr>
      </vt:variant>
      <vt:variant>
        <vt:i4>1</vt:i4>
      </vt:variant>
      <vt:variant>
        <vt:lpstr>Server OLE incorporati</vt:lpstr>
      </vt:variant>
      <vt:variant>
        <vt:i4>3</vt:i4>
      </vt:variant>
      <vt:variant>
        <vt:lpstr>Titoli diapositive</vt:lpstr>
      </vt:variant>
      <vt:variant>
        <vt:i4>123</vt:i4>
      </vt:variant>
    </vt:vector>
  </HeadingPairs>
  <TitlesOfParts>
    <vt:vector size="136" baseType="lpstr">
      <vt:lpstr>Arial</vt:lpstr>
      <vt:lpstr>Calibri</vt:lpstr>
      <vt:lpstr>Helvetica</vt:lpstr>
      <vt:lpstr>Tahoma</vt:lpstr>
      <vt:lpstr>Times</vt:lpstr>
      <vt:lpstr>Times New Roman</vt:lpstr>
      <vt:lpstr>Wingdings</vt:lpstr>
      <vt:lpstr>Wingdings 3</vt:lpstr>
      <vt:lpstr>Schaeffler</vt:lpstr>
      <vt:lpstr>file:///C:\Users\marotsef\Desktop\Desktop\MD%20Graphics\waveform.bmp</vt:lpstr>
      <vt:lpstr>Photo Editor Photo</vt:lpstr>
      <vt:lpstr>Immagine bitmap</vt:lpstr>
      <vt:lpstr>Immagine</vt:lpstr>
      <vt:lpstr>Presentazione standard di PowerPoint</vt:lpstr>
      <vt:lpstr> Condition Monitoring </vt:lpstr>
      <vt:lpstr>Condition Monitoring - Tecnologie</vt:lpstr>
      <vt:lpstr>Condition Monitoring - Tecnologie</vt:lpstr>
      <vt:lpstr>Condition Monitoring - Tecnologie</vt:lpstr>
      <vt:lpstr>Condition Monitoring – Controlli Medici</vt:lpstr>
      <vt:lpstr>Condition Monitoring – Controlli Medici – Analogie di Manutenzione</vt:lpstr>
      <vt:lpstr>Condition Monitoring - Tecnologie</vt:lpstr>
      <vt:lpstr>Condition Monitoring – Tecnologie - Endoscopia </vt:lpstr>
      <vt:lpstr>Condition Monitoring – Tecnologie – Termografia – Analisi Grassi </vt:lpstr>
      <vt:lpstr> Analisi Vibrazioni </vt:lpstr>
      <vt:lpstr>Condition Monitoring – Tecnologie – Analisi Vibrazioni</vt:lpstr>
      <vt:lpstr>Condition Monitoring – Tecnologie – Analisi Vibrazioni  </vt:lpstr>
      <vt:lpstr>Condition Monitoring – Tecnologie – Analisi Vibrazioni</vt:lpstr>
      <vt:lpstr>Condition Monitoring – Tecnologie – Analisi Vibrazioni </vt:lpstr>
      <vt:lpstr>Condition Monitoring – Tecnologie – Analisi Vibrazioni</vt:lpstr>
      <vt:lpstr>Condition Monitoring – Tecnologie – Analisi Vibrazioni</vt:lpstr>
      <vt:lpstr>L'analisi delle vibrazioni – monitoraggio e diagnostica</vt:lpstr>
      <vt:lpstr>Cosa sono?</vt:lpstr>
      <vt:lpstr>Presentazione standard di PowerPoint</vt:lpstr>
      <vt:lpstr>Che cosa indicano?</vt:lpstr>
      <vt:lpstr>Che cosa è una vibrazione?</vt:lpstr>
      <vt:lpstr>Visualizzazione di un movimento sinusoidale</vt:lpstr>
      <vt:lpstr>Grandezze caratteristiche</vt:lpstr>
      <vt:lpstr>Rappresentazione della vibrazione</vt:lpstr>
      <vt:lpstr>Meccanica delle vibrazioni</vt:lpstr>
      <vt:lpstr>Frequenza</vt:lpstr>
      <vt:lpstr>Come si calcola la frequenza?</vt:lpstr>
      <vt:lpstr>Tipi di movimento</vt:lpstr>
      <vt:lpstr>Come può essere misurata una vibrazione?</vt:lpstr>
      <vt:lpstr>Rappresentazione di una vibrazione</vt:lpstr>
      <vt:lpstr>Presentazione standard di PowerPoint</vt:lpstr>
      <vt:lpstr>Presentazione standard di PowerPoint</vt:lpstr>
      <vt:lpstr>Presentazione standard di PowerPoint</vt:lpstr>
      <vt:lpstr>Segnale</vt:lpstr>
      <vt:lpstr>Presentazione standard di PowerPoint</vt:lpstr>
      <vt:lpstr>Condition Monitoring - Diagnostica</vt:lpstr>
      <vt:lpstr>Presentazione standard di PowerPoint</vt:lpstr>
      <vt:lpstr>Presentazione standard di PowerPoint</vt:lpstr>
      <vt:lpstr>Parametri di Misura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Spettro di un segnale sinusoidale</vt:lpstr>
      <vt:lpstr>Dal dominio del Tempo allo spettro di Frequenza</vt:lpstr>
      <vt:lpstr>Dal dominio del Tempo allo spettro di Frequenza</vt:lpstr>
      <vt:lpstr>Presentazione standard di PowerPoint</vt:lpstr>
      <vt:lpstr>Presentazione standard di PowerPoint</vt:lpstr>
      <vt:lpstr>Diagnostica</vt:lpstr>
      <vt:lpstr>Presentazione standard di PowerPoint</vt:lpstr>
      <vt:lpstr>Presentazione standard di PowerPoint</vt:lpstr>
      <vt:lpstr>Armonica</vt:lpstr>
      <vt:lpstr>Visualizzazione dei dati di vibrazione</vt:lpstr>
      <vt:lpstr>Dominio del Tempo – Dominio della Frequenza           concetto di  frequenza armonica</vt:lpstr>
      <vt:lpstr>Dominio del Tempo – Dominio della Frequenza           concetto di  frequenza armonica</vt:lpstr>
      <vt:lpstr>Dominio del Tempo – Dominio della Frequenza           concetto di  frequenza armonica</vt:lpstr>
      <vt:lpstr>Modulazione e bande laterali</vt:lpstr>
      <vt:lpstr>Demodulazione</vt:lpstr>
      <vt:lpstr>Diagnosi del cuscinetto - Demodulazione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Ciclo di vita del cuscinetto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Resoluzione in uno spettro</vt:lpstr>
      <vt:lpstr>Low-Pass Cut-Off Frequency – effetti sulla risoluzione</vt:lpstr>
      <vt:lpstr>Presentazione standard di PowerPoint</vt:lpstr>
      <vt:lpstr>Presentazione standard di PowerPoint</vt:lpstr>
      <vt:lpstr>Presentazione standard di PowerPoint</vt:lpstr>
      <vt:lpstr>Analisi di Spettro</vt:lpstr>
      <vt:lpstr>Sbilanciamento</vt:lpstr>
      <vt:lpstr>Sbilanciamento Statico</vt:lpstr>
      <vt:lpstr>Sbilanciamento Dinamico</vt:lpstr>
      <vt:lpstr>Risonanza</vt:lpstr>
      <vt:lpstr>Risonanza</vt:lpstr>
      <vt:lpstr>Presentazione standard di PowerPoint</vt:lpstr>
      <vt:lpstr>Disallineamento angolare</vt:lpstr>
      <vt:lpstr>Disallineamento angolare</vt:lpstr>
      <vt:lpstr>Disallineamento parallelo</vt:lpstr>
      <vt:lpstr>Presentazione standard di PowerPoint</vt:lpstr>
      <vt:lpstr>Piede zoppo</vt:lpstr>
      <vt:lpstr>Allentamento meccanico</vt:lpstr>
      <vt:lpstr>Presentazione standard di PowerPoint</vt:lpstr>
      <vt:lpstr>Presentazione standard di PowerPoint</vt:lpstr>
      <vt:lpstr>Cuscinetti volventi – difetto sull'anello esterno</vt:lpstr>
      <vt:lpstr>Presentazione standard di PowerPoint</vt:lpstr>
      <vt:lpstr>Cuscinetti volventi – difetto sull'anello interno</vt:lpstr>
      <vt:lpstr>Presentazione standard di PowerPoint</vt:lpstr>
      <vt:lpstr>Cuscinetti volventi – difetto sui corpi volventi</vt:lpstr>
      <vt:lpstr>Problemi nelle trasmissioni a cinghia</vt:lpstr>
      <vt:lpstr>Puleggia eccentrica</vt:lpstr>
      <vt:lpstr>Disallineamento tra pulegge</vt:lpstr>
      <vt:lpstr>Risonanza della cinghia</vt:lpstr>
      <vt:lpstr>Fonti di vibrazione nei motori elettici</vt:lpstr>
      <vt:lpstr>Fenomeni legati alla parte elettrica nei motori elettrici</vt:lpstr>
      <vt:lpstr>Asimmetria del campo magnetico dello statore</vt:lpstr>
      <vt:lpstr>Fonti di vibrazione nei motori elettici</vt:lpstr>
      <vt:lpstr>Eccentricità dello statore o perdita dei lamierini</vt:lpstr>
      <vt:lpstr>Eccentricità del rotore,variabilità del traferro</vt:lpstr>
      <vt:lpstr>Presentazione standard di PowerPoint</vt:lpstr>
      <vt:lpstr>Defetti e problemi sugli ingranaggi</vt:lpstr>
      <vt:lpstr>Ingranaggi</vt:lpstr>
      <vt:lpstr>Difetto locale</vt:lpstr>
      <vt:lpstr>Difetto locale</vt:lpstr>
      <vt:lpstr>Danneggiamento generalizzato</vt:lpstr>
      <vt:lpstr> Ingranaggi eccentrici</vt:lpstr>
      <vt:lpstr> Dente spezzato o mancante</vt:lpstr>
      <vt:lpstr>Domande</vt:lpstr>
      <vt:lpstr>Presentazione standard di PowerPoint</vt:lpstr>
    </vt:vector>
  </TitlesOfParts>
  <Company>Schaeffler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Francesco Capittini</dc:creator>
  <cp:lastModifiedBy>Marotta, Stefano  WI/IRM-SIPI</cp:lastModifiedBy>
  <cp:revision>137</cp:revision>
  <cp:lastPrinted>2020-05-14T14:38:10Z</cp:lastPrinted>
  <dcterms:created xsi:type="dcterms:W3CDTF">2017-10-10T08:14:52Z</dcterms:created>
  <dcterms:modified xsi:type="dcterms:W3CDTF">2024-04-10T20:39:09Z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00c169-dce1-41e3-9e1a-6d4e0f7996c6_Enabled">
    <vt:lpwstr>true</vt:lpwstr>
  </property>
  <property fmtid="{D5CDD505-2E9C-101B-9397-08002B2CF9AE}" pid="3" name="MSIP_Label_e400c169-dce1-41e3-9e1a-6d4e0f7996c6_SetDate">
    <vt:lpwstr>2023-10-13T08:48:16Z</vt:lpwstr>
  </property>
  <property fmtid="{D5CDD505-2E9C-101B-9397-08002B2CF9AE}" pid="4" name="MSIP_Label_e400c169-dce1-41e3-9e1a-6d4e0f7996c6_Method">
    <vt:lpwstr>Privileged</vt:lpwstr>
  </property>
  <property fmtid="{D5CDD505-2E9C-101B-9397-08002B2CF9AE}" pid="5" name="MSIP_Label_e400c169-dce1-41e3-9e1a-6d4e0f7996c6_Name">
    <vt:lpwstr>Public</vt:lpwstr>
  </property>
  <property fmtid="{D5CDD505-2E9C-101B-9397-08002B2CF9AE}" pid="6" name="MSIP_Label_e400c169-dce1-41e3-9e1a-6d4e0f7996c6_SiteId">
    <vt:lpwstr>67416604-6509-4014-9859-45e709f53d3f</vt:lpwstr>
  </property>
  <property fmtid="{D5CDD505-2E9C-101B-9397-08002B2CF9AE}" pid="7" name="MSIP_Label_e400c169-dce1-41e3-9e1a-6d4e0f7996c6_ActionId">
    <vt:lpwstr>5d8e56eb-2566-465d-bf4b-a9af75018c19</vt:lpwstr>
  </property>
  <property fmtid="{D5CDD505-2E9C-101B-9397-08002B2CF9AE}" pid="8" name="MSIP_Label_e400c169-dce1-41e3-9e1a-6d4e0f7996c6_ContentBits">
    <vt:lpwstr>2</vt:lpwstr>
  </property>
  <property fmtid="{D5CDD505-2E9C-101B-9397-08002B2CF9AE}" pid="9" name="ClassificationContentMarkingFooterLocations">
    <vt:lpwstr>Schaeffler:5</vt:lpwstr>
  </property>
  <property fmtid="{D5CDD505-2E9C-101B-9397-08002B2CF9AE}" pid="10" name="ClassificationContentMarkingFooterText">
    <vt:lpwstr>PUBLIC</vt:lpwstr>
  </property>
</Properties>
</file>