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04" r:id="rId2"/>
    <p:sldId id="305" r:id="rId3"/>
    <p:sldId id="302" r:id="rId4"/>
    <p:sldId id="278" r:id="rId5"/>
    <p:sldId id="279" r:id="rId6"/>
    <p:sldId id="280" r:id="rId7"/>
    <p:sldId id="281" r:id="rId8"/>
    <p:sldId id="282" r:id="rId9"/>
    <p:sldId id="284" r:id="rId10"/>
    <p:sldId id="285" r:id="rId11"/>
    <p:sldId id="314" r:id="rId12"/>
    <p:sldId id="309" r:id="rId13"/>
    <p:sldId id="310" r:id="rId14"/>
    <p:sldId id="311" r:id="rId15"/>
    <p:sldId id="315" r:id="rId16"/>
    <p:sldId id="325" r:id="rId17"/>
    <p:sldId id="328" r:id="rId18"/>
    <p:sldId id="332" r:id="rId19"/>
    <p:sldId id="329" r:id="rId20"/>
    <p:sldId id="381" r:id="rId21"/>
    <p:sldId id="312" r:id="rId22"/>
    <p:sldId id="331" r:id="rId23"/>
    <p:sldId id="334" r:id="rId24"/>
    <p:sldId id="336" r:id="rId25"/>
    <p:sldId id="337" r:id="rId26"/>
    <p:sldId id="335" r:id="rId27"/>
    <p:sldId id="338" r:id="rId28"/>
    <p:sldId id="378" r:id="rId29"/>
    <p:sldId id="295" r:id="rId30"/>
    <p:sldId id="340" r:id="rId31"/>
    <p:sldId id="339" r:id="rId32"/>
    <p:sldId id="343" r:id="rId33"/>
    <p:sldId id="342" r:id="rId34"/>
    <p:sldId id="341" r:id="rId35"/>
    <p:sldId id="346" r:id="rId36"/>
    <p:sldId id="345" r:id="rId37"/>
    <p:sldId id="347" r:id="rId38"/>
    <p:sldId id="348" r:id="rId39"/>
    <p:sldId id="349" r:id="rId40"/>
    <p:sldId id="350" r:id="rId41"/>
    <p:sldId id="351" r:id="rId42"/>
    <p:sldId id="352" r:id="rId43"/>
    <p:sldId id="353" r:id="rId44"/>
    <p:sldId id="344" r:id="rId45"/>
    <p:sldId id="354" r:id="rId46"/>
    <p:sldId id="356" r:id="rId47"/>
    <p:sldId id="357" r:id="rId48"/>
    <p:sldId id="358" r:id="rId49"/>
    <p:sldId id="360" r:id="rId50"/>
    <p:sldId id="330" r:id="rId51"/>
    <p:sldId id="369" r:id="rId52"/>
    <p:sldId id="366" r:id="rId53"/>
    <p:sldId id="367" r:id="rId54"/>
    <p:sldId id="368" r:id="rId55"/>
    <p:sldId id="372" r:id="rId56"/>
    <p:sldId id="370" r:id="rId57"/>
    <p:sldId id="371" r:id="rId58"/>
    <p:sldId id="364" r:id="rId59"/>
    <p:sldId id="373" r:id="rId60"/>
    <p:sldId id="375" r:id="rId61"/>
    <p:sldId id="376" r:id="rId62"/>
    <p:sldId id="377" r:id="rId63"/>
    <p:sldId id="316" r:id="rId64"/>
    <p:sldId id="317" r:id="rId65"/>
    <p:sldId id="321" r:id="rId66"/>
    <p:sldId id="322" r:id="rId67"/>
    <p:sldId id="299" r:id="rId68"/>
  </p:sldIdLst>
  <p:sldSz cx="9144000" cy="6858000" type="screen4x3"/>
  <p:notesSz cx="10234613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>
          <p15:clr>
            <a:srgbClr val="A4A3A4"/>
          </p15:clr>
        </p15:guide>
        <p15:guide id="2" orient="horz" pos="4319">
          <p15:clr>
            <a:srgbClr val="A4A3A4"/>
          </p15:clr>
        </p15:guide>
        <p15:guide id="3" orient="horz" pos="4161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164">
          <p15:clr>
            <a:srgbClr val="A4A3A4"/>
          </p15:clr>
        </p15:guide>
        <p15:guide id="6" orient="horz" pos="550">
          <p15:clr>
            <a:srgbClr val="A4A3A4"/>
          </p15:clr>
        </p15:guide>
        <p15:guide id="7" orient="horz" pos="1956">
          <p15:clr>
            <a:srgbClr val="A4A3A4"/>
          </p15:clr>
        </p15:guide>
        <p15:guide id="8" orient="horz" pos="4042">
          <p15:clr>
            <a:srgbClr val="A4A3A4"/>
          </p15:clr>
        </p15:guide>
        <p15:guide id="9" orient="horz" pos="594">
          <p15:clr>
            <a:srgbClr val="A4A3A4"/>
          </p15:clr>
        </p15:guide>
        <p15:guide id="10" pos="5602">
          <p15:clr>
            <a:srgbClr val="A4A3A4"/>
          </p15:clr>
        </p15:guide>
        <p15:guide id="11" pos="2880">
          <p15:clr>
            <a:srgbClr val="A4A3A4"/>
          </p15:clr>
        </p15:guide>
        <p15:guide id="12" pos="158">
          <p15:clr>
            <a:srgbClr val="A4A3A4"/>
          </p15:clr>
        </p15:guide>
        <p15:guide id="13">
          <p15:clr>
            <a:srgbClr val="A4A3A4"/>
          </p15:clr>
        </p15:guide>
        <p15:guide id="14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1">
          <p15:clr>
            <a:srgbClr val="A4A3A4"/>
          </p15:clr>
        </p15:guide>
        <p15:guide id="2" pos="24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BFE1CE"/>
    <a:srgbClr val="D9D9D9"/>
    <a:srgbClr val="666666"/>
    <a:srgbClr val="02354B"/>
    <a:srgbClr val="773F00"/>
    <a:srgbClr val="771700"/>
    <a:srgbClr val="B51F1F"/>
    <a:srgbClr val="404547"/>
    <a:srgbClr val="008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 showGuides="1">
      <p:cViewPr varScale="1">
        <p:scale>
          <a:sx n="41" d="100"/>
          <a:sy n="41" d="100"/>
        </p:scale>
        <p:origin x="845" y="43"/>
      </p:cViewPr>
      <p:guideLst>
        <p:guide orient="horz" pos="2319"/>
        <p:guide orient="horz" pos="4319"/>
        <p:guide orient="horz" pos="4161"/>
        <p:guide orient="horz"/>
        <p:guide orient="horz" pos="164"/>
        <p:guide orient="horz" pos="550"/>
        <p:guide orient="horz" pos="1956"/>
        <p:guide orient="horz" pos="4042"/>
        <p:guide orient="horz" pos="594"/>
        <p:guide pos="5602"/>
        <p:guide pos="2880"/>
        <p:guide pos="158"/>
        <p:guide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-2179" y="-96"/>
      </p:cViewPr>
      <p:guideLst>
        <p:guide orient="horz" pos="381"/>
        <p:guide pos="24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298267"/>
            <a:ext cx="6849938" cy="2237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aseline="0">
                <a:solidFill>
                  <a:srgbClr val="40454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 bwMode="gray">
          <a:xfrm>
            <a:off x="6890232" y="298267"/>
            <a:ext cx="3344381" cy="2237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aseline="0">
                <a:solidFill>
                  <a:srgbClr val="404547"/>
                </a:solidFill>
              </a:defRPr>
            </a:lvl1pPr>
          </a:lstStyle>
          <a:p>
            <a:fld id="{C9FAA01B-612A-4BA6-BA51-C02B16B4FA75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2"/>
          </p:nvPr>
        </p:nvSpPr>
        <p:spPr bwMode="gray">
          <a:xfrm>
            <a:off x="0" y="6878775"/>
            <a:ext cx="8904919" cy="2237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aseline="0">
                <a:solidFill>
                  <a:srgbClr val="40454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3"/>
          </p:nvPr>
        </p:nvSpPr>
        <p:spPr bwMode="gray">
          <a:xfrm>
            <a:off x="8945213" y="6878775"/>
            <a:ext cx="1289400" cy="2237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00" baseline="0">
                <a:solidFill>
                  <a:srgbClr val="404547"/>
                </a:solidFill>
              </a:defRPr>
            </a:lvl1pPr>
          </a:lstStyle>
          <a:p>
            <a:fld id="{8A489A0F-B7BF-4987-A326-FDBD9B54CFF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40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298267"/>
            <a:ext cx="6849938" cy="2237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aseline="0">
                <a:solidFill>
                  <a:srgbClr val="28282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idx="1"/>
          </p:nvPr>
        </p:nvSpPr>
        <p:spPr bwMode="gray">
          <a:xfrm>
            <a:off x="6890232" y="298267"/>
            <a:ext cx="3344381" cy="2237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aseline="0">
                <a:solidFill>
                  <a:srgbClr val="282828"/>
                </a:solidFill>
              </a:defRPr>
            </a:lvl1pPr>
          </a:lstStyle>
          <a:p>
            <a:fld id="{C9FAA01B-612A-4BA6-BA51-C02B16B4FA75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10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34938" y="596900"/>
            <a:ext cx="3355975" cy="2516188"/>
          </a:xfrm>
          <a:prstGeom prst="rect">
            <a:avLst/>
          </a:prstGeom>
          <a:noFill/>
          <a:ln w="6350">
            <a:solidFill>
              <a:srgbClr val="404547"/>
            </a:solidFill>
          </a:ln>
        </p:spPr>
        <p:txBody>
          <a:bodyPr vert="horz" lIns="99066" tIns="49533" rIns="99066" bIns="49533" rtlCol="0" anchor="ctr"/>
          <a:lstStyle/>
          <a:p>
            <a:endParaRPr lang="en-US"/>
          </a:p>
        </p:txBody>
      </p:sp>
      <p:sp>
        <p:nvSpPr>
          <p:cNvPr id="11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27906" y="596533"/>
            <a:ext cx="6406707" cy="6151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6878775"/>
            <a:ext cx="8904919" cy="2237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aseline="0">
                <a:solidFill>
                  <a:srgbClr val="28282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8945213" y="6878775"/>
            <a:ext cx="1289400" cy="2237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00" baseline="0">
                <a:solidFill>
                  <a:srgbClr val="282828"/>
                </a:solidFill>
              </a:defRPr>
            </a:lvl1pPr>
          </a:lstStyle>
          <a:p>
            <a:fld id="{8A489A0F-B7BF-4987-A326-FDBD9B54CFF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gray">
          <a:xfrm>
            <a:off x="0" y="3467350"/>
            <a:ext cx="362627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gray">
          <a:xfrm>
            <a:off x="0" y="3883681"/>
            <a:ext cx="362627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gray">
          <a:xfrm>
            <a:off x="0" y="4300011"/>
            <a:ext cx="362627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gray">
          <a:xfrm>
            <a:off x="0" y="4716342"/>
            <a:ext cx="362627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gray">
          <a:xfrm>
            <a:off x="0" y="5132672"/>
            <a:ext cx="362627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gray">
          <a:xfrm>
            <a:off x="0" y="5549003"/>
            <a:ext cx="362627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gray">
          <a:xfrm>
            <a:off x="0" y="5965333"/>
            <a:ext cx="3626272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64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226800" rtl="0" eaLnBrk="1" latinLnBrk="0" hangingPunct="1">
      <a:lnSpc>
        <a:spcPct val="85000"/>
      </a:lnSpc>
      <a:spcBef>
        <a:spcPts val="600"/>
      </a:spcBef>
      <a:spcAft>
        <a:spcPts val="300"/>
      </a:spcAft>
      <a:defRPr sz="1000" kern="1200">
        <a:solidFill>
          <a:srgbClr val="282828"/>
        </a:solidFill>
        <a:latin typeface="+mn-lt"/>
        <a:ea typeface="+mn-ea"/>
        <a:cs typeface="+mn-cs"/>
      </a:defRPr>
    </a:lvl1pPr>
    <a:lvl2pPr marL="226800" indent="-226800" algn="l" defTabSz="226800" rtl="0" eaLnBrk="1" latinLnBrk="0" hangingPunct="1">
      <a:lnSpc>
        <a:spcPct val="85000"/>
      </a:lnSpc>
      <a:spcBef>
        <a:spcPts val="600"/>
      </a:spcBef>
      <a:spcAft>
        <a:spcPts val="300"/>
      </a:spcAft>
      <a:buFontTx/>
      <a:buBlip>
        <a:blip r:embed="rId2"/>
      </a:buBlip>
      <a:defRPr sz="1000" kern="1200">
        <a:solidFill>
          <a:srgbClr val="282828"/>
        </a:solidFill>
        <a:latin typeface="+mn-lt"/>
        <a:ea typeface="+mn-ea"/>
        <a:cs typeface="+mn-cs"/>
      </a:defRPr>
    </a:lvl2pPr>
    <a:lvl3pPr marL="453600" indent="-226800" algn="l" defTabSz="226800" rtl="0" eaLnBrk="1" latinLnBrk="0" hangingPunct="1">
      <a:lnSpc>
        <a:spcPct val="85000"/>
      </a:lnSpc>
      <a:spcBef>
        <a:spcPts val="300"/>
      </a:spcBef>
      <a:spcAft>
        <a:spcPts val="300"/>
      </a:spcAft>
      <a:buFontTx/>
      <a:buBlip>
        <a:blip r:embed="rId2"/>
      </a:buBlip>
      <a:defRPr sz="1000" kern="1200">
        <a:solidFill>
          <a:srgbClr val="282828"/>
        </a:solidFill>
        <a:latin typeface="+mn-lt"/>
        <a:ea typeface="+mn-ea"/>
        <a:cs typeface="+mn-cs"/>
      </a:defRPr>
    </a:lvl3pPr>
    <a:lvl4pPr marL="680400" indent="-226800" algn="l" defTabSz="226800" rtl="0" eaLnBrk="1" latinLnBrk="0" hangingPunct="1">
      <a:lnSpc>
        <a:spcPct val="85000"/>
      </a:lnSpc>
      <a:spcBef>
        <a:spcPts val="300"/>
      </a:spcBef>
      <a:spcAft>
        <a:spcPts val="300"/>
      </a:spcAft>
      <a:buFontTx/>
      <a:buBlip>
        <a:blip r:embed="rId2"/>
      </a:buBlip>
      <a:defRPr sz="1000" kern="1200">
        <a:solidFill>
          <a:srgbClr val="282828"/>
        </a:solidFill>
        <a:latin typeface="+mn-lt"/>
        <a:ea typeface="+mn-ea"/>
        <a:cs typeface="+mn-cs"/>
      </a:defRPr>
    </a:lvl4pPr>
    <a:lvl5pPr marL="226800" indent="-226800" algn="l" defTabSz="226800" rtl="0" eaLnBrk="1" latinLnBrk="0" hangingPunct="1">
      <a:lnSpc>
        <a:spcPct val="85000"/>
      </a:lnSpc>
      <a:spcBef>
        <a:spcPts val="600"/>
      </a:spcBef>
      <a:spcAft>
        <a:spcPts val="300"/>
      </a:spcAft>
      <a:buFont typeface="+mj-lt"/>
      <a:buAutoNum type="arabicPeriod"/>
      <a:defRPr sz="1000" kern="1200">
        <a:solidFill>
          <a:srgbClr val="282828"/>
        </a:solidFill>
        <a:latin typeface="+mn-lt"/>
        <a:ea typeface="+mn-ea"/>
        <a:cs typeface="+mn-cs"/>
      </a:defRPr>
    </a:lvl5pPr>
    <a:lvl6pPr marL="453600" indent="-226800" algn="l" defTabSz="914400" rtl="0" eaLnBrk="1" latinLnBrk="0" hangingPunct="1">
      <a:lnSpc>
        <a:spcPct val="85000"/>
      </a:lnSpc>
      <a:spcBef>
        <a:spcPts val="300"/>
      </a:spcBef>
      <a:spcAft>
        <a:spcPts val="300"/>
      </a:spcAft>
      <a:buFont typeface="+mj-lt"/>
      <a:buAutoNum type="alphaLcParenR"/>
      <a:defRPr sz="1000" kern="1200">
        <a:solidFill>
          <a:srgbClr val="404547"/>
        </a:solidFill>
        <a:latin typeface="+mn-lt"/>
        <a:ea typeface="+mn-ea"/>
        <a:cs typeface="+mn-cs"/>
      </a:defRPr>
    </a:lvl6pPr>
    <a:lvl7pPr marL="226800" indent="-226800" algn="l" defTabSz="914400" rtl="0" eaLnBrk="1" latinLnBrk="0" hangingPunct="1">
      <a:lnSpc>
        <a:spcPct val="85000"/>
      </a:lnSpc>
      <a:spcBef>
        <a:spcPts val="600"/>
      </a:spcBef>
      <a:spcAft>
        <a:spcPts val="300"/>
      </a:spcAft>
      <a:buFontTx/>
      <a:buBlip>
        <a:blip r:embed="rId3"/>
      </a:buBlip>
      <a:defRPr sz="1000" kern="1200">
        <a:solidFill>
          <a:srgbClr val="404547"/>
        </a:solidFill>
        <a:latin typeface="+mn-lt"/>
        <a:ea typeface="+mn-ea"/>
        <a:cs typeface="+mn-cs"/>
      </a:defRPr>
    </a:lvl7pPr>
    <a:lvl8pPr marL="453600" indent="-226800" algn="l" defTabSz="914400" rtl="0" eaLnBrk="1" latinLnBrk="0" hangingPunct="1">
      <a:lnSpc>
        <a:spcPct val="85000"/>
      </a:lnSpc>
      <a:spcBef>
        <a:spcPts val="300"/>
      </a:spcBef>
      <a:spcAft>
        <a:spcPts val="300"/>
      </a:spcAft>
      <a:buFontTx/>
      <a:buBlip>
        <a:blip r:embed="rId3"/>
      </a:buBlip>
      <a:defRPr sz="1000" kern="1200">
        <a:solidFill>
          <a:srgbClr val="404547"/>
        </a:solidFill>
        <a:latin typeface="+mn-lt"/>
        <a:ea typeface="+mn-ea"/>
        <a:cs typeface="+mn-cs"/>
      </a:defRPr>
    </a:lvl8pPr>
    <a:lvl9pPr marL="680400" indent="-226800" algn="l" defTabSz="914400" rtl="0" eaLnBrk="1" latinLnBrk="0" hangingPunct="1">
      <a:lnSpc>
        <a:spcPct val="85000"/>
      </a:lnSpc>
      <a:spcBef>
        <a:spcPts val="300"/>
      </a:spcBef>
      <a:spcAft>
        <a:spcPts val="300"/>
      </a:spcAft>
      <a:buFontTx/>
      <a:buBlip>
        <a:blip r:embed="rId3"/>
      </a:buBlip>
      <a:defRPr sz="1000" kern="1200">
        <a:solidFill>
          <a:srgbClr val="404547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6D27B-4871-4CB5-86F1-1128958474DC}" type="slidenum">
              <a:rPr lang="de-DE"/>
              <a:pPr/>
              <a:t>2</a:t>
            </a:fld>
            <a:endParaRPr lang="de-DE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165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64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74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7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56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3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706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84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91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47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8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A9A1A8D-BAA1-4DB6-B55C-5F627BB9CF2F}" type="datetime1">
              <a:rPr lang="en-US" smtClean="0"/>
              <a:t>4/12/2024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67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70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60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13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51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19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32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41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413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13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3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Folienbildplatzhalter 7"/>
          <p:cNvSpPr>
            <a:spLocks noGrp="1" noRot="1" noChangeAspect="1"/>
          </p:cNvSpPr>
          <p:nvPr>
            <p:ph type="sldImg"/>
          </p:nvPr>
        </p:nvSpPr>
        <p:spPr>
          <a:xfrm>
            <a:off x="500063" y="409575"/>
            <a:ext cx="6081712" cy="4560888"/>
          </a:xfrm>
        </p:spPr>
      </p:sp>
      <p:sp>
        <p:nvSpPr>
          <p:cNvPr id="2" name="Datumsplatzhalter 1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76CE345-72EB-413F-819F-78BFAAEB993E}" type="datetime1">
              <a:rPr lang="en-US" smtClean="0"/>
              <a:t>4/12/2024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55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44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088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73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93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21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219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820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55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449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93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763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537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Folienbildplatzhalter 6"/>
          <p:cNvSpPr>
            <a:spLocks noGrp="1" noRot="1" noChangeAspect="1"/>
          </p:cNvSpPr>
          <p:nvPr>
            <p:ph type="sldImg"/>
          </p:nvPr>
        </p:nvSpPr>
        <p:spPr>
          <a:xfrm>
            <a:off x="500063" y="409575"/>
            <a:ext cx="6081712" cy="4560888"/>
          </a:xfrm>
        </p:spPr>
      </p:sp>
      <p:sp>
        <p:nvSpPr>
          <p:cNvPr id="2" name="Datumsplatzhalter 1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7E6FB1F-31D0-4CC5-BDDE-83E1EDC0C03F}" type="datetime1">
              <a:rPr lang="en-US" smtClean="0"/>
              <a:t>4/12/2024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359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Folienbildplatzhalter 6"/>
          <p:cNvSpPr>
            <a:spLocks noGrp="1" noRot="1" noChangeAspect="1"/>
          </p:cNvSpPr>
          <p:nvPr>
            <p:ph type="sldImg"/>
          </p:nvPr>
        </p:nvSpPr>
        <p:spPr>
          <a:xfrm>
            <a:off x="500063" y="409575"/>
            <a:ext cx="6081712" cy="4560888"/>
          </a:xfrm>
        </p:spPr>
      </p:sp>
      <p:sp>
        <p:nvSpPr>
          <p:cNvPr id="2" name="Datumsplatzhalter 1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63DCD74-47AE-446F-8E29-030AF71C9011}" type="datetime1">
              <a:rPr lang="en-US" smtClean="0"/>
              <a:t>4/12/2024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932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7" name="Folienbildplatzhalter 6"/>
          <p:cNvSpPr>
            <a:spLocks noGrp="1" noRot="1" noChangeAspect="1"/>
          </p:cNvSpPr>
          <p:nvPr>
            <p:ph type="sldImg"/>
          </p:nvPr>
        </p:nvSpPr>
        <p:spPr>
          <a:xfrm>
            <a:off x="500063" y="409575"/>
            <a:ext cx="6081712" cy="4560888"/>
          </a:xfrm>
        </p:spPr>
      </p:sp>
      <p:sp>
        <p:nvSpPr>
          <p:cNvPr id="2" name="Datumsplatzhalter 1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F33F273-9B56-4AAC-9139-6F450C78E8E3}" type="datetime1">
              <a:rPr lang="en-US" smtClean="0"/>
              <a:t>4/12/2024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0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481CDA9-F961-4640-8CA3-258A67B2067F}" type="datetime1">
              <a:rPr lang="en-US" smtClean="0"/>
              <a:t>4/12/2024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3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2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59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8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78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89A0F-B7BF-4987-A326-FDBD9B54CFF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1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52000" y="3132000"/>
            <a:ext cx="8640000" cy="1620000"/>
          </a:xfrm>
        </p:spPr>
        <p:txBody>
          <a:bodyPr wrap="square" tIns="0" bIns="36000"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52000" y="4788000"/>
            <a:ext cx="8640000" cy="1620000"/>
          </a:xfrm>
        </p:spPr>
        <p:txBody>
          <a:bodyPr wrap="square"/>
          <a:lstStyle>
            <a:lvl1pPr marL="0" indent="0" algn="ctr">
              <a:buNone/>
              <a:defRPr sz="1800">
                <a:solidFill>
                  <a:srgbClr val="40454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 bwMode="gray">
          <a:xfrm>
            <a:off x="0" y="864000"/>
            <a:ext cx="9144000" cy="2232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 bwMode="gray">
          <a:xfrm>
            <a:off x="252000" y="936000"/>
            <a:ext cx="284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 bwMode="gray">
          <a:xfrm>
            <a:off x="3150000" y="936000"/>
            <a:ext cx="284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6"/>
          </p:nvPr>
        </p:nvSpPr>
        <p:spPr bwMode="gray">
          <a:xfrm>
            <a:off x="6048000" y="936000"/>
            <a:ext cx="284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4" name="Content Placeholder 9"/>
          <p:cNvSpPr>
            <a:spLocks noGrp="1"/>
          </p:cNvSpPr>
          <p:nvPr>
            <p:ph sz="quarter" idx="17"/>
          </p:nvPr>
        </p:nvSpPr>
        <p:spPr bwMode="gray">
          <a:xfrm>
            <a:off x="252000" y="3744000"/>
            <a:ext cx="284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8"/>
          </p:nvPr>
        </p:nvSpPr>
        <p:spPr bwMode="gray">
          <a:xfrm>
            <a:off x="3150000" y="3744000"/>
            <a:ext cx="284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9"/>
          </p:nvPr>
        </p:nvSpPr>
        <p:spPr bwMode="gray">
          <a:xfrm>
            <a:off x="6048000" y="3744000"/>
            <a:ext cx="284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17" name="Text Borders for colored Backgrounds" hidden="1"/>
          <p:cNvGrpSpPr/>
          <p:nvPr userDrawn="1"/>
        </p:nvGrpSpPr>
        <p:grpSpPr>
          <a:xfrm>
            <a:off x="-180000" y="-171000"/>
            <a:ext cx="9504000" cy="7200000"/>
            <a:chOff x="-180000" y="-171000"/>
            <a:chExt cx="9504000" cy="7200000"/>
          </a:xfrm>
        </p:grpSpPr>
        <p:grpSp>
          <p:nvGrpSpPr>
            <p:cNvPr id="18" name="Horiz. Text Borders Right"/>
            <p:cNvGrpSpPr/>
            <p:nvPr userDrawn="1"/>
          </p:nvGrpSpPr>
          <p:grpSpPr>
            <a:xfrm>
              <a:off x="6102000" y="-171000"/>
              <a:ext cx="2718000" cy="7200000"/>
              <a:chOff x="6102000" y="-171000"/>
              <a:chExt cx="2718000" cy="7200000"/>
            </a:xfrm>
          </p:grpSpPr>
          <p:cxnSp>
            <p:nvCxnSpPr>
              <p:cNvPr id="31" name="Border Right"/>
              <p:cNvCxnSpPr/>
              <p:nvPr userDrawn="1"/>
            </p:nvCxnSpPr>
            <p:spPr>
              <a:xfrm>
                <a:off x="882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Border Left"/>
              <p:cNvCxnSpPr/>
              <p:nvPr userDrawn="1"/>
            </p:nvCxnSpPr>
            <p:spPr>
              <a:xfrm>
                <a:off x="610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Horiz. Text Borders Middle"/>
            <p:cNvGrpSpPr/>
            <p:nvPr userDrawn="1"/>
          </p:nvGrpSpPr>
          <p:grpSpPr>
            <a:xfrm>
              <a:off x="3221999" y="-171000"/>
              <a:ext cx="2718000" cy="7200000"/>
              <a:chOff x="6102000" y="-171000"/>
              <a:chExt cx="2718000" cy="7200000"/>
            </a:xfrm>
          </p:grpSpPr>
          <p:cxnSp>
            <p:nvCxnSpPr>
              <p:cNvPr id="29" name="Border Right"/>
              <p:cNvCxnSpPr/>
              <p:nvPr userDrawn="1"/>
            </p:nvCxnSpPr>
            <p:spPr>
              <a:xfrm>
                <a:off x="882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Border Left"/>
              <p:cNvCxnSpPr/>
              <p:nvPr userDrawn="1"/>
            </p:nvCxnSpPr>
            <p:spPr>
              <a:xfrm>
                <a:off x="610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Horiz. Text Borders Left"/>
            <p:cNvGrpSpPr/>
            <p:nvPr userDrawn="1"/>
          </p:nvGrpSpPr>
          <p:grpSpPr>
            <a:xfrm>
              <a:off x="324000" y="-171000"/>
              <a:ext cx="2700000" cy="7200000"/>
              <a:chOff x="324000" y="-171000"/>
              <a:chExt cx="2700000" cy="7200000"/>
            </a:xfrm>
          </p:grpSpPr>
          <p:cxnSp>
            <p:nvCxnSpPr>
              <p:cNvPr id="27" name="Border Right"/>
              <p:cNvCxnSpPr/>
              <p:nvPr userDrawn="1"/>
            </p:nvCxnSpPr>
            <p:spPr>
              <a:xfrm>
                <a:off x="302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Border Left"/>
              <p:cNvCxnSpPr/>
              <p:nvPr userDrawn="1"/>
            </p:nvCxnSpPr>
            <p:spPr>
              <a:xfrm>
                <a:off x="32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Vert. Text Borders Bottom"/>
            <p:cNvGrpSpPr/>
            <p:nvPr userDrawn="1"/>
          </p:nvGrpSpPr>
          <p:grpSpPr>
            <a:xfrm>
              <a:off x="-180000" y="3816000"/>
              <a:ext cx="9504000" cy="2520000"/>
              <a:chOff x="-180000" y="3816000"/>
              <a:chExt cx="9504000" cy="2520000"/>
            </a:xfrm>
          </p:grpSpPr>
          <p:cxnSp>
            <p:nvCxnSpPr>
              <p:cNvPr id="25" name="Border Bottom"/>
              <p:cNvCxnSpPr/>
              <p:nvPr userDrawn="1"/>
            </p:nvCxnSpPr>
            <p:spPr>
              <a:xfrm>
                <a:off x="-180000" y="6336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Border Top"/>
              <p:cNvCxnSpPr/>
              <p:nvPr userDrawn="1"/>
            </p:nvCxnSpPr>
            <p:spPr>
              <a:xfrm>
                <a:off x="-180000" y="3816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Vert. Text Borders Top"/>
            <p:cNvGrpSpPr/>
            <p:nvPr userDrawn="1"/>
          </p:nvGrpSpPr>
          <p:grpSpPr>
            <a:xfrm>
              <a:off x="-180000" y="1008000"/>
              <a:ext cx="9504000" cy="2448000"/>
              <a:chOff x="-180000" y="1008000"/>
              <a:chExt cx="9504000" cy="2448000"/>
            </a:xfrm>
          </p:grpSpPr>
          <p:cxnSp>
            <p:nvCxnSpPr>
              <p:cNvPr id="23" name="Border Bottom"/>
              <p:cNvCxnSpPr/>
              <p:nvPr userDrawn="1"/>
            </p:nvCxnSpPr>
            <p:spPr>
              <a:xfrm>
                <a:off x="-180000" y="3456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Border Top"/>
              <p:cNvCxnSpPr/>
              <p:nvPr userDrawn="1"/>
            </p:nvCxnSpPr>
            <p:spPr>
              <a:xfrm>
                <a:off x="-180000" y="1008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Borders Placeholder" hidden="1"/>
          <p:cNvGrpSpPr/>
          <p:nvPr userDrawn="1"/>
        </p:nvGrpSpPr>
        <p:grpSpPr>
          <a:xfrm>
            <a:off x="-180000" y="-171000"/>
            <a:ext cx="9504000" cy="7200000"/>
            <a:chOff x="-180000" y="-171000"/>
            <a:chExt cx="9504000" cy="7200000"/>
          </a:xfrm>
        </p:grpSpPr>
        <p:grpSp>
          <p:nvGrpSpPr>
            <p:cNvPr id="34" name="Horiz. Borders Placeholder Right"/>
            <p:cNvGrpSpPr/>
            <p:nvPr userDrawn="1"/>
          </p:nvGrpSpPr>
          <p:grpSpPr>
            <a:xfrm>
              <a:off x="6048000" y="-171000"/>
              <a:ext cx="2844000" cy="7200000"/>
              <a:chOff x="6048000" y="-171000"/>
              <a:chExt cx="2844000" cy="7200000"/>
            </a:xfrm>
          </p:grpSpPr>
          <p:cxnSp>
            <p:nvCxnSpPr>
              <p:cNvPr id="47" name="Border Right"/>
              <p:cNvCxnSpPr/>
              <p:nvPr userDrawn="1"/>
            </p:nvCxnSpPr>
            <p:spPr>
              <a:xfrm>
                <a:off x="889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Border Left"/>
              <p:cNvCxnSpPr/>
              <p:nvPr userDrawn="1"/>
            </p:nvCxnSpPr>
            <p:spPr>
              <a:xfrm>
                <a:off x="6048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Horiz. Borders Placeholder Middle"/>
            <p:cNvGrpSpPr/>
            <p:nvPr userDrawn="1"/>
          </p:nvGrpSpPr>
          <p:grpSpPr>
            <a:xfrm>
              <a:off x="3150000" y="-171000"/>
              <a:ext cx="2844000" cy="7200000"/>
              <a:chOff x="3150000" y="-171000"/>
              <a:chExt cx="2844000" cy="7200000"/>
            </a:xfrm>
          </p:grpSpPr>
          <p:cxnSp>
            <p:nvCxnSpPr>
              <p:cNvPr id="45" name="Border Right"/>
              <p:cNvCxnSpPr/>
              <p:nvPr userDrawn="1"/>
            </p:nvCxnSpPr>
            <p:spPr>
              <a:xfrm>
                <a:off x="599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Border Left"/>
              <p:cNvCxnSpPr/>
              <p:nvPr userDrawn="1"/>
            </p:nvCxnSpPr>
            <p:spPr>
              <a:xfrm>
                <a:off x="315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Horiz. Borders Placeholder Left"/>
            <p:cNvGrpSpPr/>
            <p:nvPr userDrawn="1"/>
          </p:nvGrpSpPr>
          <p:grpSpPr>
            <a:xfrm>
              <a:off x="252000" y="-171000"/>
              <a:ext cx="2844000" cy="7200000"/>
              <a:chOff x="252000" y="-171000"/>
              <a:chExt cx="2844000" cy="7200000"/>
            </a:xfrm>
          </p:grpSpPr>
          <p:cxnSp>
            <p:nvCxnSpPr>
              <p:cNvPr id="43" name="Border Right"/>
              <p:cNvCxnSpPr/>
              <p:nvPr userDrawn="1"/>
            </p:nvCxnSpPr>
            <p:spPr>
              <a:xfrm>
                <a:off x="3096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Border Left"/>
              <p:cNvCxnSpPr/>
              <p:nvPr userDrawn="1"/>
            </p:nvCxnSpPr>
            <p:spPr>
              <a:xfrm>
                <a:off x="25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Vert. Borders Placeholder Bottom"/>
            <p:cNvGrpSpPr/>
            <p:nvPr userDrawn="1"/>
          </p:nvGrpSpPr>
          <p:grpSpPr>
            <a:xfrm>
              <a:off x="-180000" y="3744000"/>
              <a:ext cx="9504000" cy="2664000"/>
              <a:chOff x="-180000" y="3744000"/>
              <a:chExt cx="9504000" cy="2664000"/>
            </a:xfrm>
          </p:grpSpPr>
          <p:cxnSp>
            <p:nvCxnSpPr>
              <p:cNvPr id="41" name="Border Bottom"/>
              <p:cNvCxnSpPr/>
              <p:nvPr userDrawn="1"/>
            </p:nvCxnSpPr>
            <p:spPr>
              <a:xfrm>
                <a:off x="-180000" y="6408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Border Top"/>
              <p:cNvCxnSpPr/>
              <p:nvPr userDrawn="1"/>
            </p:nvCxnSpPr>
            <p:spPr>
              <a:xfrm>
                <a:off x="-180000" y="3744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Vert. Borders Placeholder Top"/>
            <p:cNvGrpSpPr/>
            <p:nvPr userDrawn="1"/>
          </p:nvGrpSpPr>
          <p:grpSpPr>
            <a:xfrm>
              <a:off x="-180000" y="936000"/>
              <a:ext cx="9504000" cy="2592000"/>
              <a:chOff x="-180000" y="936000"/>
              <a:chExt cx="9504000" cy="2592000"/>
            </a:xfrm>
          </p:grpSpPr>
          <p:cxnSp>
            <p:nvCxnSpPr>
              <p:cNvPr id="39" name="Border Bottom"/>
              <p:cNvCxnSpPr/>
              <p:nvPr userDrawn="1"/>
            </p:nvCxnSpPr>
            <p:spPr>
              <a:xfrm>
                <a:off x="-180000" y="3528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Border Top"/>
              <p:cNvCxnSpPr/>
              <p:nvPr userDrawn="1"/>
            </p:nvCxnSpPr>
            <p:spPr>
              <a:xfrm>
                <a:off x="-180000" y="936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252000" y="936000"/>
            <a:ext cx="3312000" cy="5472000"/>
          </a:xfrm>
        </p:spPr>
        <p:txBody>
          <a:bodyPr tIns="180000"/>
          <a:lstStyle>
            <a:lvl1pPr marL="0" indent="0">
              <a:buNone/>
              <a:defRPr sz="1600" baseline="0">
                <a:solidFill>
                  <a:srgbClr val="40454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 bwMode="gray">
          <a:xfrm>
            <a:off x="3707999" y="935999"/>
            <a:ext cx="5184000" cy="547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252000" y="936000"/>
            <a:ext cx="5184000" cy="5472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5580000" y="936000"/>
            <a:ext cx="3312000" cy="5472000"/>
          </a:xfrm>
        </p:spPr>
        <p:txBody>
          <a:bodyPr tIns="0"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gray"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gray">
          <a:xfrm>
            <a:off x="6629399" y="936000"/>
            <a:ext cx="2263776" cy="5472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gray">
          <a:xfrm>
            <a:off x="0" y="936000"/>
            <a:ext cx="6477000" cy="54720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Page </a:t>
            </a:r>
            <a:fld id="{236B15C2-91EF-417B-B298-E743CF580A1D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7" name="Picture 83" descr="Ind_Aftermarket_ohneF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0213"/>
            <a:ext cx="9144000" cy="2060575"/>
          </a:xfrm>
          <a:prstGeom prst="rect">
            <a:avLst/>
          </a:prstGeom>
          <a:noFill/>
        </p:spPr>
      </p:pic>
      <p:sp>
        <p:nvSpPr>
          <p:cNvPr id="6170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34925" y="4154488"/>
            <a:ext cx="9074150" cy="636587"/>
          </a:xfrm>
        </p:spPr>
        <p:txBody>
          <a:bodyPr wrap="square" lIns="91440" tIns="45720" rIns="91440" bIns="45720"/>
          <a:lstStyle>
            <a:lvl1pPr algn="ctr">
              <a:defRPr sz="3000"/>
            </a:lvl1pPr>
          </a:lstStyle>
          <a:p>
            <a:endParaRPr lang="de-DE"/>
          </a:p>
        </p:txBody>
      </p:sp>
      <p:pic>
        <p:nvPicPr>
          <p:cNvPr id="6220" name="Picture 76" descr="INA_FAG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179388"/>
            <a:ext cx="1317625" cy="576262"/>
          </a:xfrm>
          <a:prstGeom prst="rect">
            <a:avLst/>
          </a:prstGeom>
          <a:noFill/>
        </p:spPr>
      </p:pic>
      <p:pic>
        <p:nvPicPr>
          <p:cNvPr id="6222" name="Picture 78" descr="INA_FAG_Group_IAM"/>
          <p:cNvPicPr>
            <a:picLocks noChangeAspect="1" noChangeArrowheads="1"/>
          </p:cNvPicPr>
          <p:nvPr/>
        </p:nvPicPr>
        <p:blipFill>
          <a:blip r:embed="rId4"/>
          <a:srcRect t="69891"/>
          <a:stretch>
            <a:fillRect/>
          </a:stretch>
        </p:blipFill>
        <p:spPr bwMode="auto">
          <a:xfrm>
            <a:off x="7489825" y="6457950"/>
            <a:ext cx="129698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25" name="Rectangle 8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163" y="4838700"/>
            <a:ext cx="9072562" cy="636588"/>
          </a:xfrm>
        </p:spPr>
        <p:txBody>
          <a:bodyPr lIns="91440" tIns="45720" rIns="91440" bIns="45720" anchor="ctr"/>
          <a:lstStyle>
            <a:lvl1pPr marL="0" indent="0" algn="ctr">
              <a:buFont typeface="Arial" charset="0"/>
              <a:buNone/>
              <a:defRPr sz="1900" b="0"/>
            </a:lvl1pPr>
          </a:lstStyle>
          <a:p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8775" y="163513"/>
            <a:ext cx="5757863" cy="61118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60363" y="863600"/>
            <a:ext cx="4133850" cy="5470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6613" y="863600"/>
            <a:ext cx="4135437" cy="5470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txtPage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Page </a:t>
            </a:r>
            <a:fld id="{4FDDEDF9-DC43-4DA9-9826-ED121409CB57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51999" y="504000"/>
            <a:ext cx="8640000" cy="338554"/>
          </a:xfrm>
        </p:spPr>
        <p:txBody>
          <a:bodyPr wrap="square" lIns="0" tIns="0" rIns="0" bIns="0" anchor="t" anchorCtr="0">
            <a:noAutofit/>
          </a:bodyPr>
          <a:lstStyle>
            <a:lvl1pPr defTabSz="226800">
              <a:defRPr b="1"/>
            </a:lvl1pPr>
          </a:lstStyle>
          <a:p>
            <a:r>
              <a:rPr lang="en-US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52000" y="936000"/>
            <a:ext cx="8640000" cy="5472000"/>
          </a:xfrm>
        </p:spPr>
        <p:txBody>
          <a:bodyPr tIns="180000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en-US"/>
              <a:t>Textmasterformate durch Klicken bearbeiten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1270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 bwMode="gray">
          <a:xfrm>
            <a:off x="720000" y="6552000"/>
            <a:ext cx="720000" cy="108000"/>
          </a:xfrm>
        </p:spPr>
        <p:txBody>
          <a:bodyPr/>
          <a:lstStyle/>
          <a:p>
            <a:fld id="{1947979E-F064-4476-B5B5-4796466CE81B}" type="datetime1">
              <a:rPr lang="it-IT" smtClean="0"/>
              <a:t>12/04/2024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1620000" y="6552000"/>
            <a:ext cx="3600000" cy="108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252000" y="6552000"/>
            <a:ext cx="360000" cy="108000"/>
          </a:xfrm>
        </p:spPr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6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51999" y="504000"/>
            <a:ext cx="8640000" cy="338554"/>
          </a:xfrm>
        </p:spPr>
        <p:txBody>
          <a:bodyPr wrap="square" lIns="0" tIns="0" rIns="0" bIns="0" anchor="t" anchorCtr="0">
            <a:noAutofit/>
          </a:bodyPr>
          <a:lstStyle>
            <a:lvl1pPr defTabSz="226800">
              <a:defRPr b="1"/>
            </a:lvl1pPr>
          </a:lstStyle>
          <a:p>
            <a:r>
              <a:rPr lang="en-US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52000" y="936000"/>
            <a:ext cx="8640000" cy="5472000"/>
          </a:xfrm>
        </p:spPr>
        <p:txBody>
          <a:bodyPr tIns="180000"/>
          <a:lstStyle/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720000" y="6552000"/>
            <a:ext cx="720000" cy="108000"/>
          </a:xfrm>
        </p:spPr>
        <p:txBody>
          <a:bodyPr/>
          <a:lstStyle/>
          <a:p>
            <a:fld id="{5E4EC180-73A2-4BD8-A80C-FB908648EC56}" type="datetime1">
              <a:rPr lang="it-IT" smtClean="0"/>
              <a:t>12/04/2024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1620000" y="6552000"/>
            <a:ext cx="3600000" cy="10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en-US"/>
              <a:t>Textmasterformate durch Klicken bearbeiten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249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rberich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Titelmasterformat durch Klicken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3FB3DAE-2690-49E7-81A2-CBCED507E00D}" type="datetime1">
              <a:rPr lang="it-IT" smtClean="0"/>
              <a:t>12/04/2024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en-US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73403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rberich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1"/>
          <p:cNvCxnSpPr/>
          <p:nvPr userDrawn="1"/>
        </p:nvCxnSpPr>
        <p:spPr bwMode="gray">
          <a:xfrm>
            <a:off x="252413" y="900113"/>
            <a:ext cx="8639175" cy="0"/>
          </a:xfrm>
          <a:prstGeom prst="line">
            <a:avLst/>
          </a:prstGeom>
          <a:ln w="1270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>
          <a:xfrm>
            <a:off x="720000" y="6552000"/>
            <a:ext cx="720000" cy="108000"/>
          </a:xfrm>
        </p:spPr>
        <p:txBody>
          <a:bodyPr/>
          <a:lstStyle/>
          <a:p>
            <a:fld id="{FAED234E-08EE-41C1-A239-344D7DB6E166}" type="datetime1">
              <a:rPr lang="it-IT" smtClean="0"/>
              <a:t>12/04/2024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1620000" y="6552000"/>
            <a:ext cx="3600000" cy="10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252000" y="6552000"/>
            <a:ext cx="360000" cy="108000"/>
          </a:xfrm>
        </p:spPr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51999" y="504000"/>
            <a:ext cx="8640000" cy="338554"/>
          </a:xfrm>
        </p:spPr>
        <p:txBody>
          <a:bodyPr wrap="square" lIns="0" tIns="0" rIns="0" bIns="0" anchor="t" anchorCtr="0">
            <a:noAutofit/>
          </a:bodyPr>
          <a:lstStyle>
            <a:lvl1pPr defTabSz="226800">
              <a:defRPr b="1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52000" y="936000"/>
            <a:ext cx="8640000" cy="547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720000" y="6552000"/>
            <a:ext cx="720000" cy="10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1620000" y="6552000"/>
            <a:ext cx="3600000" cy="10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ction Title Placeholder"/>
          <p:cNvSpPr>
            <a:spLocks noGrp="1"/>
          </p:cNvSpPr>
          <p:nvPr>
            <p:ph type="body" sz="quarter" idx="13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opic No. 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50825" y="1152000"/>
            <a:ext cx="612000" cy="612000"/>
          </a:xfrm>
          <a:gradFill>
            <a:gsLst>
              <a:gs pos="0">
                <a:srgbClr val="A0A1A3"/>
              </a:gs>
              <a:gs pos="34000">
                <a:srgbClr val="404547"/>
              </a:gs>
            </a:gsLst>
            <a:lin ang="5400000" scaled="0"/>
          </a:gradFill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i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1</a:t>
            </a:r>
            <a:endParaRPr lang="en-US" dirty="0"/>
          </a:p>
        </p:txBody>
      </p:sp>
      <p:sp>
        <p:nvSpPr>
          <p:cNvPr id="15" name="Topic Text 1"/>
          <p:cNvSpPr>
            <a:spLocks noGrp="1"/>
          </p:cNvSpPr>
          <p:nvPr>
            <p:ph type="body" sz="quarter" idx="21"/>
          </p:nvPr>
        </p:nvSpPr>
        <p:spPr bwMode="gray">
          <a:xfrm>
            <a:off x="864000" y="1152000"/>
            <a:ext cx="8028000" cy="612000"/>
          </a:xfrm>
          <a:gradFill>
            <a:gsLst>
              <a:gs pos="0">
                <a:srgbClr val="FBFCFC"/>
              </a:gs>
              <a:gs pos="34000">
                <a:srgbClr val="E6EAED"/>
              </a:gs>
            </a:gsLst>
            <a:lin ang="5400000" scaled="0"/>
          </a:gradFill>
        </p:spPr>
        <p:txBody>
          <a:bodyPr lIns="180000" tIns="36000" rIns="36000" bIns="36000" anchor="ctr" anchorCtr="0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baseline="0">
                <a:solidFill>
                  <a:srgbClr val="4C4C4C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opic No. 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0825" y="1914000"/>
            <a:ext cx="612000" cy="612000"/>
          </a:xfrm>
          <a:gradFill>
            <a:gsLst>
              <a:gs pos="0">
                <a:srgbClr val="A0A1A3"/>
              </a:gs>
              <a:gs pos="34000">
                <a:srgbClr val="404547"/>
              </a:gs>
            </a:gsLst>
            <a:lin ang="5400000" scaled="0"/>
          </a:gradFill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i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0" name="Topic Text 2"/>
          <p:cNvSpPr>
            <a:spLocks noGrp="1"/>
          </p:cNvSpPr>
          <p:nvPr>
            <p:ph type="body" sz="quarter" idx="26"/>
          </p:nvPr>
        </p:nvSpPr>
        <p:spPr bwMode="gray">
          <a:xfrm>
            <a:off x="864000" y="1914000"/>
            <a:ext cx="8028000" cy="612000"/>
          </a:xfrm>
          <a:gradFill>
            <a:gsLst>
              <a:gs pos="0">
                <a:srgbClr val="FBFCFC"/>
              </a:gs>
              <a:gs pos="34000">
                <a:srgbClr val="E6EAED"/>
              </a:gs>
            </a:gsLst>
            <a:lin ang="5400000" scaled="0"/>
          </a:gradFill>
        </p:spPr>
        <p:txBody>
          <a:bodyPr lIns="180000" tIns="36000" rIns="36000" bIns="36000" anchor="ctr" anchorCtr="0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baseline="0">
                <a:solidFill>
                  <a:srgbClr val="4C4C4C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opic No. 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50825" y="2676000"/>
            <a:ext cx="612000" cy="612000"/>
          </a:xfrm>
          <a:gradFill>
            <a:gsLst>
              <a:gs pos="0">
                <a:srgbClr val="A0A1A3"/>
              </a:gs>
              <a:gs pos="34000">
                <a:srgbClr val="404547"/>
              </a:gs>
            </a:gsLst>
            <a:lin ang="5400000" scaled="0"/>
          </a:gradFill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i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6" name="Topic Text 3"/>
          <p:cNvSpPr>
            <a:spLocks noGrp="1"/>
          </p:cNvSpPr>
          <p:nvPr>
            <p:ph type="body" sz="quarter" idx="22"/>
          </p:nvPr>
        </p:nvSpPr>
        <p:spPr bwMode="gray">
          <a:xfrm>
            <a:off x="864000" y="2676000"/>
            <a:ext cx="8028000" cy="612000"/>
          </a:xfrm>
          <a:gradFill>
            <a:gsLst>
              <a:gs pos="0">
                <a:srgbClr val="FBFCFC"/>
              </a:gs>
              <a:gs pos="34000">
                <a:srgbClr val="E6EAED"/>
              </a:gs>
            </a:gsLst>
            <a:lin ang="5400000" scaled="0"/>
          </a:gradFill>
        </p:spPr>
        <p:txBody>
          <a:bodyPr lIns="180000" tIns="36000" rIns="36000" bIns="36000" anchor="ctr" anchorCtr="0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baseline="0">
                <a:solidFill>
                  <a:srgbClr val="4C4C4C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opic No.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50825" y="3438000"/>
            <a:ext cx="612000" cy="612000"/>
          </a:xfrm>
          <a:gradFill>
            <a:gsLst>
              <a:gs pos="0">
                <a:srgbClr val="A0A1A3"/>
              </a:gs>
              <a:gs pos="34000">
                <a:srgbClr val="404547"/>
              </a:gs>
            </a:gsLst>
            <a:lin ang="5400000" scaled="0"/>
          </a:gradFill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i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Topic Text 4"/>
          <p:cNvSpPr>
            <a:spLocks noGrp="1"/>
          </p:cNvSpPr>
          <p:nvPr>
            <p:ph type="body" sz="quarter" idx="23"/>
          </p:nvPr>
        </p:nvSpPr>
        <p:spPr bwMode="gray">
          <a:xfrm>
            <a:off x="864000" y="3438000"/>
            <a:ext cx="8028000" cy="612000"/>
          </a:xfrm>
          <a:gradFill>
            <a:gsLst>
              <a:gs pos="0">
                <a:srgbClr val="FBFCFC"/>
              </a:gs>
              <a:gs pos="34000">
                <a:srgbClr val="E6EAED"/>
              </a:gs>
            </a:gsLst>
            <a:lin ang="5400000" scaled="0"/>
          </a:gradFill>
        </p:spPr>
        <p:txBody>
          <a:bodyPr lIns="180000" tIns="36000" rIns="36000" bIns="36000" anchor="ctr" anchorCtr="0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baseline="0">
                <a:solidFill>
                  <a:srgbClr val="4C4C4C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opic No.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50825" y="4200000"/>
            <a:ext cx="612000" cy="612000"/>
          </a:xfrm>
          <a:gradFill>
            <a:gsLst>
              <a:gs pos="0">
                <a:srgbClr val="A0A1A3"/>
              </a:gs>
              <a:gs pos="34000">
                <a:srgbClr val="404547"/>
              </a:gs>
            </a:gsLst>
            <a:lin ang="5400000" scaled="0"/>
          </a:gradFill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i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18" name="Topic Text 5"/>
          <p:cNvSpPr>
            <a:spLocks noGrp="1"/>
          </p:cNvSpPr>
          <p:nvPr>
            <p:ph type="body" sz="quarter" idx="24"/>
          </p:nvPr>
        </p:nvSpPr>
        <p:spPr bwMode="gray">
          <a:xfrm>
            <a:off x="864000" y="4200000"/>
            <a:ext cx="8028000" cy="612000"/>
          </a:xfrm>
          <a:gradFill>
            <a:gsLst>
              <a:gs pos="0">
                <a:srgbClr val="FBFCFC"/>
              </a:gs>
              <a:gs pos="34000">
                <a:srgbClr val="E6EAED"/>
              </a:gs>
            </a:gsLst>
            <a:lin ang="5400000" scaled="0"/>
          </a:gradFill>
        </p:spPr>
        <p:txBody>
          <a:bodyPr lIns="180000" tIns="36000" rIns="36000" bIns="36000" anchor="ctr" anchorCtr="0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baseline="0">
                <a:solidFill>
                  <a:srgbClr val="4C4C4C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Topic No. 6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250825" y="4962000"/>
            <a:ext cx="612000" cy="612000"/>
          </a:xfrm>
          <a:gradFill>
            <a:gsLst>
              <a:gs pos="0">
                <a:srgbClr val="A0A1A3"/>
              </a:gs>
              <a:gs pos="34000">
                <a:srgbClr val="404547"/>
              </a:gs>
            </a:gsLst>
            <a:lin ang="5400000" scaled="0"/>
          </a:gradFill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i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9" name="Topic Text 6"/>
          <p:cNvSpPr>
            <a:spLocks noGrp="1"/>
          </p:cNvSpPr>
          <p:nvPr>
            <p:ph type="body" sz="quarter" idx="25"/>
          </p:nvPr>
        </p:nvSpPr>
        <p:spPr bwMode="gray">
          <a:xfrm>
            <a:off x="864000" y="4962000"/>
            <a:ext cx="8028000" cy="612000"/>
          </a:xfrm>
          <a:gradFill>
            <a:gsLst>
              <a:gs pos="0">
                <a:srgbClr val="FBFCFC"/>
              </a:gs>
              <a:gs pos="34000">
                <a:srgbClr val="E6EAED"/>
              </a:gs>
            </a:gsLst>
            <a:lin ang="5400000" scaled="0"/>
          </a:gradFill>
        </p:spPr>
        <p:txBody>
          <a:bodyPr lIns="180000" tIns="36000" rIns="36000" bIns="36000" anchor="ctr" anchorCtr="0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baseline="0">
                <a:solidFill>
                  <a:srgbClr val="4C4C4C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opic No.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250825" y="5724000"/>
            <a:ext cx="612000" cy="612000"/>
          </a:xfrm>
          <a:gradFill>
            <a:gsLst>
              <a:gs pos="0">
                <a:srgbClr val="A0A1A3"/>
              </a:gs>
              <a:gs pos="34000">
                <a:srgbClr val="404547"/>
              </a:gs>
            </a:gsLst>
            <a:lin ang="5400000" scaled="0"/>
          </a:gradFill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i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21" name="Topic Text 7"/>
          <p:cNvSpPr>
            <a:spLocks noGrp="1"/>
          </p:cNvSpPr>
          <p:nvPr>
            <p:ph type="body" sz="quarter" idx="27"/>
          </p:nvPr>
        </p:nvSpPr>
        <p:spPr bwMode="gray">
          <a:xfrm>
            <a:off x="864000" y="5724000"/>
            <a:ext cx="8028000" cy="612000"/>
          </a:xfrm>
          <a:gradFill>
            <a:gsLst>
              <a:gs pos="0">
                <a:srgbClr val="FBFCFC"/>
              </a:gs>
              <a:gs pos="34000">
                <a:srgbClr val="E6EAED"/>
              </a:gs>
            </a:gsLst>
            <a:lin ang="5400000" scaled="0"/>
          </a:gradFill>
        </p:spPr>
        <p:txBody>
          <a:bodyPr lIns="180000" tIns="36000" rIns="36000" bIns="36000" anchor="ctr" anchorCtr="0"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baseline="0">
                <a:solidFill>
                  <a:srgbClr val="4C4C4C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0" grpId="0" build="p" animBg="1">
        <p:tmplLst>
          <p:tmpl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1" grpId="0" build="p" animBg="1">
        <p:tmplLst>
          <p:tmpl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52000" y="3132000"/>
            <a:ext cx="8640000" cy="1620000"/>
          </a:xfrm>
        </p:spPr>
        <p:txBody>
          <a:bodyPr bIns="36000" anchor="b" anchorCtr="0"/>
          <a:lstStyle>
            <a:lvl1pPr algn="ctr">
              <a:defRPr sz="3200" b="1" cap="none" baseline="0">
                <a:solidFill>
                  <a:srgbClr val="404547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52000" y="4787999"/>
            <a:ext cx="8640000" cy="1620000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rgbClr val="4045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 bwMode="gray">
          <a:xfrm>
            <a:off x="0" y="864000"/>
            <a:ext cx="9144000" cy="2232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 bwMode="gray">
          <a:xfrm>
            <a:off x="252000" y="936000"/>
            <a:ext cx="4284000" cy="547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 bwMode="gray">
          <a:xfrm>
            <a:off x="4608000" y="936000"/>
            <a:ext cx="4284000" cy="547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1" name="Text Borders for colored Backgrounds" hidden="1"/>
          <p:cNvGrpSpPr/>
          <p:nvPr userDrawn="1"/>
        </p:nvGrpSpPr>
        <p:grpSpPr>
          <a:xfrm>
            <a:off x="-180000" y="-180000"/>
            <a:ext cx="9504000" cy="7200000"/>
            <a:chOff x="-180000" y="-180000"/>
            <a:chExt cx="9504000" cy="7200000"/>
          </a:xfrm>
        </p:grpSpPr>
        <p:grpSp>
          <p:nvGrpSpPr>
            <p:cNvPr id="14" name="Horiz. Text Borders Placeholder Right"/>
            <p:cNvGrpSpPr/>
            <p:nvPr userDrawn="1"/>
          </p:nvGrpSpPr>
          <p:grpSpPr>
            <a:xfrm>
              <a:off x="4680000" y="-180000"/>
              <a:ext cx="4140000" cy="7200000"/>
              <a:chOff x="4680000" y="-171000"/>
              <a:chExt cx="4140000" cy="7200000"/>
            </a:xfrm>
          </p:grpSpPr>
          <p:cxnSp>
            <p:nvCxnSpPr>
              <p:cNvPr id="21" name="Border Right"/>
              <p:cNvCxnSpPr/>
              <p:nvPr userDrawn="1"/>
            </p:nvCxnSpPr>
            <p:spPr>
              <a:xfrm>
                <a:off x="882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Border Left"/>
              <p:cNvCxnSpPr/>
              <p:nvPr userDrawn="1"/>
            </p:nvCxnSpPr>
            <p:spPr>
              <a:xfrm>
                <a:off x="468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Horiz. Text Borders Placeholder Left"/>
            <p:cNvGrpSpPr/>
            <p:nvPr userDrawn="1"/>
          </p:nvGrpSpPr>
          <p:grpSpPr>
            <a:xfrm>
              <a:off x="324000" y="-180000"/>
              <a:ext cx="4140000" cy="7200000"/>
              <a:chOff x="324000" y="-171000"/>
              <a:chExt cx="4140000" cy="7200000"/>
            </a:xfrm>
          </p:grpSpPr>
          <p:cxnSp>
            <p:nvCxnSpPr>
              <p:cNvPr id="19" name="Border Right"/>
              <p:cNvCxnSpPr/>
              <p:nvPr userDrawn="1"/>
            </p:nvCxnSpPr>
            <p:spPr>
              <a:xfrm>
                <a:off x="446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Border Left"/>
              <p:cNvCxnSpPr/>
              <p:nvPr userDrawn="1"/>
            </p:nvCxnSpPr>
            <p:spPr>
              <a:xfrm>
                <a:off x="32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Vert. Text Borders"/>
            <p:cNvGrpSpPr/>
            <p:nvPr userDrawn="1"/>
          </p:nvGrpSpPr>
          <p:grpSpPr>
            <a:xfrm>
              <a:off x="-180000" y="1008000"/>
              <a:ext cx="9504000" cy="5328000"/>
              <a:chOff x="-180000" y="1017000"/>
              <a:chExt cx="9504000" cy="5328000"/>
            </a:xfrm>
          </p:grpSpPr>
          <p:cxnSp>
            <p:nvCxnSpPr>
              <p:cNvPr id="17" name="Border Bottom"/>
              <p:cNvCxnSpPr/>
              <p:nvPr userDrawn="1"/>
            </p:nvCxnSpPr>
            <p:spPr>
              <a:xfrm>
                <a:off x="-180000" y="6345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Border Top"/>
              <p:cNvCxnSpPr/>
              <p:nvPr userDrawn="1"/>
            </p:nvCxnSpPr>
            <p:spPr>
              <a:xfrm>
                <a:off x="-180000" y="1017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Borders Placeholders" hidden="1"/>
          <p:cNvGrpSpPr/>
          <p:nvPr userDrawn="1"/>
        </p:nvGrpSpPr>
        <p:grpSpPr>
          <a:xfrm>
            <a:off x="-180000" y="-171000"/>
            <a:ext cx="9504000" cy="7200000"/>
            <a:chOff x="-180000" y="-171000"/>
            <a:chExt cx="9504000" cy="7200000"/>
          </a:xfrm>
        </p:grpSpPr>
        <p:grpSp>
          <p:nvGrpSpPr>
            <p:cNvPr id="24" name="Horiz. Borders Placeholder Right"/>
            <p:cNvGrpSpPr/>
            <p:nvPr userDrawn="1"/>
          </p:nvGrpSpPr>
          <p:grpSpPr>
            <a:xfrm>
              <a:off x="4608000" y="-171000"/>
              <a:ext cx="4284000" cy="7200000"/>
              <a:chOff x="4608000" y="-171000"/>
              <a:chExt cx="4284000" cy="7200000"/>
            </a:xfrm>
          </p:grpSpPr>
          <p:cxnSp>
            <p:nvCxnSpPr>
              <p:cNvPr id="31" name="Border Right"/>
              <p:cNvCxnSpPr/>
              <p:nvPr userDrawn="1"/>
            </p:nvCxnSpPr>
            <p:spPr>
              <a:xfrm>
                <a:off x="889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Border Left"/>
              <p:cNvCxnSpPr/>
              <p:nvPr userDrawn="1"/>
            </p:nvCxnSpPr>
            <p:spPr>
              <a:xfrm>
                <a:off x="4608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Horiz. Borders Placeholder Left"/>
            <p:cNvGrpSpPr/>
            <p:nvPr userDrawn="1"/>
          </p:nvGrpSpPr>
          <p:grpSpPr>
            <a:xfrm>
              <a:off x="252000" y="-171000"/>
              <a:ext cx="4284000" cy="7200000"/>
              <a:chOff x="252000" y="-171000"/>
              <a:chExt cx="4284000" cy="7200000"/>
            </a:xfrm>
          </p:grpSpPr>
          <p:cxnSp>
            <p:nvCxnSpPr>
              <p:cNvPr id="29" name="Border Right"/>
              <p:cNvCxnSpPr/>
              <p:nvPr userDrawn="1"/>
            </p:nvCxnSpPr>
            <p:spPr>
              <a:xfrm>
                <a:off x="4536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Border Left"/>
              <p:cNvCxnSpPr/>
              <p:nvPr userDrawn="1"/>
            </p:nvCxnSpPr>
            <p:spPr>
              <a:xfrm>
                <a:off x="25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Vert. Borders"/>
            <p:cNvGrpSpPr/>
            <p:nvPr userDrawn="1"/>
          </p:nvGrpSpPr>
          <p:grpSpPr>
            <a:xfrm>
              <a:off x="-180000" y="936000"/>
              <a:ext cx="9504000" cy="5472000"/>
              <a:chOff x="-180000" y="936000"/>
              <a:chExt cx="9504000" cy="5472000"/>
            </a:xfrm>
          </p:grpSpPr>
          <p:cxnSp>
            <p:nvCxnSpPr>
              <p:cNvPr id="27" name="Border Bottom"/>
              <p:cNvCxnSpPr/>
              <p:nvPr userDrawn="1"/>
            </p:nvCxnSpPr>
            <p:spPr>
              <a:xfrm>
                <a:off x="-180000" y="6408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Border Top"/>
              <p:cNvCxnSpPr/>
              <p:nvPr userDrawn="1"/>
            </p:nvCxnSpPr>
            <p:spPr>
              <a:xfrm>
                <a:off x="-180000" y="936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52000" y="936000"/>
            <a:ext cx="4284000" cy="5400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08000" y="936000"/>
            <a:ext cx="4284000" cy="5400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quarter" idx="14"/>
          </p:nvPr>
        </p:nvSpPr>
        <p:spPr bwMode="gray">
          <a:xfrm>
            <a:off x="252000" y="1476000"/>
            <a:ext cx="4284000" cy="493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7" name="Content Placeholder 11"/>
          <p:cNvSpPr>
            <a:spLocks noGrp="1"/>
          </p:cNvSpPr>
          <p:nvPr>
            <p:ph sz="quarter" idx="15"/>
          </p:nvPr>
        </p:nvSpPr>
        <p:spPr bwMode="gray">
          <a:xfrm>
            <a:off x="4608000" y="1476000"/>
            <a:ext cx="4284000" cy="493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 bwMode="gray">
          <a:xfrm>
            <a:off x="252000" y="936000"/>
            <a:ext cx="2844000" cy="547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 bwMode="gray">
          <a:xfrm>
            <a:off x="3150000" y="936000"/>
            <a:ext cx="2844000" cy="547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6"/>
          </p:nvPr>
        </p:nvSpPr>
        <p:spPr bwMode="gray">
          <a:xfrm>
            <a:off x="6048000" y="936000"/>
            <a:ext cx="2844000" cy="547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14" name="Text Borders for colored Backgrounds" hidden="1"/>
          <p:cNvGrpSpPr/>
          <p:nvPr userDrawn="1"/>
        </p:nvGrpSpPr>
        <p:grpSpPr>
          <a:xfrm>
            <a:off x="-180000" y="-171000"/>
            <a:ext cx="9504000" cy="7200000"/>
            <a:chOff x="-180000" y="-171000"/>
            <a:chExt cx="9504000" cy="7200000"/>
          </a:xfrm>
        </p:grpSpPr>
        <p:grpSp>
          <p:nvGrpSpPr>
            <p:cNvPr id="15" name="Horiz. Text Borders Right"/>
            <p:cNvGrpSpPr/>
            <p:nvPr userDrawn="1"/>
          </p:nvGrpSpPr>
          <p:grpSpPr>
            <a:xfrm>
              <a:off x="6102000" y="-171000"/>
              <a:ext cx="2718000" cy="7200000"/>
              <a:chOff x="6102000" y="-171000"/>
              <a:chExt cx="2718000" cy="7200000"/>
            </a:xfrm>
          </p:grpSpPr>
          <p:cxnSp>
            <p:nvCxnSpPr>
              <p:cNvPr id="24" name="Border Right"/>
              <p:cNvCxnSpPr/>
              <p:nvPr userDrawn="1"/>
            </p:nvCxnSpPr>
            <p:spPr>
              <a:xfrm>
                <a:off x="882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Border Left"/>
              <p:cNvCxnSpPr/>
              <p:nvPr userDrawn="1"/>
            </p:nvCxnSpPr>
            <p:spPr>
              <a:xfrm>
                <a:off x="610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Horiz. Tex Borders Middle"/>
            <p:cNvGrpSpPr/>
            <p:nvPr userDrawn="1"/>
          </p:nvGrpSpPr>
          <p:grpSpPr>
            <a:xfrm>
              <a:off x="3221999" y="-171000"/>
              <a:ext cx="2718000" cy="7200000"/>
              <a:chOff x="6102000" y="-171000"/>
              <a:chExt cx="2718000" cy="7200000"/>
            </a:xfrm>
          </p:grpSpPr>
          <p:cxnSp>
            <p:nvCxnSpPr>
              <p:cNvPr id="22" name="Border Right"/>
              <p:cNvCxnSpPr/>
              <p:nvPr userDrawn="1"/>
            </p:nvCxnSpPr>
            <p:spPr>
              <a:xfrm>
                <a:off x="882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Border Left"/>
              <p:cNvCxnSpPr/>
              <p:nvPr userDrawn="1"/>
            </p:nvCxnSpPr>
            <p:spPr>
              <a:xfrm>
                <a:off x="610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Horiz. Text Borders Left"/>
            <p:cNvGrpSpPr/>
            <p:nvPr userDrawn="1"/>
          </p:nvGrpSpPr>
          <p:grpSpPr>
            <a:xfrm>
              <a:off x="324000" y="-171000"/>
              <a:ext cx="2700000" cy="7200000"/>
              <a:chOff x="324000" y="-171000"/>
              <a:chExt cx="2700000" cy="7200000"/>
            </a:xfrm>
          </p:grpSpPr>
          <p:cxnSp>
            <p:nvCxnSpPr>
              <p:cNvPr id="20" name="Border Right"/>
              <p:cNvCxnSpPr/>
              <p:nvPr userDrawn="1"/>
            </p:nvCxnSpPr>
            <p:spPr>
              <a:xfrm>
                <a:off x="302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Border Left"/>
              <p:cNvCxnSpPr/>
              <p:nvPr userDrawn="1"/>
            </p:nvCxnSpPr>
            <p:spPr>
              <a:xfrm>
                <a:off x="32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Border Bottom"/>
            <p:cNvCxnSpPr/>
            <p:nvPr userDrawn="1"/>
          </p:nvCxnSpPr>
          <p:spPr>
            <a:xfrm>
              <a:off x="-180000" y="6408000"/>
              <a:ext cx="9504000" cy="0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Border Top"/>
            <p:cNvCxnSpPr/>
            <p:nvPr userDrawn="1"/>
          </p:nvCxnSpPr>
          <p:spPr>
            <a:xfrm>
              <a:off x="-180000" y="1008000"/>
              <a:ext cx="9504000" cy="0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Borders Placeholder" hidden="1"/>
          <p:cNvGrpSpPr/>
          <p:nvPr userDrawn="1"/>
        </p:nvGrpSpPr>
        <p:grpSpPr>
          <a:xfrm>
            <a:off x="-180000" y="-171000"/>
            <a:ext cx="9504000" cy="7200000"/>
            <a:chOff x="-180000" y="-171000"/>
            <a:chExt cx="9504000" cy="7200000"/>
          </a:xfrm>
        </p:grpSpPr>
        <p:grpSp>
          <p:nvGrpSpPr>
            <p:cNvPr id="27" name="Horiz. Border Placeholder Right"/>
            <p:cNvGrpSpPr/>
            <p:nvPr userDrawn="1"/>
          </p:nvGrpSpPr>
          <p:grpSpPr>
            <a:xfrm>
              <a:off x="6048000" y="-171000"/>
              <a:ext cx="2844000" cy="7200000"/>
              <a:chOff x="6048000" y="-171000"/>
              <a:chExt cx="2844000" cy="7200000"/>
            </a:xfrm>
          </p:grpSpPr>
          <p:cxnSp>
            <p:nvCxnSpPr>
              <p:cNvPr id="36" name="Border Right"/>
              <p:cNvCxnSpPr/>
              <p:nvPr userDrawn="1"/>
            </p:nvCxnSpPr>
            <p:spPr>
              <a:xfrm>
                <a:off x="889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Border Left"/>
              <p:cNvCxnSpPr/>
              <p:nvPr userDrawn="1"/>
            </p:nvCxnSpPr>
            <p:spPr>
              <a:xfrm>
                <a:off x="6048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Horiz. Border Placeholder Middle"/>
            <p:cNvGrpSpPr/>
            <p:nvPr userDrawn="1"/>
          </p:nvGrpSpPr>
          <p:grpSpPr>
            <a:xfrm>
              <a:off x="3150000" y="-171000"/>
              <a:ext cx="2844000" cy="7200000"/>
              <a:chOff x="3150000" y="-171000"/>
              <a:chExt cx="2844000" cy="7200000"/>
            </a:xfrm>
          </p:grpSpPr>
          <p:cxnSp>
            <p:nvCxnSpPr>
              <p:cNvPr id="34" name="Border Right"/>
              <p:cNvCxnSpPr/>
              <p:nvPr userDrawn="1"/>
            </p:nvCxnSpPr>
            <p:spPr>
              <a:xfrm>
                <a:off x="599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Border Left"/>
              <p:cNvCxnSpPr/>
              <p:nvPr userDrawn="1"/>
            </p:nvCxnSpPr>
            <p:spPr>
              <a:xfrm>
                <a:off x="315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Horiz. Border Placeholder Left"/>
            <p:cNvGrpSpPr/>
            <p:nvPr userDrawn="1"/>
          </p:nvGrpSpPr>
          <p:grpSpPr>
            <a:xfrm>
              <a:off x="252000" y="-171000"/>
              <a:ext cx="2844000" cy="7200000"/>
              <a:chOff x="252000" y="-171000"/>
              <a:chExt cx="2844000" cy="7200000"/>
            </a:xfrm>
          </p:grpSpPr>
          <p:cxnSp>
            <p:nvCxnSpPr>
              <p:cNvPr id="32" name="Border Right"/>
              <p:cNvCxnSpPr/>
              <p:nvPr userDrawn="1"/>
            </p:nvCxnSpPr>
            <p:spPr>
              <a:xfrm>
                <a:off x="3096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Border Left"/>
              <p:cNvCxnSpPr/>
              <p:nvPr userDrawn="1"/>
            </p:nvCxnSpPr>
            <p:spPr>
              <a:xfrm>
                <a:off x="25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Border Bottom"/>
            <p:cNvCxnSpPr/>
            <p:nvPr userDrawn="1"/>
          </p:nvCxnSpPr>
          <p:spPr>
            <a:xfrm>
              <a:off x="-180000" y="6336000"/>
              <a:ext cx="9504000" cy="0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Border Top"/>
            <p:cNvCxnSpPr/>
            <p:nvPr userDrawn="1"/>
          </p:nvCxnSpPr>
          <p:spPr>
            <a:xfrm>
              <a:off x="-180000" y="936000"/>
              <a:ext cx="9504000" cy="0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1048BD4-E2B2-49AE-831F-B37ED728B468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52000" y="900000"/>
            <a:ext cx="8640000" cy="0"/>
          </a:xfrm>
          <a:prstGeom prst="line">
            <a:avLst/>
          </a:prstGeom>
          <a:ln w="6350">
            <a:solidFill>
              <a:srgbClr val="404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 bwMode="gray">
          <a:xfrm>
            <a:off x="252000" y="936000"/>
            <a:ext cx="428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 bwMode="gray">
          <a:xfrm>
            <a:off x="4608000" y="936000"/>
            <a:ext cx="428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/>
          </p:nvPr>
        </p:nvSpPr>
        <p:spPr bwMode="gray">
          <a:xfrm>
            <a:off x="250825" y="253505"/>
            <a:ext cx="7380000" cy="224672"/>
          </a:xfrm>
        </p:spPr>
        <p:txBody>
          <a:bodyPr wrap="none">
            <a:noAutofit/>
          </a:bodyPr>
          <a:lstStyle>
            <a:lvl1pPr>
              <a:defRPr b="0" baseline="0">
                <a:solidFill>
                  <a:srgbClr val="404547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/>
          </p:nvPr>
        </p:nvSpPr>
        <p:spPr bwMode="gray">
          <a:xfrm>
            <a:off x="252000" y="3744000"/>
            <a:ext cx="428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7"/>
          </p:nvPr>
        </p:nvSpPr>
        <p:spPr bwMode="gray">
          <a:xfrm>
            <a:off x="4608000" y="3744000"/>
            <a:ext cx="4284000" cy="2592000"/>
          </a:xfrm>
        </p:spPr>
        <p:txBody>
          <a:bodyPr tIns="18000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15" name="Text Borders for colored Backgrounds" hidden="1"/>
          <p:cNvGrpSpPr/>
          <p:nvPr userDrawn="1"/>
        </p:nvGrpSpPr>
        <p:grpSpPr>
          <a:xfrm>
            <a:off x="-180000" y="-171000"/>
            <a:ext cx="9504000" cy="7200000"/>
            <a:chOff x="-180000" y="-171000"/>
            <a:chExt cx="9504000" cy="7200000"/>
          </a:xfrm>
        </p:grpSpPr>
        <p:grpSp>
          <p:nvGrpSpPr>
            <p:cNvPr id="16" name="Horiz. Text Borders Right"/>
            <p:cNvGrpSpPr/>
            <p:nvPr userDrawn="1"/>
          </p:nvGrpSpPr>
          <p:grpSpPr>
            <a:xfrm>
              <a:off x="4680000" y="-171000"/>
              <a:ext cx="4140000" cy="7200000"/>
              <a:chOff x="4680000" y="-171000"/>
              <a:chExt cx="4140000" cy="7200000"/>
            </a:xfrm>
          </p:grpSpPr>
          <p:cxnSp>
            <p:nvCxnSpPr>
              <p:cNvPr id="25" name="Border Right"/>
              <p:cNvCxnSpPr/>
              <p:nvPr userDrawn="1"/>
            </p:nvCxnSpPr>
            <p:spPr>
              <a:xfrm>
                <a:off x="882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Border Left"/>
              <p:cNvCxnSpPr/>
              <p:nvPr userDrawn="1"/>
            </p:nvCxnSpPr>
            <p:spPr>
              <a:xfrm>
                <a:off x="4680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Horiz. Text Borders Left"/>
            <p:cNvGrpSpPr/>
            <p:nvPr userDrawn="1"/>
          </p:nvGrpSpPr>
          <p:grpSpPr>
            <a:xfrm>
              <a:off x="324000" y="-171000"/>
              <a:ext cx="4140000" cy="7200000"/>
              <a:chOff x="324000" y="-171000"/>
              <a:chExt cx="4140000" cy="7200000"/>
            </a:xfrm>
          </p:grpSpPr>
          <p:cxnSp>
            <p:nvCxnSpPr>
              <p:cNvPr id="23" name="Border Right"/>
              <p:cNvCxnSpPr/>
              <p:nvPr userDrawn="1"/>
            </p:nvCxnSpPr>
            <p:spPr>
              <a:xfrm>
                <a:off x="446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Border Left"/>
              <p:cNvCxnSpPr/>
              <p:nvPr userDrawn="1"/>
            </p:nvCxnSpPr>
            <p:spPr>
              <a:xfrm>
                <a:off x="324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Vert. Text Borders"/>
            <p:cNvGrpSpPr/>
            <p:nvPr userDrawn="1"/>
          </p:nvGrpSpPr>
          <p:grpSpPr>
            <a:xfrm>
              <a:off x="-180000" y="1008000"/>
              <a:ext cx="9504000" cy="5328000"/>
              <a:chOff x="-180000" y="1008000"/>
              <a:chExt cx="9504000" cy="5328000"/>
            </a:xfrm>
          </p:grpSpPr>
          <p:cxnSp>
            <p:nvCxnSpPr>
              <p:cNvPr id="19" name="Border Bottom lower Text"/>
              <p:cNvCxnSpPr/>
              <p:nvPr userDrawn="1"/>
            </p:nvCxnSpPr>
            <p:spPr>
              <a:xfrm>
                <a:off x="-180000" y="6336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Border Top lower Text"/>
              <p:cNvCxnSpPr/>
              <p:nvPr userDrawn="1"/>
            </p:nvCxnSpPr>
            <p:spPr>
              <a:xfrm>
                <a:off x="-180000" y="3816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Border Bottom upper Text"/>
              <p:cNvCxnSpPr/>
              <p:nvPr userDrawn="1"/>
            </p:nvCxnSpPr>
            <p:spPr>
              <a:xfrm>
                <a:off x="-180000" y="3456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Border Top upper Text"/>
              <p:cNvCxnSpPr/>
              <p:nvPr userDrawn="1"/>
            </p:nvCxnSpPr>
            <p:spPr>
              <a:xfrm>
                <a:off x="-180000" y="1008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Borders Placeholder" hidden="1"/>
          <p:cNvGrpSpPr/>
          <p:nvPr userDrawn="1"/>
        </p:nvGrpSpPr>
        <p:grpSpPr>
          <a:xfrm>
            <a:off x="-180000" y="-171000"/>
            <a:ext cx="9504000" cy="7200000"/>
            <a:chOff x="-180000" y="-171000"/>
            <a:chExt cx="9504000" cy="7200000"/>
          </a:xfrm>
        </p:grpSpPr>
        <p:grpSp>
          <p:nvGrpSpPr>
            <p:cNvPr id="28" name="Horiz. Borders Placeholders Right"/>
            <p:cNvGrpSpPr/>
            <p:nvPr userDrawn="1"/>
          </p:nvGrpSpPr>
          <p:grpSpPr>
            <a:xfrm>
              <a:off x="4608000" y="-171000"/>
              <a:ext cx="4284000" cy="7200000"/>
              <a:chOff x="4608000" y="-171000"/>
              <a:chExt cx="4284000" cy="7200000"/>
            </a:xfrm>
          </p:grpSpPr>
          <p:cxnSp>
            <p:nvCxnSpPr>
              <p:cNvPr id="37" name="Border Right"/>
              <p:cNvCxnSpPr/>
              <p:nvPr userDrawn="1"/>
            </p:nvCxnSpPr>
            <p:spPr>
              <a:xfrm>
                <a:off x="889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Border Left"/>
              <p:cNvCxnSpPr/>
              <p:nvPr userDrawn="1"/>
            </p:nvCxnSpPr>
            <p:spPr>
              <a:xfrm>
                <a:off x="4608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Horiz. Borders Placeholders Left"/>
            <p:cNvGrpSpPr/>
            <p:nvPr userDrawn="1"/>
          </p:nvGrpSpPr>
          <p:grpSpPr>
            <a:xfrm>
              <a:off x="252000" y="-171000"/>
              <a:ext cx="4284000" cy="7200000"/>
              <a:chOff x="252000" y="-171000"/>
              <a:chExt cx="4284000" cy="7200000"/>
            </a:xfrm>
          </p:grpSpPr>
          <p:cxnSp>
            <p:nvCxnSpPr>
              <p:cNvPr id="35" name="Border Right"/>
              <p:cNvCxnSpPr/>
              <p:nvPr userDrawn="1"/>
            </p:nvCxnSpPr>
            <p:spPr>
              <a:xfrm>
                <a:off x="4536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Border Left"/>
              <p:cNvCxnSpPr/>
              <p:nvPr userDrawn="1"/>
            </p:nvCxnSpPr>
            <p:spPr>
              <a:xfrm>
                <a:off x="252000" y="-171000"/>
                <a:ext cx="0" cy="72000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Vert. Borders Placeholder"/>
            <p:cNvGrpSpPr/>
            <p:nvPr userDrawn="1"/>
          </p:nvGrpSpPr>
          <p:grpSpPr>
            <a:xfrm>
              <a:off x="-180000" y="936000"/>
              <a:ext cx="9504000" cy="5472000"/>
              <a:chOff x="-180000" y="936000"/>
              <a:chExt cx="9504000" cy="5472000"/>
            </a:xfrm>
          </p:grpSpPr>
          <p:cxnSp>
            <p:nvCxnSpPr>
              <p:cNvPr id="31" name="Border Bottom lower Placeholders"/>
              <p:cNvCxnSpPr/>
              <p:nvPr userDrawn="1"/>
            </p:nvCxnSpPr>
            <p:spPr>
              <a:xfrm>
                <a:off x="-180000" y="6408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Border Top lower Placeholders"/>
              <p:cNvCxnSpPr/>
              <p:nvPr userDrawn="1"/>
            </p:nvCxnSpPr>
            <p:spPr>
              <a:xfrm>
                <a:off x="-180000" y="3744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Border Bottom upper Placeholders"/>
              <p:cNvCxnSpPr/>
              <p:nvPr userDrawn="1"/>
            </p:nvCxnSpPr>
            <p:spPr>
              <a:xfrm>
                <a:off x="-180000" y="3528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Border Top upper Placeholders"/>
              <p:cNvCxnSpPr/>
              <p:nvPr userDrawn="1"/>
            </p:nvCxnSpPr>
            <p:spPr>
              <a:xfrm>
                <a:off x="-180000" y="936000"/>
                <a:ext cx="9504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uK_INA_FAG25cm.png"/>
          <p:cNvPicPr>
            <a:picLocks noChangeAspect="1"/>
          </p:cNvPicPr>
          <p:nvPr/>
        </p:nvPicPr>
        <p:blipFill>
          <a:blip r:embed="rId24" cstate="email"/>
          <a:stretch>
            <a:fillRect/>
          </a:stretch>
        </p:blipFill>
        <p:spPr bwMode="gray">
          <a:xfrm>
            <a:off x="8129975" y="6487487"/>
            <a:ext cx="763200" cy="236739"/>
          </a:xfrm>
          <a:prstGeom prst="rect">
            <a:avLst/>
          </a:prstGeom>
        </p:spPr>
      </p:pic>
      <p:pic>
        <p:nvPicPr>
          <p:cNvPr id="9" name="Picture 8" descr="Schaeffler_45mm.png"/>
          <p:cNvPicPr>
            <a:picLocks noChangeAspect="1"/>
          </p:cNvPicPr>
          <p:nvPr/>
        </p:nvPicPr>
        <p:blipFill>
          <a:blip r:embed="rId25" cstate="email"/>
          <a:stretch>
            <a:fillRect/>
          </a:stretch>
        </p:blipFill>
        <p:spPr bwMode="gray">
          <a:xfrm>
            <a:off x="7705175" y="260350"/>
            <a:ext cx="1188000" cy="1327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51999" y="504000"/>
            <a:ext cx="8640000" cy="33855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52000" y="936000"/>
            <a:ext cx="8640000" cy="54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720000" y="6552000"/>
            <a:ext cx="720000" cy="108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defTabSz="226800">
              <a:defRPr sz="700">
                <a:solidFill>
                  <a:srgbClr val="40454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620000" y="6552000"/>
            <a:ext cx="3600000" cy="108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defTabSz="226800">
              <a:defRPr sz="700">
                <a:solidFill>
                  <a:srgbClr val="40454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252000" y="6552000"/>
            <a:ext cx="360000" cy="108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defTabSz="226800">
              <a:defRPr sz="700">
                <a:solidFill>
                  <a:srgbClr val="404547"/>
                </a:solidFill>
              </a:defRPr>
            </a:lvl1pPr>
          </a:lstStyle>
          <a:p>
            <a:fld id="{71048BD4-E2B2-49AE-831F-B37ED728B46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6D924D-4C76-0467-AD0E-917286802E7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424363" y="6736080"/>
            <a:ext cx="3175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60" r:id="rId4"/>
    <p:sldLayoutId id="2147483651" r:id="rId5"/>
    <p:sldLayoutId id="2147483652" r:id="rId6"/>
    <p:sldLayoutId id="2147483653" r:id="rId7"/>
    <p:sldLayoutId id="2147483661" r:id="rId8"/>
    <p:sldLayoutId id="2147483662" r:id="rId9"/>
    <p:sldLayoutId id="2147483663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2" r:id="rId22"/>
  </p:sldLayoutIdLst>
  <p:hf hdr="0"/>
  <p:txStyles>
    <p:titleStyle>
      <a:lvl1pPr algn="l" defTabSz="226800" rtl="0" eaLnBrk="1" latinLnBrk="0" hangingPunct="1">
        <a:spcBef>
          <a:spcPct val="0"/>
        </a:spcBef>
        <a:buNone/>
        <a:defRPr sz="2200" b="1" kern="1200" baseline="0">
          <a:solidFill>
            <a:srgbClr val="404547"/>
          </a:solidFill>
          <a:latin typeface="+mj-lt"/>
          <a:ea typeface="+mj-ea"/>
          <a:cs typeface="+mj-cs"/>
        </a:defRPr>
      </a:lvl1pPr>
    </p:titleStyle>
    <p:bodyStyle>
      <a:lvl1pPr marL="0" indent="0" algn="l" defTabSz="226800" rtl="0" eaLnBrk="1" latinLnBrk="0" hangingPunct="1">
        <a:lnSpc>
          <a:spcPct val="85000"/>
        </a:lnSpc>
        <a:spcBef>
          <a:spcPts val="900"/>
        </a:spcBef>
        <a:spcAft>
          <a:spcPts val="300"/>
        </a:spcAft>
        <a:buFont typeface="Arial" pitchFamily="34" charset="0"/>
        <a:buNone/>
        <a:defRPr sz="1600" kern="1200">
          <a:solidFill>
            <a:srgbClr val="404547"/>
          </a:solidFill>
          <a:latin typeface="+mn-lt"/>
          <a:ea typeface="+mn-ea"/>
          <a:cs typeface="+mn-cs"/>
        </a:defRPr>
      </a:lvl1pPr>
      <a:lvl2pPr marL="226800" indent="-226800" algn="l" defTabSz="226800" rtl="0" eaLnBrk="1" latinLnBrk="0" hangingPunct="1">
        <a:lnSpc>
          <a:spcPct val="85000"/>
        </a:lnSpc>
        <a:spcBef>
          <a:spcPts val="900"/>
        </a:spcBef>
        <a:spcAft>
          <a:spcPts val="300"/>
        </a:spcAft>
        <a:buFontTx/>
        <a:buBlip>
          <a:blip r:embed="rId26"/>
        </a:buBlip>
        <a:defRPr sz="1600" kern="1200">
          <a:solidFill>
            <a:srgbClr val="404547"/>
          </a:solidFill>
          <a:latin typeface="+mn-lt"/>
          <a:ea typeface="+mn-ea"/>
          <a:cs typeface="+mn-cs"/>
        </a:defRPr>
      </a:lvl2pPr>
      <a:lvl3pPr marL="453600" indent="-226800" algn="l" defTabSz="226800" rtl="0" eaLnBrk="1" latinLnBrk="0" hangingPunct="1">
        <a:lnSpc>
          <a:spcPct val="85000"/>
        </a:lnSpc>
        <a:spcBef>
          <a:spcPts val="900"/>
        </a:spcBef>
        <a:spcAft>
          <a:spcPts val="300"/>
        </a:spcAft>
        <a:buFontTx/>
        <a:buBlip>
          <a:blip r:embed="rId26"/>
        </a:buBlip>
        <a:defRPr sz="1400" kern="1200">
          <a:solidFill>
            <a:srgbClr val="404547"/>
          </a:solidFill>
          <a:latin typeface="+mn-lt"/>
          <a:ea typeface="+mn-ea"/>
          <a:cs typeface="+mn-cs"/>
        </a:defRPr>
      </a:lvl3pPr>
      <a:lvl4pPr marL="680400" indent="-226800" algn="l" defTabSz="226800" rtl="0" eaLnBrk="1" latinLnBrk="0" hangingPunct="1">
        <a:lnSpc>
          <a:spcPct val="85000"/>
        </a:lnSpc>
        <a:spcBef>
          <a:spcPts val="600"/>
        </a:spcBef>
        <a:spcAft>
          <a:spcPts val="300"/>
        </a:spcAft>
        <a:buFontTx/>
        <a:buBlip>
          <a:blip r:embed="rId26"/>
        </a:buBlip>
        <a:defRPr sz="1400" kern="1200">
          <a:solidFill>
            <a:srgbClr val="404547"/>
          </a:solidFill>
          <a:latin typeface="+mn-lt"/>
          <a:ea typeface="+mn-ea"/>
          <a:cs typeface="+mn-cs"/>
        </a:defRPr>
      </a:lvl4pPr>
      <a:lvl5pPr marL="226800" indent="-226800" algn="l" defTabSz="226800" rtl="0" eaLnBrk="1" latinLnBrk="0" hangingPunct="1">
        <a:lnSpc>
          <a:spcPct val="85000"/>
        </a:lnSpc>
        <a:spcBef>
          <a:spcPts val="900"/>
        </a:spcBef>
        <a:spcAft>
          <a:spcPts val="300"/>
        </a:spcAft>
        <a:buFont typeface="+mj-lt"/>
        <a:buAutoNum type="arabicPeriod"/>
        <a:defRPr sz="1600" kern="1200">
          <a:solidFill>
            <a:srgbClr val="404547"/>
          </a:solidFill>
          <a:latin typeface="+mn-lt"/>
          <a:ea typeface="+mn-ea"/>
          <a:cs typeface="+mn-cs"/>
        </a:defRPr>
      </a:lvl5pPr>
      <a:lvl6pPr marL="453600" indent="-226800" algn="l" defTabSz="914400" rtl="0" eaLnBrk="1" latinLnBrk="0" hangingPunct="1">
        <a:lnSpc>
          <a:spcPct val="85000"/>
        </a:lnSpc>
        <a:spcBef>
          <a:spcPts val="600"/>
        </a:spcBef>
        <a:spcAft>
          <a:spcPts val="300"/>
        </a:spcAft>
        <a:buFont typeface="+mj-lt"/>
        <a:buAutoNum type="alphaLcParenR"/>
        <a:defRPr sz="1400" kern="1200">
          <a:solidFill>
            <a:srgbClr val="404547"/>
          </a:solidFill>
          <a:latin typeface="+mn-lt"/>
          <a:ea typeface="+mn-ea"/>
          <a:cs typeface="+mn-cs"/>
        </a:defRPr>
      </a:lvl6pPr>
      <a:lvl7pPr marL="226800" indent="-226800" algn="l" defTabSz="914400" rtl="0" eaLnBrk="1" latinLnBrk="0" hangingPunct="1">
        <a:lnSpc>
          <a:spcPct val="85000"/>
        </a:lnSpc>
        <a:spcBef>
          <a:spcPts val="900"/>
        </a:spcBef>
        <a:spcAft>
          <a:spcPts val="300"/>
        </a:spcAft>
        <a:buFontTx/>
        <a:buBlip>
          <a:blip r:embed="rId27"/>
        </a:buBlip>
        <a:defRPr sz="1600" kern="1200">
          <a:solidFill>
            <a:srgbClr val="404547"/>
          </a:solidFill>
          <a:latin typeface="+mn-lt"/>
          <a:ea typeface="+mn-ea"/>
          <a:cs typeface="+mn-cs"/>
        </a:defRPr>
      </a:lvl7pPr>
      <a:lvl8pPr marL="453600" indent="-226800" algn="l" defTabSz="226800" rtl="0" eaLnBrk="1" latinLnBrk="0" hangingPunct="1">
        <a:lnSpc>
          <a:spcPct val="85000"/>
        </a:lnSpc>
        <a:spcBef>
          <a:spcPts val="600"/>
        </a:spcBef>
        <a:spcAft>
          <a:spcPts val="300"/>
        </a:spcAft>
        <a:buFontTx/>
        <a:buBlip>
          <a:blip r:embed="rId27"/>
        </a:buBlip>
        <a:defRPr sz="1400" kern="1200">
          <a:solidFill>
            <a:srgbClr val="404547"/>
          </a:solidFill>
          <a:latin typeface="+mn-lt"/>
          <a:ea typeface="+mn-ea"/>
          <a:cs typeface="+mn-cs"/>
        </a:defRPr>
      </a:lvl8pPr>
      <a:lvl9pPr marL="680400" indent="-226800" algn="l" defTabSz="914400" rtl="0" eaLnBrk="1" latinLnBrk="0" hangingPunct="1">
        <a:lnSpc>
          <a:spcPct val="85000"/>
        </a:lnSpc>
        <a:spcBef>
          <a:spcPts val="600"/>
        </a:spcBef>
        <a:spcAft>
          <a:spcPts val="300"/>
        </a:spcAft>
        <a:buFontTx/>
        <a:buBlip>
          <a:blip r:embed="rId27"/>
        </a:buBlip>
        <a:defRPr sz="1400" kern="1200">
          <a:solidFill>
            <a:srgbClr val="404547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8.png"/><Relationship Id="rId3" Type="http://schemas.openxmlformats.org/officeDocument/2006/relationships/image" Target="../media/image20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9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0.png"/><Relationship Id="rId4" Type="http://schemas.openxmlformats.org/officeDocument/2006/relationships/image" Target="../media/image56.jpeg"/><Relationship Id="rId9" Type="http://schemas.openxmlformats.org/officeDocument/2006/relationships/hyperlink" Target="FAG%20Smartcheck%20Productfilm_EN.WM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g-smartcheck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hyperlink" Target="Smartcheck%20Teach%20Mode.mp4" TargetMode="Externa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8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Smartcheck%20Network%20Integration.mp4" TargetMode="External"/><Relationship Id="rId3" Type="http://schemas.openxmlformats.org/officeDocument/2006/relationships/image" Target="../media/image74.jpeg"/><Relationship Id="rId7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76.png"/><Relationship Id="rId4" Type="http://schemas.openxmlformats.org/officeDocument/2006/relationships/image" Target="../media/image75.emf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png"/><Relationship Id="rId5" Type="http://schemas.openxmlformats.org/officeDocument/2006/relationships/image" Target="../media/image7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89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3.png"/><Relationship Id="rId5" Type="http://schemas.openxmlformats.org/officeDocument/2006/relationships/image" Target="../media/image112.gif"/><Relationship Id="rId4" Type="http://schemas.openxmlformats.org/officeDocument/2006/relationships/image" Target="../media/image11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://www.fag-smartcheck.com/" TargetMode="Externa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480" y="1106139"/>
            <a:ext cx="8925636" cy="374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452846" y="5210482"/>
            <a:ext cx="8473440" cy="123110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it-IT" sz="4000" dirty="0">
                <a:solidFill>
                  <a:srgbClr val="282828"/>
                </a:solidFill>
              </a:rPr>
              <a:t>Formazione base sull'utilizzo </a:t>
            </a:r>
          </a:p>
          <a:p>
            <a:pPr algn="ctr"/>
            <a:r>
              <a:rPr lang="it-IT" sz="4000" dirty="0">
                <a:solidFill>
                  <a:srgbClr val="282828"/>
                </a:solidFill>
              </a:rPr>
              <a:t>dello strumento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22FDCEE0-0CBA-4F59-9460-89AB54B0B7F6}" type="slidenum">
              <a:rPr lang="de-DE"/>
              <a:pPr/>
              <a:t>9</a:t>
            </a:fld>
            <a:endParaRPr lang="de-DE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27217" y="435760"/>
            <a:ext cx="3733147" cy="338554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characteristic values </a:t>
            </a:r>
            <a:r>
              <a:rPr lang="en-US" sz="1600" dirty="0" err="1">
                <a:solidFill>
                  <a:schemeClr val="tx1"/>
                </a:solidFill>
              </a:rPr>
              <a:t>predefiniti</a:t>
            </a:r>
            <a:endParaRPr lang="de-DE" sz="1600" dirty="0">
              <a:solidFill>
                <a:schemeClr val="tx1"/>
              </a:solidFill>
            </a:endParaRPr>
          </a:p>
        </p:txBody>
      </p:sp>
      <p:graphicFrame>
        <p:nvGraphicFramePr>
          <p:cNvPr id="17203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39111"/>
              </p:ext>
            </p:extLst>
          </p:nvPr>
        </p:nvGraphicFramePr>
        <p:xfrm>
          <a:off x="395288" y="1484313"/>
          <a:ext cx="7705725" cy="2686051"/>
        </p:xfrm>
        <a:graphic>
          <a:graphicData uri="http://schemas.openxmlformats.org/drawingml/2006/table">
            <a:tbl>
              <a:tblPr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9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Broadband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Smallband (opt. speed/load dependent)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8063">
                <a:tc>
                  <a:txBody>
                    <a:bodyPr/>
                    <a:lstStyle/>
                    <a:p>
                      <a:pPr marL="88900" marR="0" lvl="0" indent="-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ISO10816</a:t>
                      </a:r>
                    </a:p>
                    <a:p>
                      <a:pPr marL="88900" marR="0" lvl="0" indent="-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(VDI 3836)</a:t>
                      </a:r>
                    </a:p>
                    <a:p>
                      <a:pPr marL="88900" marR="0" lvl="0" indent="-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Accelerazione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88900" marR="0" lvl="0" indent="-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Velocità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88900" marR="0" lvl="0" indent="-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Spostamento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88900" marR="0" lvl="0" indent="-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Demodulazione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88900" marR="0" lvl="0" indent="-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  <a:defRPr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ISO10816 </a:t>
                      </a:r>
                      <a:r>
                        <a:rPr kumimoji="0" lang="de-DE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de-DE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Canali</a:t>
                      </a: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Addizionali</a:t>
                      </a:r>
                      <a:endParaRPr kumimoji="0" lang="de-DE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88900" marR="0" lvl="0" indent="-88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Ordini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Sbilanciamento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Disallineamento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Cuscinetti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Volventi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Motori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elettrici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Cinghie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di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trasmissione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Frequenze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di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Ingranamento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Cuscineti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Pale (Pompe/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Ventilatori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Allentamenti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meccanici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numero diapositiva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873125"/>
            <a:r>
              <a:rPr lang="de-DE"/>
              <a:t>Page </a:t>
            </a:r>
            <a:fld id="{E96FD2FF-2AB2-4AFA-8E8B-86AE588A5F2B}" type="slidenum">
              <a:rPr lang="de-DE"/>
              <a:pPr defTabSz="873125"/>
              <a:t>10</a:t>
            </a:fld>
            <a:endParaRPr lang="de-DE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6475" y="1638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6475" y="1638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338" y="2705100"/>
            <a:ext cx="673100" cy="6667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360363" y="863600"/>
            <a:ext cx="8875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666666"/>
              </a:buClr>
              <a:buFont typeface="Arial" charset="0"/>
              <a:buNone/>
            </a:pPr>
            <a:r>
              <a:rPr lang="de-DE" b="1" dirty="0" err="1"/>
              <a:t>Un</a:t>
            </a:r>
            <a:r>
              <a:rPr lang="de-DE" b="1" dirty="0"/>
              <a:t> </a:t>
            </a:r>
            <a:r>
              <a:rPr lang="de-DE" b="1" dirty="0" err="1"/>
              <a:t>grosso</a:t>
            </a:r>
            <a:r>
              <a:rPr lang="de-DE" b="1" dirty="0"/>
              <a:t> </a:t>
            </a:r>
            <a:r>
              <a:rPr lang="de-DE" b="1" dirty="0" err="1"/>
              <a:t>vantaggio</a:t>
            </a:r>
            <a:r>
              <a:rPr lang="de-DE" b="1" dirty="0"/>
              <a:t> </a:t>
            </a:r>
            <a:r>
              <a:rPr lang="de-DE" b="1" dirty="0" err="1"/>
              <a:t>rispetto</a:t>
            </a:r>
            <a:r>
              <a:rPr lang="de-DE" b="1" dirty="0"/>
              <a:t> ai </a:t>
            </a:r>
            <a:r>
              <a:rPr lang="de-DE" b="1" dirty="0" err="1"/>
              <a:t>classici</a:t>
            </a:r>
            <a:r>
              <a:rPr lang="de-DE" b="1" dirty="0"/>
              <a:t> </a:t>
            </a:r>
            <a:r>
              <a:rPr lang="de-DE" b="1" dirty="0" err="1"/>
              <a:t>accelerometri</a:t>
            </a:r>
            <a:r>
              <a:rPr lang="de-DE" b="1" dirty="0"/>
              <a:t>……….</a:t>
            </a:r>
          </a:p>
        </p:txBody>
      </p:sp>
      <p:pic>
        <p:nvPicPr>
          <p:cNvPr id="7177" name="Picture 8" descr="sc_mode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463" y="2982913"/>
            <a:ext cx="1573212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79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80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0025" y="50974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81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0600" y="54276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82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433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83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9450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84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62388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85" name="Picture 1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098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86" name="Picture 1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87" name="Picture 18" descr="I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51175" y="5087938"/>
            <a:ext cx="66992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8" name="Rectangle 19"/>
          <p:cNvSpPr>
            <a:spLocks noChangeArrowheads="1"/>
          </p:cNvSpPr>
          <p:nvPr/>
        </p:nvSpPr>
        <p:spPr bwMode="auto">
          <a:xfrm>
            <a:off x="358775" y="1325563"/>
            <a:ext cx="8426450" cy="5080000"/>
          </a:xfrm>
          <a:prstGeom prst="rect">
            <a:avLst/>
          </a:prstGeom>
          <a:noFill/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9" name="Line 20"/>
          <p:cNvSpPr>
            <a:spLocks noChangeShapeType="1"/>
          </p:cNvSpPr>
          <p:nvPr/>
        </p:nvSpPr>
        <p:spPr bwMode="auto">
          <a:xfrm>
            <a:off x="4846638" y="1325563"/>
            <a:ext cx="0" cy="508000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7190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91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92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93" name="Picture 2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94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95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96" name="Picture 2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098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97" name="Picture 2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98" name="Picture 2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199" name="Picture 3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00" name="Picture 3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62388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01" name="Picture 3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098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02" name="Picture 3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03" name="Picture 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04" name="Picture 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05" name="Picture 36" descr="I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51175" y="5087938"/>
            <a:ext cx="66992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6" name="Picture 3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62388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07" name="Picture 3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098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08" name="Picture 3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09" name="Picture 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10" name="Picture 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11" name="Picture 4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0600" y="54276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12" name="Picture 43" descr="I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51175" y="5087938"/>
            <a:ext cx="66992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3" name="Picture 4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62388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14" name="Picture 4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098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15" name="Picture 4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16" name="Picture 4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17" name="Picture 4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18" name="Picture 4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0025" y="50974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19" name="Picture 5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0600" y="54276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20" name="Picture 51" descr="I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51175" y="5087938"/>
            <a:ext cx="66992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1" name="Picture 5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62388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22" name="Picture 5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098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23" name="Picture 5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24" name="Picture 5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25" name="Picture 5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26" name="Picture 5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9450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27" name="Picture 5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0025" y="50974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28" name="Picture 5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0600" y="54276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29" name="Picture 60" descr="I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51175" y="5087938"/>
            <a:ext cx="66992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0" name="Picture 6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62388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31" name="Picture 6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098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32" name="Picture 6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33" name="Picture 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34" name="Picture 6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35" name="Picture 6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433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36" name="Picture 6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9450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37" name="Picture 6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0025" y="50974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38" name="Picture 6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0600" y="54276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39" name="Picture 70" descr="I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51175" y="5087938"/>
            <a:ext cx="66992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40" name="Picture 7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62388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41" name="Picture 7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9098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42" name="Picture 7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43" name="Picture 7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44" name="Picture 7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45" name="Picture 7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482725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46" name="Picture 7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68638" y="1957388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47" name="Picture 7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862388" y="27162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48" name="Picture 79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09098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49" name="Picture 80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862388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50" name="Picture 8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051175" y="5087938"/>
            <a:ext cx="669925" cy="6635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51" name="Picture 8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260600" y="54276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52" name="Picture 8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470025" y="509746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53" name="Picture 84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79450" y="4405313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7254" name="Picture 85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14338" y="3543300"/>
            <a:ext cx="650875" cy="644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" name="Segnaposto testo 88"/>
          <p:cNvSpPr>
            <a:spLocks noGrp="1"/>
          </p:cNvSpPr>
          <p:nvPr>
            <p:ph type="body" sz="half" idx="2"/>
          </p:nvPr>
        </p:nvSpPr>
        <p:spPr>
          <a:xfrm>
            <a:off x="5158854" y="1610437"/>
            <a:ext cx="3254706" cy="4901110"/>
          </a:xfrm>
        </p:spPr>
        <p:txBody>
          <a:bodyPr/>
          <a:lstStyle/>
          <a:p>
            <a:endParaRPr lang="it-IT" b="1" dirty="0">
              <a:solidFill>
                <a:schemeClr val="tx1"/>
              </a:solidFill>
            </a:endParaRPr>
          </a:p>
          <a:p>
            <a:r>
              <a:rPr lang="it-IT" b="1" dirty="0">
                <a:solidFill>
                  <a:schemeClr val="tx1"/>
                </a:solidFill>
              </a:rPr>
              <a:t>registra vari parametri macchina e di processo in correlazione con la vibrazione.</a:t>
            </a:r>
          </a:p>
          <a:p>
            <a:endParaRPr lang="it-IT" b="1" dirty="0">
              <a:solidFill>
                <a:schemeClr val="tx1"/>
              </a:solidFill>
            </a:endParaRPr>
          </a:p>
          <a:p>
            <a:r>
              <a:rPr lang="it-IT" b="1" dirty="0">
                <a:solidFill>
                  <a:schemeClr val="tx1"/>
                </a:solidFill>
              </a:rPr>
              <a:t>Questa ampia base di informazioni permettono a personale  esperto di effettuare valutazioni molto accurate che contribuiscono ad ottimizzare le macchine, i processi e la riduzione dei costi di esercizio e manutenzione.</a:t>
            </a:r>
          </a:p>
          <a:p>
            <a:br>
              <a:rPr lang="it-IT" dirty="0"/>
            </a:br>
            <a:br>
              <a:rPr lang="it-IT" dirty="0"/>
            </a:br>
            <a:endParaRPr 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873125"/>
            <a:r>
              <a:rPr lang="de-DE"/>
              <a:t>Page </a:t>
            </a:r>
            <a:fld id="{58188E8C-B930-4544-8364-BD8F29691FE5}" type="slidenum">
              <a:rPr lang="de-DE"/>
              <a:pPr defTabSz="873125"/>
              <a:t>11</a:t>
            </a:fld>
            <a:endParaRPr lang="de-DE"/>
          </a:p>
        </p:txBody>
      </p:sp>
      <p:pic>
        <p:nvPicPr>
          <p:cNvPr id="10244" name="Picture 4" descr="ring1_montage"/>
          <p:cNvPicPr>
            <a:picLocks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358775" y="3108325"/>
            <a:ext cx="165576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ring1_bereit"/>
          <p:cNvPicPr preferRelativeResize="0">
            <a:picLocks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051050" y="3108325"/>
            <a:ext cx="165576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ring1_verstaendlich"/>
          <p:cNvPicPr preferRelativeResize="0">
            <a:picLocks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3743325" y="3108325"/>
            <a:ext cx="165576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ring1_webinterface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9463" y="3108325"/>
            <a:ext cx="1655762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ring1_messdaten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3108325"/>
            <a:ext cx="165576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941513" y="4332288"/>
            <a:ext cx="17287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sz="500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46500" y="4332288"/>
            <a:ext cx="1728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sz="1200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5541963" y="4341813"/>
            <a:ext cx="17287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de-DE" sz="1200"/>
          </a:p>
        </p:txBody>
      </p:sp>
      <p:graphicFrame>
        <p:nvGraphicFramePr>
          <p:cNvPr id="173103" name="Group 47"/>
          <p:cNvGraphicFramePr>
            <a:graphicFrameLocks noGrp="1"/>
          </p:cNvGraphicFramePr>
          <p:nvPr/>
        </p:nvGraphicFramePr>
        <p:xfrm>
          <a:off x="330200" y="4516438"/>
          <a:ext cx="8426450" cy="1090233"/>
        </p:xfrm>
        <a:graphic>
          <a:graphicData uri="http://schemas.openxmlformats.org/drawingml/2006/table">
            <a:tbl>
              <a:tblPr/>
              <a:tblGrid>
                <a:gridCol w="167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4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2290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INSTALLAZIONE </a:t>
                      </a:r>
                    </a:p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RAPIDA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PRONTO PER L'UTILIZZO 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INTUITIVO 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FACILE RECUPERO DATI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FAG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SmartCheck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App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semplice vite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Grazie ai Template</a:t>
                      </a:r>
                    </a:p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pre-configurati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Grazie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agli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status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LEDs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Via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standard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web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browser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Accessibile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via Smartphone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72" name="Line 32"/>
          <p:cNvSpPr>
            <a:spLocks noChangeShapeType="1"/>
          </p:cNvSpPr>
          <p:nvPr/>
        </p:nvSpPr>
        <p:spPr bwMode="auto">
          <a:xfrm>
            <a:off x="358775" y="3087688"/>
            <a:ext cx="842645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0273" name="Picture 33"/>
          <p:cNvPicPr>
            <a:picLocks noChangeAspect="1" noChangeArrowheads="1"/>
          </p:cNvPicPr>
          <p:nvPr/>
        </p:nvPicPr>
        <p:blipFill>
          <a:blip r:embed="rId7"/>
          <a:srcRect l="10564" t="17017" r="10449" b="11050"/>
          <a:stretch>
            <a:fillRect/>
          </a:stretch>
        </p:blipFill>
        <p:spPr bwMode="auto">
          <a:xfrm>
            <a:off x="376238" y="1069975"/>
            <a:ext cx="5992812" cy="18970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2756848" y="2060812"/>
            <a:ext cx="3780430" cy="20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2783177" y="2005254"/>
            <a:ext cx="8640000" cy="338554"/>
          </a:xfrm>
        </p:spPr>
        <p:txBody>
          <a:bodyPr/>
          <a:lstStyle/>
          <a:p>
            <a:r>
              <a:rPr lang="de-DE" sz="1800" dirty="0" err="1">
                <a:solidFill>
                  <a:schemeClr val="tx1"/>
                </a:solidFill>
              </a:rPr>
              <a:t>Monitoraggio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decentralizzato</a:t>
            </a:r>
            <a:r>
              <a:rPr lang="de-DE" sz="1800" dirty="0">
                <a:solidFill>
                  <a:schemeClr val="tx1"/>
                </a:solidFill>
              </a:rPr>
              <a:t> di </a:t>
            </a:r>
            <a:r>
              <a:rPr lang="de-DE" sz="1800" dirty="0" err="1">
                <a:solidFill>
                  <a:schemeClr val="tx1"/>
                </a:solidFill>
              </a:rPr>
              <a:t>Macchine</a:t>
            </a:r>
            <a:r>
              <a:rPr lang="de-DE" sz="1800" dirty="0">
                <a:solidFill>
                  <a:schemeClr val="tx1"/>
                </a:solidFill>
              </a:rPr>
              <a:t> e </a:t>
            </a:r>
            <a:r>
              <a:rPr lang="de-DE" sz="1800" dirty="0" err="1">
                <a:solidFill>
                  <a:schemeClr val="tx1"/>
                </a:solidFill>
              </a:rPr>
              <a:t>Processi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873125"/>
            <a:r>
              <a:rPr lang="de-DE"/>
              <a:t>Page </a:t>
            </a:r>
            <a:fld id="{7B5246FF-45FD-4868-B1AF-C20C03FC72F3}" type="slidenum">
              <a:rPr lang="de-DE"/>
              <a:pPr defTabSz="873125"/>
              <a:t>12</a:t>
            </a:fld>
            <a:endParaRPr lang="de-DE"/>
          </a:p>
        </p:txBody>
      </p:sp>
      <p:pic>
        <p:nvPicPr>
          <p:cNvPr id="11267" name="Picture 45"/>
          <p:cNvPicPr>
            <a:picLocks noChangeAspect="1" noChangeArrowheads="1"/>
          </p:cNvPicPr>
          <p:nvPr/>
        </p:nvPicPr>
        <p:blipFill>
          <a:blip r:embed="rId2"/>
          <a:srcRect l="11887" t="11165" r="23134" b="12096"/>
          <a:stretch>
            <a:fillRect/>
          </a:stretch>
        </p:blipFill>
        <p:spPr bwMode="auto">
          <a:xfrm>
            <a:off x="384175" y="1050925"/>
            <a:ext cx="4419600" cy="19177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3740150" y="3108325"/>
            <a:ext cx="1663700" cy="1103313"/>
          </a:xfrm>
          <a:prstGeom prst="rect">
            <a:avLst/>
          </a:prstGeom>
          <a:solidFill>
            <a:srgbClr val="DDDDDD"/>
          </a:solidFill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1270" name="Picture 5" descr="ring_1_ethernet"/>
          <p:cNvPicPr>
            <a:picLocks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58775" y="3108325"/>
            <a:ext cx="165576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6" descr="ring2_webinterface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3108325"/>
            <a:ext cx="165576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7" descr="ring2_leitstand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9463" y="3108325"/>
            <a:ext cx="1655762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8" descr="ring2_einbindung_sps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1050" y="3108325"/>
            <a:ext cx="165576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9"/>
          <p:cNvSpPr>
            <a:spLocks noChangeArrowheads="1"/>
          </p:cNvSpPr>
          <p:nvPr/>
        </p:nvSpPr>
        <p:spPr bwMode="auto">
          <a:xfrm>
            <a:off x="358775" y="6424613"/>
            <a:ext cx="1266825" cy="1524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000"/>
              <a:t>* At the planning stage</a:t>
            </a:r>
          </a:p>
        </p:txBody>
      </p:sp>
      <p:graphicFrame>
        <p:nvGraphicFramePr>
          <p:cNvPr id="174133" name="Group 53"/>
          <p:cNvGraphicFramePr>
            <a:graphicFrameLocks noGrp="1"/>
          </p:cNvGraphicFramePr>
          <p:nvPr/>
        </p:nvGraphicFramePr>
        <p:xfrm>
          <a:off x="358775" y="4348163"/>
          <a:ext cx="8426450" cy="1985520"/>
        </p:xfrm>
        <a:graphic>
          <a:graphicData uri="http://schemas.openxmlformats.org/drawingml/2006/table">
            <a:tbl>
              <a:tblPr/>
              <a:tblGrid>
                <a:gridCol w="167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4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7025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Connessione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Network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ed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Alimentazione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attraverso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Ethernet (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PoE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L="72000" marR="36000" marT="46800" marB="46800" horzOverflow="overflow">
                    <a:lnL cap="flat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Integration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PLC / OPC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Ricevere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dati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da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fonti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esterne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Interfaccia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Web:</a:t>
                      </a:r>
                      <a:b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FAG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SmartWeb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Integrazione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pannellli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di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controllo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913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Communication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ed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Alimentazione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via 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singolo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cavo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cap="flat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Scambio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dati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OPC UA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client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server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Integrazione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trendizzazione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di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parametri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di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processo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Analisi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dignagnosi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tramite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accesso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remoto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 FAG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SmartCheck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Customizzazione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di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interfaccia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291" name="Line 40"/>
          <p:cNvSpPr>
            <a:spLocks noChangeShapeType="1"/>
          </p:cNvSpPr>
          <p:nvPr/>
        </p:nvSpPr>
        <p:spPr bwMode="auto">
          <a:xfrm>
            <a:off x="358775" y="3087688"/>
            <a:ext cx="842645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1292" name="Picture 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8275" y="3149600"/>
            <a:ext cx="1187450" cy="10223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ttangolo 16"/>
          <p:cNvSpPr/>
          <p:nvPr/>
        </p:nvSpPr>
        <p:spPr>
          <a:xfrm>
            <a:off x="2756848" y="2033516"/>
            <a:ext cx="2115403" cy="218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2755883" y="2018902"/>
            <a:ext cx="8640000" cy="338554"/>
          </a:xfrm>
        </p:spPr>
        <p:txBody>
          <a:bodyPr/>
          <a:lstStyle/>
          <a:p>
            <a:r>
              <a:rPr lang="de-DE" sz="1800" dirty="0" err="1">
                <a:solidFill>
                  <a:schemeClr val="tx1"/>
                </a:solidFill>
              </a:rPr>
              <a:t>Integrazione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con</a:t>
            </a:r>
            <a:r>
              <a:rPr lang="de-DE" sz="1800" dirty="0">
                <a:solidFill>
                  <a:schemeClr val="tx1"/>
                </a:solidFill>
              </a:rPr>
              <a:t> i </a:t>
            </a:r>
            <a:r>
              <a:rPr lang="de-DE" sz="1800" dirty="0" err="1">
                <a:solidFill>
                  <a:schemeClr val="tx1"/>
                </a:solidFill>
              </a:rPr>
              <a:t>sistemi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d'impianto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873125"/>
            <a:r>
              <a:rPr lang="de-DE"/>
              <a:t>Page </a:t>
            </a:r>
            <a:fld id="{6AF5400E-7B55-4DA8-96CB-CC808F7DAE23}" type="slidenum">
              <a:rPr lang="de-DE"/>
              <a:pPr defTabSz="873125"/>
              <a:t>13</a:t>
            </a:fld>
            <a:endParaRPr lang="de-DE"/>
          </a:p>
        </p:txBody>
      </p:sp>
      <p:pic>
        <p:nvPicPr>
          <p:cNvPr id="12291" name="Picture 44"/>
          <p:cNvPicPr>
            <a:picLocks noChangeAspect="1" noChangeArrowheads="1"/>
          </p:cNvPicPr>
          <p:nvPr/>
        </p:nvPicPr>
        <p:blipFill>
          <a:blip r:embed="rId2"/>
          <a:srcRect l="10941" t="12440" r="20348" b="7745"/>
          <a:stretch>
            <a:fillRect/>
          </a:stretch>
        </p:blipFill>
        <p:spPr bwMode="auto">
          <a:xfrm>
            <a:off x="385763" y="1101725"/>
            <a:ext cx="4430712" cy="18653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/>
          <a:srcRect r="2109"/>
          <a:stretch>
            <a:fillRect/>
          </a:stretch>
        </p:blipFill>
        <p:spPr bwMode="auto">
          <a:xfrm>
            <a:off x="358775" y="3106738"/>
            <a:ext cx="1657350" cy="11033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9463" y="3106738"/>
            <a:ext cx="1655762" cy="11033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graphicFrame>
        <p:nvGraphicFramePr>
          <p:cNvPr id="175166" name="Group 62"/>
          <p:cNvGraphicFramePr>
            <a:graphicFrameLocks noGrp="1"/>
          </p:cNvGraphicFramePr>
          <p:nvPr/>
        </p:nvGraphicFramePr>
        <p:xfrm>
          <a:off x="358775" y="4235450"/>
          <a:ext cx="8426450" cy="2101470"/>
        </p:xfrm>
        <a:graphic>
          <a:graphicData uri="http://schemas.openxmlformats.org/drawingml/2006/table">
            <a:tbl>
              <a:tblPr/>
              <a:tblGrid>
                <a:gridCol w="167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On SITE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service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L="72000" marR="36000" marT="46800" marB="46800" horzOverflow="overflow">
                    <a:lnL cap="flat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Remote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monitoring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Condition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report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Services </a:t>
                      </a: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Reconditioning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Formazione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del</a:t>
                      </a:r>
                    </a:p>
                    <a:p>
                      <a:pPr marL="0" marR="0" lvl="0" indent="0" algn="l" defTabSz="8731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Personale</a:t>
                      </a: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150">
                <a:tc>
                  <a:txBody>
                    <a:bodyPr/>
                    <a:lstStyle/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Definizione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die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punti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di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misura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Commissioning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Ronde di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Misure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System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integration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Investigation delle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cause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die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problemi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L="72000" marR="36000" marT="46800" marB="46800" horzOverflow="overflow">
                    <a:lnL cap="flat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Service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Remoto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Analisi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dati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Manutenzione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sistema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Set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Up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Allarmi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144463" marR="0" lvl="0" indent="-144463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Reportistica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44463" marR="0" lvl="0" indent="-144463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Indicazioni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di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azioni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migliorative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44463" marR="0" lvl="0" indent="-144463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Installazione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realizzazione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di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sistemi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customizzati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Integrazioni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Manutenzioni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itchFamily="34" charset="0"/>
                        <a:buChar char="●"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133350" marR="0" lvl="0" indent="-13335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6666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Standard e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su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esigenze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specifiche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del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cliente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2000" marR="36000" marT="46800" marB="46800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311" name="Picture 36" descr="ring3_cm"/>
          <p:cNvPicPr>
            <a:picLocks noChangeArrowheads="1"/>
          </p:cNvPicPr>
          <p:nvPr/>
        </p:nvPicPr>
        <p:blipFill>
          <a:blip r:embed="rId5">
            <a:lum bright="12000" contrast="42000"/>
          </a:blip>
          <a:srcRect/>
          <a:stretch>
            <a:fillRect/>
          </a:stretch>
        </p:blipFill>
        <p:spPr bwMode="auto">
          <a:xfrm>
            <a:off x="2051050" y="3106738"/>
            <a:ext cx="1655763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2" name="Picture 37" descr="ring3_leistung_ips2"/>
          <p:cNvPicPr>
            <a:picLocks noChangeArrowheads="1"/>
          </p:cNvPicPr>
          <p:nvPr/>
        </p:nvPicPr>
        <p:blipFill>
          <a:blip r:embed="rId6">
            <a:lum bright="30000" contrast="42000"/>
          </a:blip>
          <a:srcRect/>
          <a:stretch>
            <a:fillRect/>
          </a:stretch>
        </p:blipFill>
        <p:spPr bwMode="auto">
          <a:xfrm>
            <a:off x="5435600" y="3106738"/>
            <a:ext cx="1655763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Line 39"/>
          <p:cNvSpPr>
            <a:spLocks noChangeShapeType="1"/>
          </p:cNvSpPr>
          <p:nvPr/>
        </p:nvSpPr>
        <p:spPr bwMode="auto">
          <a:xfrm>
            <a:off x="358775" y="3086100"/>
            <a:ext cx="842645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2314" name="Picture 55" descr="step_3_handlung_en"/>
          <p:cNvPicPr>
            <a:picLocks noChangeAspect="1" noChangeArrowheads="1"/>
          </p:cNvPicPr>
          <p:nvPr/>
        </p:nvPicPr>
        <p:blipFill>
          <a:blip r:embed="rId7"/>
          <a:srcRect l="-577" t="-3590" r="10638" b="2267"/>
          <a:stretch>
            <a:fillRect/>
          </a:stretch>
        </p:blipFill>
        <p:spPr bwMode="auto">
          <a:xfrm>
            <a:off x="3730625" y="3070225"/>
            <a:ext cx="1665288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ttangolo 13"/>
          <p:cNvSpPr/>
          <p:nvPr/>
        </p:nvSpPr>
        <p:spPr>
          <a:xfrm>
            <a:off x="2674961" y="2047164"/>
            <a:ext cx="2251881" cy="177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title"/>
          </p:nvPr>
        </p:nvSpPr>
        <p:spPr>
          <a:xfrm>
            <a:off x="2755883" y="2018902"/>
            <a:ext cx="8640000" cy="338554"/>
          </a:xfrm>
        </p:spPr>
        <p:txBody>
          <a:bodyPr/>
          <a:lstStyle/>
          <a:p>
            <a:r>
              <a:rPr lang="de-DE" sz="1800" dirty="0" err="1">
                <a:solidFill>
                  <a:schemeClr val="tx1"/>
                </a:solidFill>
              </a:rPr>
              <a:t>Full</a:t>
            </a:r>
            <a:r>
              <a:rPr lang="de-DE" sz="1800" dirty="0">
                <a:solidFill>
                  <a:schemeClr val="tx1"/>
                </a:solidFill>
              </a:rPr>
              <a:t> Service da Provider </a:t>
            </a:r>
            <a:r>
              <a:rPr lang="de-DE" sz="1800" dirty="0" err="1">
                <a:solidFill>
                  <a:schemeClr val="tx1"/>
                </a:solidFill>
              </a:rPr>
              <a:t>Unico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6" name="Immagine 15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2991" y="5751910"/>
            <a:ext cx="1541009" cy="11060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gray">
          <a:xfrm>
            <a:off x="251999" y="504000"/>
            <a:ext cx="8640000" cy="338554"/>
          </a:xfrm>
        </p:spPr>
        <p:txBody>
          <a:bodyPr/>
          <a:lstStyle/>
          <a:p>
            <a:r>
              <a:rPr lang="en-US" sz="2000" dirty="0" err="1"/>
              <a:t>Caratteristiche</a:t>
            </a:r>
            <a:r>
              <a:rPr lang="en-US" sz="2000" dirty="0"/>
              <a:t> Hardware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79298" y="5904468"/>
            <a:ext cx="398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www.FAG-SmartCheck.com</a:t>
            </a:r>
          </a:p>
        </p:txBody>
      </p:sp>
      <p:pic>
        <p:nvPicPr>
          <p:cNvPr id="6" name="Picture 8" descr="sc_model"/>
          <p:cNvPicPr>
            <a:picLocks noChangeAspect="1" noChangeArrowheads="1"/>
          </p:cNvPicPr>
          <p:nvPr/>
        </p:nvPicPr>
        <p:blipFill>
          <a:blip r:embed="rId4" cstate="print"/>
          <a:srcRect l="6561" t="4346" r="5119" b="5815"/>
          <a:stretch>
            <a:fillRect/>
          </a:stretch>
        </p:blipFill>
        <p:spPr bwMode="auto">
          <a:xfrm>
            <a:off x="2987824" y="1772816"/>
            <a:ext cx="3240038" cy="3720269"/>
          </a:xfrm>
          <a:prstGeom prst="rect">
            <a:avLst/>
          </a:prstGeom>
          <a:noFill/>
        </p:spPr>
      </p:pic>
      <p:sp>
        <p:nvSpPr>
          <p:cNvPr id="14" name="Rounded Rectangle 13"/>
          <p:cNvSpPr/>
          <p:nvPr/>
        </p:nvSpPr>
        <p:spPr>
          <a:xfrm>
            <a:off x="250824" y="1343291"/>
            <a:ext cx="2737000" cy="795527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0" bIns="36000" rtlCol="0" anchor="ctr">
            <a:spAutoFit/>
          </a:bodyPr>
          <a:lstStyle/>
          <a:p>
            <a:pPr defTabSz="341313"/>
            <a:r>
              <a:rPr lang="en-US" sz="1400" b="1" dirty="0">
                <a:solidFill>
                  <a:schemeClr val="tx1"/>
                </a:solidFill>
              </a:rPr>
              <a:t>Status LED:</a:t>
            </a:r>
            <a:endParaRPr lang="en-US" sz="1400" dirty="0">
              <a:solidFill>
                <a:schemeClr val="tx1"/>
              </a:solidFill>
            </a:endParaRP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Verde, </a:t>
            </a:r>
            <a:r>
              <a:rPr lang="en-US" sz="1400" dirty="0" err="1">
                <a:solidFill>
                  <a:schemeClr val="tx1"/>
                </a:solidFill>
              </a:rPr>
              <a:t>giallo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rosso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- </a:t>
            </a:r>
            <a:r>
              <a:rPr lang="en-US" sz="1400" dirty="0" err="1">
                <a:solidFill>
                  <a:schemeClr val="tx1"/>
                </a:solidFill>
              </a:rPr>
              <a:t>Lampeggiante</a:t>
            </a:r>
            <a:r>
              <a:rPr lang="en-US" sz="1400" dirty="0">
                <a:solidFill>
                  <a:schemeClr val="tx1"/>
                </a:solidFill>
              </a:rPr>
              <a:t> / </a:t>
            </a:r>
            <a:r>
              <a:rPr lang="en-US" sz="1400" dirty="0" err="1">
                <a:solidFill>
                  <a:schemeClr val="tx1"/>
                </a:solidFill>
              </a:rPr>
              <a:t>permanente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0825" y="2977503"/>
            <a:ext cx="2412000" cy="1033890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000" tIns="36000" rIns="0" bIns="36000" rtlCol="0" anchor="ctr">
            <a:spAutoFit/>
          </a:bodyPr>
          <a:lstStyle/>
          <a:p>
            <a:pPr defTabSz="341313"/>
            <a:r>
              <a:rPr lang="en-US" sz="1400" b="1" dirty="0" err="1">
                <a:solidFill>
                  <a:schemeClr val="tx1"/>
                </a:solidFill>
              </a:rPr>
              <a:t>Tasto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Membrana</a:t>
            </a:r>
            <a:r>
              <a:rPr lang="en-US" sz="1400" b="1" dirty="0">
                <a:solidFill>
                  <a:schemeClr val="tx1"/>
                </a:solidFill>
              </a:rPr>
              <a:t> 1: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Reset </a:t>
            </a:r>
            <a:r>
              <a:rPr lang="en-US" sz="1400" dirty="0" err="1">
                <a:solidFill>
                  <a:schemeClr val="tx1"/>
                </a:solidFill>
              </a:rPr>
              <a:t>Allarmi</a:t>
            </a:r>
            <a:endParaRPr lang="en-US" sz="1400" dirty="0">
              <a:solidFill>
                <a:schemeClr val="tx1"/>
              </a:solidFill>
            </a:endParaRP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Reset Sistema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- </a:t>
            </a:r>
            <a:r>
              <a:rPr lang="en-US" sz="1400" dirty="0" err="1">
                <a:solidFill>
                  <a:schemeClr val="tx1"/>
                </a:solidFill>
              </a:rPr>
              <a:t>Blocco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tasti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0825" y="4611716"/>
            <a:ext cx="2412000" cy="1272253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000" tIns="36000" rIns="0" bIns="36000" rtlCol="0" anchor="ctr">
            <a:spAutoFit/>
          </a:bodyPr>
          <a:lstStyle/>
          <a:p>
            <a:pPr defTabSz="341313"/>
            <a:r>
              <a:rPr lang="en-US" sz="1400" b="1" dirty="0">
                <a:solidFill>
                  <a:schemeClr val="tx1"/>
                </a:solidFill>
              </a:rPr>
              <a:t>Connector I/O: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- 2 x ingress </a:t>
            </a:r>
            <a:r>
              <a:rPr lang="en-US" sz="1400" dirty="0" err="1">
                <a:solidFill>
                  <a:schemeClr val="tx1"/>
                </a:solidFill>
              </a:rPr>
              <a:t>analogici</a:t>
            </a:r>
            <a:r>
              <a:rPr lang="en-US" sz="1400" dirty="0">
                <a:solidFill>
                  <a:schemeClr val="tx1"/>
                </a:solidFill>
              </a:rPr>
              <a:t>[mA/V]</a:t>
            </a: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- 1 x ingress </a:t>
            </a:r>
            <a:r>
              <a:rPr lang="en-US" sz="1400" dirty="0" err="1">
                <a:solidFill>
                  <a:schemeClr val="tx1"/>
                </a:solidFill>
              </a:rPr>
              <a:t>digitale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- 1 x </a:t>
            </a:r>
            <a:r>
              <a:rPr lang="en-US" sz="1400" dirty="0" err="1">
                <a:solidFill>
                  <a:schemeClr val="tx1"/>
                </a:solidFill>
              </a:rPr>
              <a:t>uscita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analogica</a:t>
            </a:r>
            <a:endParaRPr lang="en-US" sz="1400" dirty="0">
              <a:solidFill>
                <a:schemeClr val="tx1"/>
              </a:solidFill>
            </a:endParaRP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- 1 x </a:t>
            </a:r>
            <a:r>
              <a:rPr lang="en-US" sz="1400" dirty="0" err="1">
                <a:solidFill>
                  <a:schemeClr val="tx1"/>
                </a:solidFill>
              </a:rPr>
              <a:t>uscita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digitale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58313" y="1343291"/>
            <a:ext cx="2412000" cy="795527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000" tIns="36000" rIns="0" bIns="36000" rtlCol="0" anchor="ctr">
            <a:spAutoFit/>
          </a:bodyPr>
          <a:lstStyle/>
          <a:p>
            <a:pPr defTabSz="341313"/>
            <a:r>
              <a:rPr lang="en-US" sz="1400" b="1" dirty="0" err="1">
                <a:solidFill>
                  <a:schemeClr val="tx1"/>
                </a:solidFill>
              </a:rPr>
              <a:t>Tasto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Membrana</a:t>
            </a:r>
            <a:r>
              <a:rPr lang="en-US" sz="1400" b="1" dirty="0">
                <a:solidFill>
                  <a:schemeClr val="tx1"/>
                </a:solidFill>
              </a:rPr>
              <a:t> 2:</a:t>
            </a:r>
            <a:endParaRPr lang="en-US" sz="1400" dirty="0">
              <a:solidFill>
                <a:schemeClr val="tx1"/>
              </a:solidFill>
            </a:endParaRP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</a:t>
            </a:r>
            <a:r>
              <a:rPr lang="en-US" sz="1400" dirty="0" err="1">
                <a:solidFill>
                  <a:schemeClr val="tx1"/>
                </a:solidFill>
              </a:rPr>
              <a:t>attivazione</a:t>
            </a:r>
            <a:r>
              <a:rPr lang="en-US" sz="1400" dirty="0">
                <a:solidFill>
                  <a:schemeClr val="tx1"/>
                </a:solidFill>
              </a:rPr>
              <a:t> teach mode</a:t>
            </a: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</a:t>
            </a:r>
            <a:r>
              <a:rPr lang="en-US" sz="1400" dirty="0" err="1">
                <a:solidFill>
                  <a:schemeClr val="tx1"/>
                </a:solidFill>
              </a:rPr>
              <a:t>Blocco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tasti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8313" y="2926425"/>
            <a:ext cx="2412000" cy="1136046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000" tIns="36000" rIns="0" bIns="36000" rtlCol="0" anchor="ctr">
            <a:spAutoFit/>
          </a:bodyPr>
          <a:lstStyle/>
          <a:p>
            <a:pPr defTabSz="341313"/>
            <a:r>
              <a:rPr lang="en-US" sz="1400" b="1" dirty="0" err="1">
                <a:solidFill>
                  <a:schemeClr val="tx1"/>
                </a:solidFill>
              </a:rPr>
              <a:t>Connettore</a:t>
            </a:r>
            <a:r>
              <a:rPr lang="en-US" sz="1400" b="1" dirty="0">
                <a:solidFill>
                  <a:schemeClr val="tx1"/>
                </a:solidFill>
              </a:rPr>
              <a:t> Ethernet:</a:t>
            </a:r>
            <a:endParaRPr lang="en-US" sz="1400" dirty="0">
              <a:solidFill>
                <a:schemeClr val="tx1"/>
              </a:solidFill>
            </a:endParaRP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Ethernet Connection</a:t>
            </a: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</a:t>
            </a:r>
            <a:r>
              <a:rPr lang="en-US" sz="1400" dirty="0" err="1">
                <a:solidFill>
                  <a:schemeClr val="tx1"/>
                </a:solidFill>
              </a:rPr>
              <a:t>PoE</a:t>
            </a:r>
            <a:r>
              <a:rPr lang="en-US" sz="1400" dirty="0">
                <a:solidFill>
                  <a:schemeClr val="tx1"/>
                </a:solidFill>
              </a:rPr>
              <a:t>*: Power over Ethernet</a:t>
            </a:r>
          </a:p>
          <a:p>
            <a:pPr algn="r" defTabSz="341313"/>
            <a:r>
              <a:rPr lang="en-US" sz="1000" dirty="0">
                <a:solidFill>
                  <a:schemeClr val="tx1"/>
                </a:solidFill>
              </a:rPr>
              <a:t> </a:t>
            </a:r>
          </a:p>
          <a:p>
            <a:pPr algn="r" defTabSz="341313"/>
            <a:r>
              <a:rPr lang="en-US" sz="1000" dirty="0">
                <a:solidFill>
                  <a:schemeClr val="tx1"/>
                </a:solidFill>
              </a:rPr>
              <a:t> *</a:t>
            </a:r>
            <a:r>
              <a:rPr lang="en-US" sz="1000" dirty="0" err="1">
                <a:solidFill>
                  <a:schemeClr val="tx1"/>
                </a:solidFill>
              </a:rPr>
              <a:t>PoE</a:t>
            </a:r>
            <a:r>
              <a:rPr lang="en-US" sz="1000" dirty="0">
                <a:solidFill>
                  <a:schemeClr val="tx1"/>
                </a:solidFill>
              </a:rPr>
              <a:t>-Switch required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58313" y="4969260"/>
            <a:ext cx="2412000" cy="557164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0" bIns="36000" rtlCol="0" anchor="ctr">
            <a:spAutoFit/>
          </a:bodyPr>
          <a:lstStyle/>
          <a:p>
            <a:pPr defTabSz="341313"/>
            <a:r>
              <a:rPr lang="en-US" sz="1400" b="1" dirty="0" err="1">
                <a:solidFill>
                  <a:schemeClr val="tx1"/>
                </a:solidFill>
              </a:rPr>
              <a:t>Connettore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Alimentazione</a:t>
            </a:r>
            <a:r>
              <a:rPr lang="en-US" sz="1400" b="1" dirty="0">
                <a:solidFill>
                  <a:schemeClr val="tx1"/>
                </a:solidFill>
              </a:rPr>
              <a:t>:</a:t>
            </a:r>
            <a:endParaRPr lang="en-US" sz="1400" dirty="0">
              <a:solidFill>
                <a:schemeClr val="tx1"/>
              </a:solidFill>
            </a:endParaRPr>
          </a:p>
          <a:p>
            <a:pPr defTabSz="341313"/>
            <a:r>
              <a:rPr lang="en-US" sz="1400" dirty="0">
                <a:solidFill>
                  <a:schemeClr val="tx1"/>
                </a:solidFill>
              </a:rPr>
              <a:t>- Power interface 24V DC</a:t>
            </a:r>
          </a:p>
        </p:txBody>
      </p:sp>
      <p:cxnSp>
        <p:nvCxnSpPr>
          <p:cNvPr id="22" name="Straight Arrow Connector 21"/>
          <p:cNvCxnSpPr>
            <a:stCxn id="14" idx="3"/>
          </p:cNvCxnSpPr>
          <p:nvPr/>
        </p:nvCxnSpPr>
        <p:spPr>
          <a:xfrm>
            <a:off x="2987824" y="1741055"/>
            <a:ext cx="1109723" cy="329285"/>
          </a:xfrm>
          <a:prstGeom prst="straightConnector1">
            <a:avLst/>
          </a:prstGeom>
          <a:ln w="38100" cmpd="sng">
            <a:solidFill>
              <a:srgbClr val="B5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3"/>
          </p:cNvCxnSpPr>
          <p:nvPr/>
        </p:nvCxnSpPr>
        <p:spPr>
          <a:xfrm flipV="1">
            <a:off x="2662825" y="3105150"/>
            <a:ext cx="1607250" cy="389298"/>
          </a:xfrm>
          <a:prstGeom prst="straightConnector1">
            <a:avLst/>
          </a:prstGeom>
          <a:ln w="38100" cmpd="sng">
            <a:solidFill>
              <a:srgbClr val="B5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3"/>
          </p:cNvCxnSpPr>
          <p:nvPr/>
        </p:nvCxnSpPr>
        <p:spPr>
          <a:xfrm flipV="1">
            <a:off x="2662825" y="4477110"/>
            <a:ext cx="2064450" cy="770733"/>
          </a:xfrm>
          <a:prstGeom prst="straightConnector1">
            <a:avLst/>
          </a:prstGeom>
          <a:ln w="38100" cmpd="sng">
            <a:solidFill>
              <a:srgbClr val="B5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7" idx="1"/>
          </p:cNvCxnSpPr>
          <p:nvPr/>
        </p:nvCxnSpPr>
        <p:spPr>
          <a:xfrm flipH="1">
            <a:off x="5641675" y="1741055"/>
            <a:ext cx="816638" cy="864122"/>
          </a:xfrm>
          <a:prstGeom prst="straightConnector1">
            <a:avLst/>
          </a:prstGeom>
          <a:ln w="38100" cmpd="sng">
            <a:solidFill>
              <a:srgbClr val="B5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9" idx="1"/>
          </p:cNvCxnSpPr>
          <p:nvPr/>
        </p:nvCxnSpPr>
        <p:spPr>
          <a:xfrm flipH="1">
            <a:off x="6150634" y="3494448"/>
            <a:ext cx="307679" cy="309801"/>
          </a:xfrm>
          <a:prstGeom prst="straightConnector1">
            <a:avLst/>
          </a:prstGeom>
          <a:ln w="38100" cmpd="sng">
            <a:solidFill>
              <a:srgbClr val="B5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0" idx="1"/>
          </p:cNvCxnSpPr>
          <p:nvPr/>
        </p:nvCxnSpPr>
        <p:spPr>
          <a:xfrm flipH="1" flipV="1">
            <a:off x="5572665" y="4960190"/>
            <a:ext cx="885648" cy="287652"/>
          </a:xfrm>
          <a:prstGeom prst="straightConnector1">
            <a:avLst/>
          </a:prstGeom>
          <a:ln w="38100" cmpd="sng">
            <a:solidFill>
              <a:srgbClr val="B5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50825" y="253505"/>
            <a:ext cx="7380000" cy="224672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FAG SmartCheck</a:t>
            </a:r>
          </a:p>
          <a:p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8BD4-E2B2-49AE-831F-B37ED728B46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DA33-E0AF-427D-82A7-95574F53134D}" type="datetime1">
              <a:rPr lang="it-IT" smtClean="0"/>
              <a:t>12/04/2024</a:t>
            </a:fld>
            <a:endParaRPr lang="en-US"/>
          </a:p>
        </p:txBody>
      </p:sp>
      <p:pic>
        <p:nvPicPr>
          <p:cNvPr id="23" name="Immagine 2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934" y="1342538"/>
            <a:ext cx="1109380" cy="7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FAG SmartCheck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1543658" y="1848877"/>
          <a:ext cx="7072808" cy="116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5463">
                <a:tc>
                  <a:txBody>
                    <a:bodyPr/>
                    <a:lstStyle/>
                    <a:p>
                      <a:pPr marL="266700" indent="-266700">
                        <a:spcBef>
                          <a:spcPts val="900"/>
                        </a:spcBef>
                        <a:spcAft>
                          <a:spcPct val="70000"/>
                        </a:spcAft>
                        <a:buFont typeface="Arial" pitchFamily="34" charset="0"/>
                        <a:buNone/>
                      </a:pP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Argomentazione</a:t>
                      </a:r>
                      <a:r>
                        <a:rPr lang="en-GB" sz="2800" b="1" noProof="0" dirty="0">
                          <a:latin typeface="Arial" pitchFamily="34" charset="0"/>
                          <a:cs typeface="Arial" pitchFamily="34" charset="0"/>
                        </a:rPr>
                        <a:t> per </a:t>
                      </a: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vendite</a:t>
                      </a:r>
                      <a:r>
                        <a:rPr lang="en-GB" sz="2800" b="1" noProof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mirate</a:t>
                      </a:r>
                      <a:endParaRPr lang="en-GB" sz="28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447675" marR="0" lvl="1" indent="9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ct val="7000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</a:tabLst>
                        <a:defRPr/>
                      </a:pP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Esempi</a:t>
                      </a:r>
                      <a:r>
                        <a:rPr lang="en-GB" sz="2800" b="1" baseline="0" noProof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800" b="1" baseline="0" noProof="0" dirty="0" err="1">
                          <a:latin typeface="Arial" pitchFamily="34" charset="0"/>
                          <a:cs typeface="Arial" pitchFamily="34" charset="0"/>
                        </a:rPr>
                        <a:t>applicativi</a:t>
                      </a:r>
                      <a:r>
                        <a:rPr lang="en-GB" sz="2800" b="1" baseline="0" noProof="0" dirty="0">
                          <a:latin typeface="Arial" pitchFamily="34" charset="0"/>
                          <a:cs typeface="Arial" pitchFamily="34" charset="0"/>
                        </a:rPr>
                        <a:t>!</a:t>
                      </a:r>
                    </a:p>
                  </a:txBody>
                  <a:tcPr marL="0" marT="108000" marB="108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hteck 10"/>
          <p:cNvSpPr/>
          <p:nvPr/>
        </p:nvSpPr>
        <p:spPr>
          <a:xfrm>
            <a:off x="0" y="1089949"/>
            <a:ext cx="1944216" cy="31700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20000">
                <a:solidFill>
                  <a:srgbClr val="FF0000"/>
                </a:solidFill>
              </a:rPr>
              <a:t>!</a:t>
            </a:r>
            <a:endParaRPr lang="en-US" sz="20000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8BD4-E2B2-49AE-831F-B37ED728B46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4C2B-AAFC-4B37-A51C-73ACE446A395}" type="datetime1">
              <a:rPr lang="it-IT" smtClean="0"/>
              <a:t>12/04/2024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083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16</a:t>
            </a:fld>
            <a:endParaRPr lang="de-DE"/>
          </a:p>
        </p:txBody>
      </p:sp>
      <p:pic>
        <p:nvPicPr>
          <p:cNvPr id="187422" name="Picture 30" descr="Bild1_1"/>
          <p:cNvPicPr>
            <a:picLocks noChangeAspect="1" noChangeArrowheads="1"/>
          </p:cNvPicPr>
          <p:nvPr/>
        </p:nvPicPr>
        <p:blipFill>
          <a:blip r:embed="rId2"/>
          <a:srcRect l="17117" r="27104"/>
          <a:stretch>
            <a:fillRect/>
          </a:stretch>
        </p:blipFill>
        <p:spPr bwMode="auto">
          <a:xfrm>
            <a:off x="3127717" y="1638026"/>
            <a:ext cx="2750569" cy="3289084"/>
          </a:xfrm>
          <a:prstGeom prst="rect">
            <a:avLst/>
          </a:prstGeom>
          <a:noFill/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330926" y="5466601"/>
            <a:ext cx="8551817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3200" dirty="0">
                <a:solidFill>
                  <a:srgbClr val="282828"/>
                </a:solidFill>
              </a:rPr>
              <a:t>Che cosa serve per far funzionare </a:t>
            </a:r>
            <a:r>
              <a:rPr lang="it-IT" sz="3200" dirty="0" err="1">
                <a:solidFill>
                  <a:srgbClr val="282828"/>
                </a:solidFill>
              </a:rPr>
              <a:t>Smartcheck</a:t>
            </a:r>
            <a:endParaRPr lang="it-IT" sz="3200" dirty="0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27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17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8" descr="FAG SMartCheck Service KIT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8131" y="1593140"/>
            <a:ext cx="5387887" cy="3998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440108" y="933556"/>
            <a:ext cx="8551817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3200" dirty="0" err="1">
                <a:solidFill>
                  <a:srgbClr val="282828"/>
                </a:solidFill>
              </a:rPr>
              <a:t>Smartcheck</a:t>
            </a:r>
            <a:r>
              <a:rPr lang="it-IT" sz="3200" dirty="0">
                <a:solidFill>
                  <a:srgbClr val="282828"/>
                </a:solidFill>
              </a:rPr>
              <a:t>      </a:t>
            </a:r>
            <a:r>
              <a:rPr lang="it-IT" sz="3200" b="1" dirty="0">
                <a:solidFill>
                  <a:srgbClr val="282828"/>
                </a:solidFill>
              </a:rPr>
              <a:t>SERVICE KIT</a:t>
            </a:r>
          </a:p>
        </p:txBody>
      </p:sp>
    </p:spTree>
    <p:extLst>
      <p:ext uri="{BB962C8B-B14F-4D97-AF65-F5344CB8AC3E}">
        <p14:creationId xmlns:p14="http://schemas.microsoft.com/office/powerpoint/2010/main" val="82899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18</a:t>
            </a:fld>
            <a:endParaRPr lang="de-DE"/>
          </a:p>
        </p:txBody>
      </p:sp>
      <p:pic>
        <p:nvPicPr>
          <p:cNvPr id="187422" name="Picture 30" descr="Bild1_1"/>
          <p:cNvPicPr>
            <a:picLocks noChangeAspect="1" noChangeArrowheads="1"/>
          </p:cNvPicPr>
          <p:nvPr/>
        </p:nvPicPr>
        <p:blipFill>
          <a:blip r:embed="rId3"/>
          <a:srcRect l="17117" r="27104"/>
          <a:stretch>
            <a:fillRect/>
          </a:stretch>
        </p:blipFill>
        <p:spPr bwMode="auto">
          <a:xfrm>
            <a:off x="3259079" y="1985555"/>
            <a:ext cx="2110369" cy="2523544"/>
          </a:xfrm>
          <a:prstGeom prst="rect">
            <a:avLst/>
          </a:prstGeom>
          <a:noFill/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uppo 4"/>
          <p:cNvGrpSpPr/>
          <p:nvPr/>
        </p:nvGrpSpPr>
        <p:grpSpPr>
          <a:xfrm>
            <a:off x="5736413" y="4509099"/>
            <a:ext cx="3459409" cy="1830802"/>
            <a:chOff x="5736413" y="4509099"/>
            <a:chExt cx="3459409" cy="183080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6298498" y="4509099"/>
              <a:ext cx="1934454" cy="1461469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5736413" y="5970569"/>
              <a:ext cx="34594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FAG.SC.POWER.SUPPLY.12V </a:t>
              </a:r>
            </a:p>
          </p:txBody>
        </p:sp>
      </p:grpSp>
      <p:cxnSp>
        <p:nvCxnSpPr>
          <p:cNvPr id="7" name="Connettore 2 6"/>
          <p:cNvCxnSpPr/>
          <p:nvPr/>
        </p:nvCxnSpPr>
        <p:spPr>
          <a:xfrm flipH="1" flipV="1">
            <a:off x="5045847" y="4040777"/>
            <a:ext cx="1590085" cy="5747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5406473" y="1332678"/>
            <a:ext cx="3182381" cy="2103614"/>
            <a:chOff x="5406473" y="1332678"/>
            <a:chExt cx="3182381" cy="210361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14890">
              <a:off x="5586686" y="1935208"/>
              <a:ext cx="3002168" cy="1501084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5406473" y="1332678"/>
              <a:ext cx="2877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FAG.SC.ETH.CABLE.5M</a:t>
              </a:r>
              <a:r>
                <a:rPr lang="it-IT" dirty="0"/>
                <a:t> 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73847" y="1889495"/>
            <a:ext cx="4572000" cy="2562101"/>
            <a:chOff x="473847" y="1889495"/>
            <a:chExt cx="4572000" cy="2562101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028744">
              <a:off x="919895" y="2545525"/>
              <a:ext cx="1928234" cy="1883907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>
            <a:xfrm>
              <a:off x="473847" y="188949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dirty="0"/>
                <a:t> </a:t>
              </a:r>
              <a:endParaRPr lang="it-IT" b="1" dirty="0"/>
            </a:p>
            <a:p>
              <a:r>
                <a:rPr lang="it-IT" b="1" dirty="0"/>
                <a:t>FAG.SC.IO.CABLE.5M </a:t>
              </a:r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1221" y="3372842"/>
            <a:ext cx="1660254" cy="1280143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 flipH="1">
            <a:off x="5338666" y="2836695"/>
            <a:ext cx="840257" cy="47334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6635932" y="3200460"/>
            <a:ext cx="1597020" cy="81245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2821751" y="3766359"/>
            <a:ext cx="1834238" cy="188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3688" y="4781385"/>
            <a:ext cx="1581150" cy="1495425"/>
          </a:xfrm>
          <a:prstGeom prst="rect">
            <a:avLst/>
          </a:prstGeom>
        </p:spPr>
      </p:pic>
      <p:cxnSp>
        <p:nvCxnSpPr>
          <p:cNvPr id="24" name="Connettore 2 23"/>
          <p:cNvCxnSpPr/>
          <p:nvPr/>
        </p:nvCxnSpPr>
        <p:spPr>
          <a:xfrm flipH="1">
            <a:off x="4264243" y="4391809"/>
            <a:ext cx="50020" cy="6037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1884012" y="6232073"/>
            <a:ext cx="3852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FIS.MAGNET.RAIL.MH140-1A-BIG</a:t>
            </a:r>
          </a:p>
        </p:txBody>
      </p:sp>
    </p:spTree>
    <p:extLst>
      <p:ext uri="{BB962C8B-B14F-4D97-AF65-F5344CB8AC3E}">
        <p14:creationId xmlns:p14="http://schemas.microsoft.com/office/powerpoint/2010/main" val="270634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ttangolo 2"/>
          <p:cNvSpPr>
            <a:spLocks noChangeArrowheads="1"/>
          </p:cNvSpPr>
          <p:nvPr/>
        </p:nvSpPr>
        <p:spPr bwMode="auto">
          <a:xfrm>
            <a:off x="3633073" y="312240"/>
            <a:ext cx="34227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/>
              <a:t> Monitoraggio =  Sicurezza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81" y="2100765"/>
            <a:ext cx="8816454" cy="348116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19</a:t>
            </a:fld>
            <a:endParaRPr lang="de-DE"/>
          </a:p>
        </p:txBody>
      </p:sp>
      <p:pic>
        <p:nvPicPr>
          <p:cNvPr id="187422" name="Picture 30" descr="Bild1_1"/>
          <p:cNvPicPr>
            <a:picLocks noChangeAspect="1" noChangeArrowheads="1"/>
          </p:cNvPicPr>
          <p:nvPr/>
        </p:nvPicPr>
        <p:blipFill>
          <a:blip r:embed="rId3"/>
          <a:srcRect l="17117" r="27104"/>
          <a:stretch>
            <a:fillRect/>
          </a:stretch>
        </p:blipFill>
        <p:spPr bwMode="auto">
          <a:xfrm>
            <a:off x="3259079" y="1985555"/>
            <a:ext cx="2110369" cy="2523544"/>
          </a:xfrm>
          <a:prstGeom prst="rect">
            <a:avLst/>
          </a:prstGeom>
          <a:noFill/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uppo 4"/>
          <p:cNvGrpSpPr/>
          <p:nvPr/>
        </p:nvGrpSpPr>
        <p:grpSpPr>
          <a:xfrm>
            <a:off x="5736413" y="4509099"/>
            <a:ext cx="3459409" cy="1830802"/>
            <a:chOff x="5736413" y="4509099"/>
            <a:chExt cx="3459409" cy="183080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6298498" y="4509099"/>
              <a:ext cx="1934454" cy="1461469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5736413" y="5970569"/>
              <a:ext cx="34594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FAG.SC.POWER.SUPPLY.12V </a:t>
              </a:r>
            </a:p>
          </p:txBody>
        </p:sp>
      </p:grpSp>
      <p:cxnSp>
        <p:nvCxnSpPr>
          <p:cNvPr id="7" name="Connettore 2 6"/>
          <p:cNvCxnSpPr/>
          <p:nvPr/>
        </p:nvCxnSpPr>
        <p:spPr>
          <a:xfrm flipH="1" flipV="1">
            <a:off x="5045847" y="4040777"/>
            <a:ext cx="1590085" cy="5747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5406473" y="1332678"/>
            <a:ext cx="3182381" cy="2103614"/>
            <a:chOff x="5406473" y="1332678"/>
            <a:chExt cx="3182381" cy="210361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14890">
              <a:off x="5586686" y="1935208"/>
              <a:ext cx="3002168" cy="1501084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5406473" y="1332678"/>
              <a:ext cx="2877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FAG.SC.ETH.CABLE.5M</a:t>
              </a:r>
              <a:r>
                <a:rPr lang="it-IT" dirty="0"/>
                <a:t> </a:t>
              </a:r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1221" y="3372842"/>
            <a:ext cx="1660254" cy="1280143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 flipH="1">
            <a:off x="5338666" y="2836695"/>
            <a:ext cx="840257" cy="47334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6635932" y="3200460"/>
            <a:ext cx="1597020" cy="81245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3688" y="4781385"/>
            <a:ext cx="1581150" cy="1495425"/>
          </a:xfrm>
          <a:prstGeom prst="rect">
            <a:avLst/>
          </a:prstGeom>
        </p:spPr>
      </p:pic>
      <p:cxnSp>
        <p:nvCxnSpPr>
          <p:cNvPr id="24" name="Connettore 2 23"/>
          <p:cNvCxnSpPr/>
          <p:nvPr/>
        </p:nvCxnSpPr>
        <p:spPr>
          <a:xfrm flipH="1">
            <a:off x="4264243" y="4391809"/>
            <a:ext cx="50020" cy="6037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1884012" y="6232073"/>
            <a:ext cx="3852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FIS.MAGNET.RAIL.MH140-1A-BIG</a:t>
            </a:r>
          </a:p>
        </p:txBody>
      </p:sp>
      <p:sp>
        <p:nvSpPr>
          <p:cNvPr id="2" name="CasellaDiTesto 1"/>
          <p:cNvSpPr txBox="1"/>
          <p:nvPr/>
        </p:nvSpPr>
        <p:spPr>
          <a:xfrm rot="20651606">
            <a:off x="931817" y="1244529"/>
            <a:ext cx="3683726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2400" b="1" u="sng" dirty="0"/>
              <a:t>Montaggio per DEMO</a:t>
            </a:r>
          </a:p>
        </p:txBody>
      </p:sp>
    </p:spTree>
    <p:extLst>
      <p:ext uri="{BB962C8B-B14F-4D97-AF65-F5344CB8AC3E}">
        <p14:creationId xmlns:p14="http://schemas.microsoft.com/office/powerpoint/2010/main" val="2938334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2E61533D-59E7-491E-BB42-2F9A2136D7AC}" type="slidenum">
              <a:rPr lang="de-DE"/>
              <a:pPr/>
              <a:t>20</a:t>
            </a:fld>
            <a:endParaRPr lang="de-DE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49410"/>
            <a:ext cx="4101637" cy="338554"/>
          </a:xfrm>
        </p:spPr>
        <p:txBody>
          <a:bodyPr/>
          <a:lstStyle/>
          <a:p>
            <a:r>
              <a:rPr lang="en-US" sz="1600" dirty="0"/>
              <a:t>Software</a:t>
            </a:r>
            <a:endParaRPr lang="de-DE" sz="1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000" y="4439140"/>
            <a:ext cx="4046561" cy="165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5773" y="4317180"/>
            <a:ext cx="3757200" cy="194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000" y="787964"/>
            <a:ext cx="6296522" cy="31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1583140" y="5622878"/>
            <a:ext cx="286603" cy="846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 rot="20028007">
            <a:off x="-15933" y="5920187"/>
            <a:ext cx="1428206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OPZIONALE</a:t>
            </a:r>
          </a:p>
        </p:txBody>
      </p:sp>
      <p:sp>
        <p:nvSpPr>
          <p:cNvPr id="10" name="CasellaDiTesto 9"/>
          <p:cNvSpPr txBox="1"/>
          <p:nvPr/>
        </p:nvSpPr>
        <p:spPr>
          <a:xfrm rot="19599826">
            <a:off x="4798867" y="5297270"/>
            <a:ext cx="1428206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OPZIONALE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21</a:t>
            </a:fld>
            <a:endParaRPr lang="de-DE"/>
          </a:p>
        </p:txBody>
      </p:sp>
      <p:pic>
        <p:nvPicPr>
          <p:cNvPr id="187422" name="Picture 30" descr="Bild1_1"/>
          <p:cNvPicPr>
            <a:picLocks noChangeAspect="1" noChangeArrowheads="1"/>
          </p:cNvPicPr>
          <p:nvPr/>
        </p:nvPicPr>
        <p:blipFill>
          <a:blip r:embed="rId3"/>
          <a:srcRect l="17117" r="27104"/>
          <a:stretch>
            <a:fillRect/>
          </a:stretch>
        </p:blipFill>
        <p:spPr bwMode="auto">
          <a:xfrm>
            <a:off x="3259079" y="1985555"/>
            <a:ext cx="2110369" cy="2523544"/>
          </a:xfrm>
          <a:prstGeom prst="rect">
            <a:avLst/>
          </a:prstGeom>
          <a:noFill/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uppo 12"/>
          <p:cNvGrpSpPr/>
          <p:nvPr/>
        </p:nvGrpSpPr>
        <p:grpSpPr>
          <a:xfrm>
            <a:off x="5045847" y="4040777"/>
            <a:ext cx="3696061" cy="2299124"/>
            <a:chOff x="5045847" y="4040777"/>
            <a:chExt cx="3696061" cy="2299124"/>
          </a:xfrm>
        </p:grpSpPr>
        <p:grpSp>
          <p:nvGrpSpPr>
            <p:cNvPr id="5" name="Gruppo 4"/>
            <p:cNvGrpSpPr/>
            <p:nvPr/>
          </p:nvGrpSpPr>
          <p:grpSpPr>
            <a:xfrm>
              <a:off x="6013148" y="4509099"/>
              <a:ext cx="2728760" cy="1830802"/>
              <a:chOff x="6013148" y="4509099"/>
              <a:chExt cx="2728760" cy="1830802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6298498" y="4509099"/>
                <a:ext cx="1934454" cy="1461469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6013148" y="5970569"/>
                <a:ext cx="2728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00" b="1" dirty="0"/>
                  <a:t>FAG.SC.POWER.SUPPLY.12V</a:t>
                </a:r>
                <a:r>
                  <a:rPr lang="it-IT" dirty="0"/>
                  <a:t> </a:t>
                </a:r>
              </a:p>
            </p:txBody>
          </p:sp>
        </p:grpSp>
        <p:cxnSp>
          <p:nvCxnSpPr>
            <p:cNvPr id="7" name="Connettore 2 6"/>
            <p:cNvCxnSpPr/>
            <p:nvPr/>
          </p:nvCxnSpPr>
          <p:spPr>
            <a:xfrm flipH="1" flipV="1">
              <a:off x="5045847" y="4040777"/>
              <a:ext cx="1590085" cy="57476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uppo 9"/>
          <p:cNvGrpSpPr/>
          <p:nvPr/>
        </p:nvGrpSpPr>
        <p:grpSpPr>
          <a:xfrm>
            <a:off x="5312572" y="1401813"/>
            <a:ext cx="3182381" cy="2103614"/>
            <a:chOff x="5406473" y="1332678"/>
            <a:chExt cx="3182381" cy="210361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14890">
              <a:off x="5586686" y="1935208"/>
              <a:ext cx="3002168" cy="1501084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5406473" y="1332678"/>
              <a:ext cx="2877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FAG.SC.ETH.CABLE.5M</a:t>
              </a:r>
              <a:r>
                <a:rPr lang="it-IT" dirty="0"/>
                <a:t> </a:t>
              </a:r>
            </a:p>
          </p:txBody>
        </p:sp>
      </p:grpSp>
      <p:cxnSp>
        <p:nvCxnSpPr>
          <p:cNvPr id="12" name="Connettore 2 11"/>
          <p:cNvCxnSpPr/>
          <p:nvPr/>
        </p:nvCxnSpPr>
        <p:spPr>
          <a:xfrm flipH="1">
            <a:off x="5244765" y="2905830"/>
            <a:ext cx="840257" cy="47334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6635932" y="3200460"/>
            <a:ext cx="2465543" cy="1452525"/>
            <a:chOff x="6635932" y="3200460"/>
            <a:chExt cx="2465543" cy="1452525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1221" y="3372842"/>
              <a:ext cx="1660254" cy="1280143"/>
            </a:xfrm>
            <a:prstGeom prst="rect">
              <a:avLst/>
            </a:prstGeom>
          </p:spPr>
        </p:pic>
        <p:cxnSp>
          <p:nvCxnSpPr>
            <p:cNvPr id="20" name="Connettore 2 19"/>
            <p:cNvCxnSpPr/>
            <p:nvPr/>
          </p:nvCxnSpPr>
          <p:spPr>
            <a:xfrm>
              <a:off x="6635932" y="3200460"/>
              <a:ext cx="1597020" cy="812453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CasellaDiTesto 1"/>
          <p:cNvSpPr txBox="1"/>
          <p:nvPr/>
        </p:nvSpPr>
        <p:spPr>
          <a:xfrm>
            <a:off x="252000" y="752658"/>
            <a:ext cx="6235555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3600" b="1" dirty="0">
                <a:solidFill>
                  <a:srgbClr val="282828"/>
                </a:solidFill>
              </a:rPr>
              <a:t>La vostra DEMO dal cliente</a:t>
            </a:r>
          </a:p>
        </p:txBody>
      </p:sp>
      <p:sp>
        <p:nvSpPr>
          <p:cNvPr id="9" name="Ovale 8"/>
          <p:cNvSpPr/>
          <p:nvPr/>
        </p:nvSpPr>
        <p:spPr>
          <a:xfrm>
            <a:off x="709684" y="1985555"/>
            <a:ext cx="368489" cy="4028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260887" y="1985554"/>
            <a:ext cx="368489" cy="4028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96112" y="2798072"/>
            <a:ext cx="3159940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dirty="0">
                <a:solidFill>
                  <a:srgbClr val="282828"/>
                </a:solidFill>
              </a:rPr>
              <a:t>Led giallo /rosso lampeggiano alternativamente per il tempo necessario per l'avvio dello strumento.</a:t>
            </a:r>
          </a:p>
          <a:p>
            <a:r>
              <a:rPr lang="it-IT" sz="1600" dirty="0">
                <a:solidFill>
                  <a:srgbClr val="282828"/>
                </a:solidFill>
              </a:rPr>
              <a:t>Quando il led verde è fisso </a:t>
            </a:r>
            <a:r>
              <a:rPr lang="it-IT" sz="1600" dirty="0" err="1">
                <a:solidFill>
                  <a:srgbClr val="282828"/>
                </a:solidFill>
              </a:rPr>
              <a:t>Smartcheck</a:t>
            </a:r>
            <a:r>
              <a:rPr lang="it-IT" sz="1600" dirty="0">
                <a:solidFill>
                  <a:srgbClr val="282828"/>
                </a:solidFill>
              </a:rPr>
              <a:t> è operativo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3688" y="4781385"/>
            <a:ext cx="1581150" cy="1495425"/>
          </a:xfrm>
          <a:prstGeom prst="rect">
            <a:avLst/>
          </a:prstGeom>
        </p:spPr>
      </p:pic>
      <p:cxnSp>
        <p:nvCxnSpPr>
          <p:cNvPr id="22" name="Connettore 2 21"/>
          <p:cNvCxnSpPr/>
          <p:nvPr/>
        </p:nvCxnSpPr>
        <p:spPr>
          <a:xfrm flipH="1">
            <a:off x="4264243" y="4391809"/>
            <a:ext cx="50020" cy="6037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47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2E61533D-59E7-491E-BB42-2F9A2136D7AC}" type="slidenum">
              <a:rPr lang="de-DE"/>
              <a:pPr/>
              <a:t>22</a:t>
            </a:fld>
            <a:endParaRPr lang="de-DE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tangolo 10"/>
          <p:cNvSpPr/>
          <p:nvPr/>
        </p:nvSpPr>
        <p:spPr>
          <a:xfrm>
            <a:off x="1583140" y="5622878"/>
            <a:ext cx="286603" cy="846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569" y="2072572"/>
            <a:ext cx="3424957" cy="244639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44467" y="5278561"/>
            <a:ext cx="6073254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2800" b="1" dirty="0">
                <a:solidFill>
                  <a:srgbClr val="282828"/>
                </a:solidFill>
              </a:rPr>
              <a:t>Alcuni cenni sulle reti - NETWORK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591" y="1022936"/>
            <a:ext cx="4003522" cy="202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905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2E61533D-59E7-491E-BB42-2F9A2136D7AC}" type="slidenum">
              <a:rPr lang="de-DE"/>
              <a:pPr/>
              <a:t>23</a:t>
            </a:fld>
            <a:endParaRPr lang="de-DE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tangolo 10"/>
          <p:cNvSpPr/>
          <p:nvPr/>
        </p:nvSpPr>
        <p:spPr>
          <a:xfrm>
            <a:off x="1583140" y="5622878"/>
            <a:ext cx="286603" cy="846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1999" y="1620178"/>
            <a:ext cx="82889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Cos'è una rete?</a:t>
            </a:r>
            <a:br>
              <a:rPr lang="it-IT" sz="1600" dirty="0"/>
            </a:br>
            <a:r>
              <a:rPr lang="it-IT" sz="1600" dirty="0"/>
              <a:t>E' una connessione di più computer o altri dispositivi compatibili con la stessa rete, come ad es. un dispositivo FAG </a:t>
            </a:r>
            <a:r>
              <a:rPr lang="it-IT" sz="1600" dirty="0" err="1"/>
              <a:t>SmartCheck</a:t>
            </a:r>
            <a:r>
              <a:rPr lang="it-IT" sz="1600" dirty="0"/>
              <a:t>.</a:t>
            </a:r>
            <a:br>
              <a:rPr lang="it-IT" sz="1600" dirty="0"/>
            </a:br>
            <a:r>
              <a:rPr lang="it-IT" sz="1600" dirty="0"/>
              <a:t>La connessione può essere realizzata tramite LAN Ethernet (Local Area Network) o WLAN (Wireless LAN).</a:t>
            </a:r>
            <a:br>
              <a:rPr lang="it-IT" sz="1600" dirty="0"/>
            </a:br>
            <a:r>
              <a:rPr lang="it-IT" sz="1600" dirty="0"/>
              <a:t>Esistono reti pubbliche (ad esempio Internet), in cui ogni indirizzo di rete deve esistere solo una volta e privato / locale reti (ad esempio reti aziendali).</a:t>
            </a:r>
            <a:endParaRPr lang="it-IT" sz="1600" dirty="0">
              <a:effectLst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31999" y="3878340"/>
            <a:ext cx="8288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Che cos'è il protocollo TCP / IP?</a:t>
            </a:r>
            <a:br>
              <a:rPr lang="it-IT" sz="1600" dirty="0"/>
            </a:br>
            <a:r>
              <a:rPr lang="it-IT" sz="1600" dirty="0"/>
              <a:t>Per capirsi, tutti i membri di una rete di computer hanno bisogno di un linguaggio comune, chiamato protocollo.</a:t>
            </a:r>
            <a:br>
              <a:rPr lang="it-IT" sz="1600" dirty="0"/>
            </a:br>
            <a:r>
              <a:rPr lang="it-IT" sz="1600" dirty="0"/>
              <a:t>Tra i diversi protocolli, il protocollo più comunemente usato è il protocollo TCP / IP (</a:t>
            </a:r>
            <a:r>
              <a:rPr lang="it-IT" sz="1600" dirty="0" err="1"/>
              <a:t>Transmission</a:t>
            </a:r>
            <a:r>
              <a:rPr lang="it-IT" sz="1600" dirty="0"/>
              <a:t> Control </a:t>
            </a:r>
            <a:r>
              <a:rPr lang="it-IT" sz="1600" dirty="0" err="1"/>
              <a:t>Protocol</a:t>
            </a:r>
            <a:r>
              <a:rPr lang="it-IT" sz="1600" dirty="0"/>
              <a:t> /Internet </a:t>
            </a:r>
            <a:r>
              <a:rPr lang="it-IT" sz="1600" dirty="0" err="1"/>
              <a:t>Protocol</a:t>
            </a:r>
            <a:r>
              <a:rPr lang="it-IT" sz="1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8011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2E61533D-59E7-491E-BB42-2F9A2136D7AC}" type="slidenum">
              <a:rPr lang="de-DE"/>
              <a:pPr/>
              <a:t>24</a:t>
            </a:fld>
            <a:endParaRPr lang="de-DE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tangolo 10"/>
          <p:cNvSpPr/>
          <p:nvPr/>
        </p:nvSpPr>
        <p:spPr>
          <a:xfrm>
            <a:off x="1583140" y="5622878"/>
            <a:ext cx="286603" cy="846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2178" y="959616"/>
            <a:ext cx="828891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Cos'è un indirizzo IP?</a:t>
            </a:r>
            <a:br>
              <a:rPr lang="it-IT" dirty="0"/>
            </a:br>
            <a:r>
              <a:rPr lang="it-IT" dirty="0"/>
              <a:t>In una rete telefonica ogni membro ha bisogno di un numero di telefono. Di conseguenza ogni membro di una rete di computer</a:t>
            </a:r>
            <a:br>
              <a:rPr lang="it-IT" dirty="0"/>
            </a:br>
            <a:r>
              <a:rPr lang="it-IT" dirty="0"/>
              <a:t>ha bisogno di un numero di identificazione. Nelle reti TCP / IP questo numero di identificazione è chiamato indirizzo IP. Comunemente usato</a:t>
            </a:r>
            <a:br>
              <a:rPr lang="it-IT" dirty="0"/>
            </a:br>
            <a:r>
              <a:rPr lang="it-IT" dirty="0"/>
              <a:t>L'indirizzo IPv4 è un numero composto da 4 parti, in cui ogni parte è un numero compreso tra 0 e 255.</a:t>
            </a:r>
          </a:p>
          <a:p>
            <a:endParaRPr lang="it-IT" dirty="0"/>
          </a:p>
          <a:p>
            <a:r>
              <a:rPr lang="it-IT" b="1" dirty="0"/>
              <a:t>Esempio di Indirizzo IP</a:t>
            </a:r>
          </a:p>
          <a:p>
            <a:endParaRPr lang="it-IT" b="1" dirty="0"/>
          </a:p>
          <a:p>
            <a:r>
              <a:rPr lang="it-IT" b="1" dirty="0"/>
              <a:t>192.168.1.100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353160" y="4273407"/>
            <a:ext cx="7476941" cy="1675954"/>
            <a:chOff x="1353160" y="4273407"/>
            <a:chExt cx="7476941" cy="1675954"/>
          </a:xfrm>
        </p:grpSpPr>
        <p:pic>
          <p:nvPicPr>
            <p:cNvPr id="8" name="Picture 30" descr="Bild1_1"/>
            <p:cNvPicPr>
              <a:picLocks noChangeAspect="1" noChangeArrowheads="1"/>
            </p:cNvPicPr>
            <p:nvPr/>
          </p:nvPicPr>
          <p:blipFill>
            <a:blip r:embed="rId3"/>
            <a:srcRect l="17117" r="27104"/>
            <a:stretch>
              <a:fillRect/>
            </a:stretch>
          </p:blipFill>
          <p:spPr bwMode="auto">
            <a:xfrm>
              <a:off x="1353160" y="4379868"/>
              <a:ext cx="1312523" cy="1569493"/>
            </a:xfrm>
            <a:prstGeom prst="rect">
              <a:avLst/>
            </a:prstGeom>
            <a:noFill/>
          </p:spPr>
        </p:pic>
        <p:sp>
          <p:nvSpPr>
            <p:cNvPr id="2" name="CasellaDiTesto 1"/>
            <p:cNvSpPr txBox="1"/>
            <p:nvPr/>
          </p:nvSpPr>
          <p:spPr>
            <a:xfrm>
              <a:off x="3411940" y="4273407"/>
              <a:ext cx="5418161" cy="15388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it-IT" sz="2000" b="1" dirty="0">
                  <a:solidFill>
                    <a:srgbClr val="282828"/>
                  </a:solidFill>
                </a:rPr>
                <a:t>192.168.1.100</a:t>
              </a:r>
            </a:p>
            <a:p>
              <a:r>
                <a:rPr lang="it-IT" sz="2000" b="1" dirty="0">
                  <a:solidFill>
                    <a:srgbClr val="282828"/>
                  </a:solidFill>
                </a:rPr>
                <a:t> </a:t>
              </a:r>
            </a:p>
            <a:p>
              <a:r>
                <a:rPr lang="it-IT" sz="2000" b="1" dirty="0">
                  <a:solidFill>
                    <a:srgbClr val="FF0000"/>
                  </a:solidFill>
                </a:rPr>
                <a:t>Indirizzo IP di default di tutti gli </a:t>
              </a:r>
              <a:r>
                <a:rPr lang="it-IT" sz="2000" b="1" dirty="0" err="1">
                  <a:solidFill>
                    <a:srgbClr val="FF0000"/>
                  </a:solidFill>
                </a:rPr>
                <a:t>Smartcheck</a:t>
              </a:r>
              <a:endParaRPr lang="it-IT" sz="2000" b="1" dirty="0">
                <a:solidFill>
                  <a:srgbClr val="FF0000"/>
                </a:solidFill>
              </a:endParaRPr>
            </a:p>
            <a:p>
              <a:r>
                <a:rPr lang="it-IT" sz="2000" b="1" dirty="0">
                  <a:solidFill>
                    <a:srgbClr val="FF0000"/>
                  </a:solidFill>
                </a:rPr>
                <a:t>   </a:t>
              </a:r>
              <a:r>
                <a:rPr lang="it-IT" sz="1600" b="1" i="1" dirty="0">
                  <a:solidFill>
                    <a:srgbClr val="FF0000"/>
                  </a:solidFill>
                </a:rPr>
                <a:t>tale indirizzo IP può essere modificato dall'utente</a:t>
              </a:r>
              <a:endParaRPr lang="it-IT" sz="1600" b="1" dirty="0">
                <a:solidFill>
                  <a:srgbClr val="FF0000"/>
                </a:solidFill>
              </a:endParaRPr>
            </a:p>
            <a:p>
              <a:r>
                <a:rPr lang="it-IT" sz="2000" b="1" u="sng" dirty="0">
                  <a:solidFill>
                    <a:srgbClr val="FF000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61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2E61533D-59E7-491E-BB42-2F9A2136D7AC}" type="slidenum">
              <a:rPr lang="de-DE"/>
              <a:pPr/>
              <a:t>25</a:t>
            </a:fld>
            <a:endParaRPr lang="de-DE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tangolo 10"/>
          <p:cNvSpPr/>
          <p:nvPr/>
        </p:nvSpPr>
        <p:spPr>
          <a:xfrm>
            <a:off x="1583140" y="5622878"/>
            <a:ext cx="286603" cy="846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2000" y="990190"/>
            <a:ext cx="863269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Cos'è una </a:t>
            </a:r>
            <a:r>
              <a:rPr lang="it-IT" b="1" dirty="0" err="1"/>
              <a:t>subnet</a:t>
            </a:r>
            <a:r>
              <a:rPr lang="it-IT" b="1" dirty="0"/>
              <a:t> </a:t>
            </a:r>
            <a:r>
              <a:rPr lang="it-IT" b="1" dirty="0" err="1"/>
              <a:t>mask</a:t>
            </a:r>
            <a:r>
              <a:rPr lang="it-IT" b="1" dirty="0"/>
              <a:t>?</a:t>
            </a:r>
            <a:br>
              <a:rPr lang="it-IT" dirty="0"/>
            </a:br>
            <a:r>
              <a:rPr lang="it-IT" dirty="0"/>
              <a:t>La </a:t>
            </a:r>
            <a:r>
              <a:rPr lang="it-IT" dirty="0" err="1"/>
              <a:t>subnet</a:t>
            </a:r>
            <a:r>
              <a:rPr lang="it-IT" dirty="0"/>
              <a:t> </a:t>
            </a:r>
            <a:r>
              <a:rPr lang="it-IT" dirty="0" err="1"/>
              <a:t>mask</a:t>
            </a:r>
            <a:r>
              <a:rPr lang="it-IT" dirty="0"/>
              <a:t> è un numero composto da 4 parti, in cui ogni parte è un numero compreso tra 0 e 255. Una </a:t>
            </a:r>
            <a:r>
              <a:rPr lang="it-IT" dirty="0" err="1"/>
              <a:t>subnet</a:t>
            </a:r>
            <a:r>
              <a:rPr lang="it-IT" dirty="0"/>
              <a:t> </a:t>
            </a:r>
            <a:r>
              <a:rPr lang="it-IT" dirty="0" err="1"/>
              <a:t>mask</a:t>
            </a:r>
            <a:br>
              <a:rPr lang="it-IT" dirty="0"/>
            </a:br>
            <a:r>
              <a:rPr lang="it-IT" dirty="0"/>
              <a:t>determina quali parti dell'indirizzo IP associato devono essere identiche, in modo che 2 membri della rete possano comunicare.</a:t>
            </a:r>
            <a:br>
              <a:rPr lang="it-IT" dirty="0"/>
            </a:br>
            <a:r>
              <a:rPr lang="it-IT" dirty="0"/>
              <a:t>Il numero 255 dice "questa parte deve essere identica", il numero 0 dice "questa parte non ha importanza.</a:t>
            </a:r>
          </a:p>
          <a:p>
            <a:endParaRPr lang="it-IT" dirty="0"/>
          </a:p>
          <a:p>
            <a:r>
              <a:rPr lang="it-IT" b="1" dirty="0"/>
              <a:t>Esempio di </a:t>
            </a:r>
            <a:r>
              <a:rPr lang="it-IT" b="1" dirty="0" err="1"/>
              <a:t>Subnet</a:t>
            </a:r>
            <a:r>
              <a:rPr lang="it-IT" b="1" dirty="0"/>
              <a:t> </a:t>
            </a:r>
            <a:r>
              <a:rPr lang="it-IT" b="1" dirty="0" err="1"/>
              <a:t>Mask</a:t>
            </a:r>
            <a:endParaRPr lang="it-IT" b="1" dirty="0"/>
          </a:p>
          <a:p>
            <a:endParaRPr lang="it-IT" b="1" dirty="0"/>
          </a:p>
          <a:p>
            <a:r>
              <a:rPr lang="it-IT" b="1" dirty="0" err="1"/>
              <a:t>Subnet</a:t>
            </a:r>
            <a:r>
              <a:rPr lang="it-IT" b="1" dirty="0"/>
              <a:t> </a:t>
            </a:r>
            <a:r>
              <a:rPr lang="it-IT" b="1" dirty="0" err="1"/>
              <a:t>Mask</a:t>
            </a:r>
            <a:r>
              <a:rPr lang="it-IT" b="1" dirty="0"/>
              <a:t>                                     255.255.255.0</a:t>
            </a:r>
          </a:p>
          <a:p>
            <a:r>
              <a:rPr lang="it-IT" dirty="0"/>
              <a:t>computer A IP                                     192.168.1.50</a:t>
            </a:r>
          </a:p>
          <a:p>
            <a:r>
              <a:rPr lang="it-IT" dirty="0"/>
              <a:t>computer B IP                                     192.168.1.70</a:t>
            </a:r>
          </a:p>
          <a:p>
            <a:r>
              <a:rPr lang="it-IT" dirty="0"/>
              <a:t>computer C IP                                     192.168.2.90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1600" b="1" dirty="0"/>
              <a:t>I computer  A e B possono comunicare, perché sono solo diversi nella quarta parte.</a:t>
            </a:r>
          </a:p>
          <a:p>
            <a:r>
              <a:rPr lang="it-IT" sz="1600" b="1" dirty="0"/>
              <a:t>Il computer C non può comunicare, perché il suo indirizzo IP è diverso nella 3a parte.</a:t>
            </a:r>
            <a:endParaRPr lang="it-IT" b="1" dirty="0"/>
          </a:p>
          <a:p>
            <a:endParaRPr lang="it-IT" dirty="0"/>
          </a:p>
          <a:p>
            <a:endParaRPr lang="it-IT" b="1" dirty="0"/>
          </a:p>
          <a:p>
            <a:endParaRPr lang="it-IT" dirty="0">
              <a:effectLst/>
            </a:endParaRPr>
          </a:p>
          <a:p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5660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26</a:t>
            </a:fld>
            <a:endParaRPr lang="de-DE"/>
          </a:p>
        </p:txBody>
      </p:sp>
      <p:pic>
        <p:nvPicPr>
          <p:cNvPr id="187422" name="Picture 30" descr="Bild1_1"/>
          <p:cNvPicPr>
            <a:picLocks noChangeAspect="1" noChangeArrowheads="1"/>
          </p:cNvPicPr>
          <p:nvPr/>
        </p:nvPicPr>
        <p:blipFill>
          <a:blip r:embed="rId3"/>
          <a:srcRect l="17117" r="27104"/>
          <a:stretch>
            <a:fillRect/>
          </a:stretch>
        </p:blipFill>
        <p:spPr bwMode="auto">
          <a:xfrm>
            <a:off x="911654" y="1985555"/>
            <a:ext cx="2110369" cy="2523544"/>
          </a:xfrm>
          <a:prstGeom prst="rect">
            <a:avLst/>
          </a:prstGeom>
          <a:noFill/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uppo 9"/>
          <p:cNvGrpSpPr/>
          <p:nvPr/>
        </p:nvGrpSpPr>
        <p:grpSpPr>
          <a:xfrm>
            <a:off x="2965147" y="1401813"/>
            <a:ext cx="3182381" cy="2103614"/>
            <a:chOff x="5406473" y="1332678"/>
            <a:chExt cx="3182381" cy="210361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314890">
              <a:off x="5586686" y="1935208"/>
              <a:ext cx="3002168" cy="1501084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5406473" y="1332678"/>
              <a:ext cx="2877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FAG.SC.ETH.CABLE.5M</a:t>
              </a:r>
              <a:r>
                <a:rPr lang="it-IT" dirty="0"/>
                <a:t> </a:t>
              </a:r>
            </a:p>
          </p:txBody>
        </p:sp>
      </p:grpSp>
      <p:cxnSp>
        <p:nvCxnSpPr>
          <p:cNvPr id="12" name="Connettore 2 11"/>
          <p:cNvCxnSpPr/>
          <p:nvPr/>
        </p:nvCxnSpPr>
        <p:spPr>
          <a:xfrm flipH="1">
            <a:off x="2897340" y="2905830"/>
            <a:ext cx="840257" cy="47334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4288507" y="3247327"/>
            <a:ext cx="2465543" cy="1452525"/>
            <a:chOff x="6635932" y="3200460"/>
            <a:chExt cx="2465543" cy="1452525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1221" y="3372842"/>
              <a:ext cx="1660254" cy="1280143"/>
            </a:xfrm>
            <a:prstGeom prst="rect">
              <a:avLst/>
            </a:prstGeom>
          </p:spPr>
        </p:pic>
        <p:cxnSp>
          <p:nvCxnSpPr>
            <p:cNvPr id="20" name="Connettore 2 19"/>
            <p:cNvCxnSpPr/>
            <p:nvPr/>
          </p:nvCxnSpPr>
          <p:spPr>
            <a:xfrm>
              <a:off x="6635932" y="3200460"/>
              <a:ext cx="1597020" cy="812453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074228" y="4519409"/>
            <a:ext cx="194779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b="1" dirty="0">
                <a:solidFill>
                  <a:srgbClr val="282828"/>
                </a:solidFill>
              </a:rPr>
              <a:t>IP 192.168.1.100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5174162" y="4549258"/>
            <a:ext cx="194779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b="1" dirty="0">
                <a:solidFill>
                  <a:srgbClr val="282828"/>
                </a:solidFill>
              </a:rPr>
              <a:t>IP 192.168.1.110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48344" y="5502626"/>
            <a:ext cx="8316686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quindi per comunicare, </a:t>
            </a:r>
            <a:r>
              <a:rPr lang="it-IT" sz="1600" dirty="0" err="1">
                <a:solidFill>
                  <a:srgbClr val="FF0000"/>
                </a:solidFill>
              </a:rPr>
              <a:t>Smartcheck</a:t>
            </a:r>
            <a:r>
              <a:rPr lang="it-IT" sz="1600" dirty="0">
                <a:solidFill>
                  <a:srgbClr val="FF0000"/>
                </a:solidFill>
              </a:rPr>
              <a:t> e Computer devono essere sullo stesso dominio di rete</a:t>
            </a:r>
          </a:p>
        </p:txBody>
      </p:sp>
    </p:spTree>
    <p:extLst>
      <p:ext uri="{BB962C8B-B14F-4D97-AF65-F5344CB8AC3E}">
        <p14:creationId xmlns:p14="http://schemas.microsoft.com/office/powerpoint/2010/main" val="22122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27</a:t>
            </a:fld>
            <a:endParaRPr lang="de-DE"/>
          </a:p>
        </p:txBody>
      </p:sp>
      <p:pic>
        <p:nvPicPr>
          <p:cNvPr id="187422" name="Picture 30" descr="Bild1_1"/>
          <p:cNvPicPr>
            <a:picLocks noChangeAspect="1" noChangeArrowheads="1"/>
          </p:cNvPicPr>
          <p:nvPr/>
        </p:nvPicPr>
        <p:blipFill>
          <a:blip r:embed="rId3"/>
          <a:srcRect l="17117" r="27104"/>
          <a:stretch>
            <a:fillRect/>
          </a:stretch>
        </p:blipFill>
        <p:spPr bwMode="auto">
          <a:xfrm>
            <a:off x="911654" y="1985555"/>
            <a:ext cx="2110369" cy="2523544"/>
          </a:xfrm>
          <a:prstGeom prst="rect">
            <a:avLst/>
          </a:prstGeom>
          <a:noFill/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uppo 9"/>
          <p:cNvGrpSpPr/>
          <p:nvPr/>
        </p:nvGrpSpPr>
        <p:grpSpPr>
          <a:xfrm>
            <a:off x="2965147" y="1401813"/>
            <a:ext cx="3182381" cy="2103614"/>
            <a:chOff x="5406473" y="1332678"/>
            <a:chExt cx="3182381" cy="210361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314890">
              <a:off x="5586686" y="1935208"/>
              <a:ext cx="3002168" cy="1501084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5406473" y="1332678"/>
              <a:ext cx="2877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FAG.SC.ETH.CABLE.5M</a:t>
              </a:r>
              <a:r>
                <a:rPr lang="it-IT" dirty="0"/>
                <a:t> </a:t>
              </a:r>
            </a:p>
          </p:txBody>
        </p:sp>
      </p:grpSp>
      <p:cxnSp>
        <p:nvCxnSpPr>
          <p:cNvPr id="12" name="Connettore 2 11"/>
          <p:cNvCxnSpPr/>
          <p:nvPr/>
        </p:nvCxnSpPr>
        <p:spPr>
          <a:xfrm flipH="1">
            <a:off x="2897340" y="2905830"/>
            <a:ext cx="840257" cy="47334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4288507" y="3247327"/>
            <a:ext cx="2465543" cy="1452525"/>
            <a:chOff x="6635932" y="3200460"/>
            <a:chExt cx="2465543" cy="1452525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1221" y="3372842"/>
              <a:ext cx="1660254" cy="1280143"/>
            </a:xfrm>
            <a:prstGeom prst="rect">
              <a:avLst/>
            </a:prstGeom>
          </p:spPr>
        </p:pic>
        <p:cxnSp>
          <p:nvCxnSpPr>
            <p:cNvPr id="20" name="Connettore 2 19"/>
            <p:cNvCxnSpPr/>
            <p:nvPr/>
          </p:nvCxnSpPr>
          <p:spPr>
            <a:xfrm>
              <a:off x="6635932" y="3200460"/>
              <a:ext cx="1597020" cy="812453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074228" y="4519409"/>
            <a:ext cx="194779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b="1" dirty="0">
                <a:solidFill>
                  <a:srgbClr val="282828"/>
                </a:solidFill>
              </a:rPr>
              <a:t>IP 192.168.1.100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5174162" y="4549258"/>
            <a:ext cx="194779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b="1" dirty="0">
                <a:solidFill>
                  <a:srgbClr val="282828"/>
                </a:solidFill>
              </a:rPr>
              <a:t>IP 192.168.1.110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2838" y="5121507"/>
            <a:ext cx="890016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quindi per comunicare, </a:t>
            </a:r>
            <a:r>
              <a:rPr lang="it-IT" sz="2400" dirty="0" err="1">
                <a:solidFill>
                  <a:srgbClr val="FF0000"/>
                </a:solidFill>
              </a:rPr>
              <a:t>Smartcheck</a:t>
            </a:r>
            <a:r>
              <a:rPr lang="it-IT" sz="2400" dirty="0">
                <a:solidFill>
                  <a:srgbClr val="FF0000"/>
                </a:solidFill>
              </a:rPr>
              <a:t> e Computer </a:t>
            </a:r>
          </a:p>
          <a:p>
            <a:pPr algn="ctr"/>
            <a:r>
              <a:rPr lang="it-IT" sz="2400" dirty="0">
                <a:solidFill>
                  <a:srgbClr val="FF0000"/>
                </a:solidFill>
              </a:rPr>
              <a:t>devono essere connessi sullo stesso dominio di rete</a:t>
            </a:r>
          </a:p>
        </p:txBody>
      </p:sp>
    </p:spTree>
    <p:extLst>
      <p:ext uri="{BB962C8B-B14F-4D97-AF65-F5344CB8AC3E}">
        <p14:creationId xmlns:p14="http://schemas.microsoft.com/office/powerpoint/2010/main" val="1313634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28</a:t>
            </a:fld>
            <a:endParaRPr lang="de-DE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0313" y="23860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9363" y="2439988"/>
            <a:ext cx="1223962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744788"/>
            <a:ext cx="1027112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397" name="Line 5"/>
          <p:cNvSpPr>
            <a:spLocks noChangeShapeType="1"/>
          </p:cNvSpPr>
          <p:nvPr/>
        </p:nvSpPr>
        <p:spPr bwMode="auto">
          <a:xfrm flipH="1">
            <a:off x="2016125" y="2205038"/>
            <a:ext cx="5040313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2843213" y="2205038"/>
            <a:ext cx="0" cy="215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399" name="Line 7"/>
          <p:cNvSpPr>
            <a:spLocks noChangeShapeType="1"/>
          </p:cNvSpPr>
          <p:nvPr/>
        </p:nvSpPr>
        <p:spPr bwMode="auto">
          <a:xfrm>
            <a:off x="5292725" y="1989138"/>
            <a:ext cx="0" cy="215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2735263" y="1844675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>
                <a:solidFill>
                  <a:srgbClr val="339933"/>
                </a:solidFill>
              </a:rPr>
              <a:t>TCP/IP</a:t>
            </a:r>
          </a:p>
        </p:txBody>
      </p:sp>
      <p:pic>
        <p:nvPicPr>
          <p:cNvPr id="18740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3313" y="1052513"/>
            <a:ext cx="1027112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402" name="AutoShape 10"/>
          <p:cNvSpPr>
            <a:spLocks noChangeArrowheads="1"/>
          </p:cNvSpPr>
          <p:nvPr/>
        </p:nvSpPr>
        <p:spPr bwMode="auto">
          <a:xfrm>
            <a:off x="1187450" y="3392488"/>
            <a:ext cx="288925" cy="323850"/>
          </a:xfrm>
          <a:prstGeom prst="can">
            <a:avLst>
              <a:gd name="adj" fmla="val 28022"/>
            </a:avLst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5740400" y="1125538"/>
            <a:ext cx="1171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/>
              <a:t>OPC-Server</a:t>
            </a:r>
          </a:p>
        </p:txBody>
      </p:sp>
      <p:sp>
        <p:nvSpPr>
          <p:cNvPr id="187404" name="Line 12"/>
          <p:cNvSpPr>
            <a:spLocks noChangeShapeType="1"/>
          </p:cNvSpPr>
          <p:nvPr/>
        </p:nvSpPr>
        <p:spPr bwMode="auto">
          <a:xfrm flipH="1" flipV="1">
            <a:off x="2087563" y="2205038"/>
            <a:ext cx="0" cy="23764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05" name="Line 13"/>
          <p:cNvSpPr>
            <a:spLocks noChangeShapeType="1"/>
          </p:cNvSpPr>
          <p:nvPr/>
        </p:nvSpPr>
        <p:spPr bwMode="auto">
          <a:xfrm flipH="1">
            <a:off x="1547813" y="3392488"/>
            <a:ext cx="53975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06" name="Text Box 14"/>
          <p:cNvSpPr txBox="1">
            <a:spLocks noChangeArrowheads="1"/>
          </p:cNvSpPr>
          <p:nvPr/>
        </p:nvSpPr>
        <p:spPr bwMode="auto">
          <a:xfrm>
            <a:off x="4840288" y="3429000"/>
            <a:ext cx="1171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/>
              <a:t>Modem</a:t>
            </a:r>
          </a:p>
        </p:txBody>
      </p:sp>
      <p:pic>
        <p:nvPicPr>
          <p:cNvPr id="18740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7100" y="2851150"/>
            <a:ext cx="1484313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408" name="Line 16"/>
          <p:cNvSpPr>
            <a:spLocks noChangeShapeType="1"/>
          </p:cNvSpPr>
          <p:nvPr/>
        </p:nvSpPr>
        <p:spPr bwMode="auto">
          <a:xfrm flipH="1">
            <a:off x="5148263" y="2205038"/>
            <a:ext cx="0" cy="75565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09" name="Line 17"/>
          <p:cNvSpPr>
            <a:spLocks noChangeShapeType="1"/>
          </p:cNvSpPr>
          <p:nvPr/>
        </p:nvSpPr>
        <p:spPr bwMode="auto">
          <a:xfrm flipH="1" flipV="1">
            <a:off x="5580063" y="3284538"/>
            <a:ext cx="169545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10" name="Line 18"/>
          <p:cNvSpPr>
            <a:spLocks noChangeShapeType="1"/>
          </p:cNvSpPr>
          <p:nvPr/>
        </p:nvSpPr>
        <p:spPr bwMode="auto">
          <a:xfrm>
            <a:off x="5129213" y="2960688"/>
            <a:ext cx="2159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87411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628775"/>
            <a:ext cx="1027113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412" name="Line 20"/>
          <p:cNvSpPr>
            <a:spLocks noChangeShapeType="1"/>
          </p:cNvSpPr>
          <p:nvPr/>
        </p:nvSpPr>
        <p:spPr bwMode="auto">
          <a:xfrm>
            <a:off x="1511300" y="2205038"/>
            <a:ext cx="504825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13" name="Line 21"/>
          <p:cNvSpPr>
            <a:spLocks noChangeShapeType="1"/>
          </p:cNvSpPr>
          <p:nvPr/>
        </p:nvSpPr>
        <p:spPr bwMode="auto">
          <a:xfrm flipH="1">
            <a:off x="1439863" y="1736725"/>
            <a:ext cx="3276600" cy="34925"/>
          </a:xfrm>
          <a:prstGeom prst="line">
            <a:avLst/>
          </a:prstGeom>
          <a:noFill/>
          <a:ln w="38100">
            <a:solidFill>
              <a:srgbClr val="80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14" name="AutoShape 22"/>
          <p:cNvSpPr>
            <a:spLocks noChangeArrowheads="1"/>
          </p:cNvSpPr>
          <p:nvPr/>
        </p:nvSpPr>
        <p:spPr bwMode="auto">
          <a:xfrm>
            <a:off x="5580063" y="1628775"/>
            <a:ext cx="288925" cy="323850"/>
          </a:xfrm>
          <a:prstGeom prst="can">
            <a:avLst>
              <a:gd name="adj" fmla="val 28022"/>
            </a:avLst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87415" name="Line 23"/>
          <p:cNvSpPr>
            <a:spLocks noChangeShapeType="1"/>
          </p:cNvSpPr>
          <p:nvPr/>
        </p:nvSpPr>
        <p:spPr bwMode="auto">
          <a:xfrm flipH="1">
            <a:off x="2987675" y="1736725"/>
            <a:ext cx="0" cy="684213"/>
          </a:xfrm>
          <a:prstGeom prst="line">
            <a:avLst/>
          </a:prstGeom>
          <a:noFill/>
          <a:ln w="38100">
            <a:solidFill>
              <a:srgbClr val="8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16" name="Line 24"/>
          <p:cNvSpPr>
            <a:spLocks noChangeShapeType="1"/>
          </p:cNvSpPr>
          <p:nvPr/>
        </p:nvSpPr>
        <p:spPr bwMode="auto">
          <a:xfrm flipH="1">
            <a:off x="1943100" y="1808163"/>
            <a:ext cx="0" cy="2773362"/>
          </a:xfrm>
          <a:prstGeom prst="line">
            <a:avLst/>
          </a:prstGeom>
          <a:noFill/>
          <a:ln w="38100">
            <a:solidFill>
              <a:srgbClr val="80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17" name="Text Box 25"/>
          <p:cNvSpPr txBox="1">
            <a:spLocks noChangeArrowheads="1"/>
          </p:cNvSpPr>
          <p:nvPr/>
        </p:nvSpPr>
        <p:spPr bwMode="auto">
          <a:xfrm>
            <a:off x="2195513" y="1412875"/>
            <a:ext cx="865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>
                <a:solidFill>
                  <a:srgbClr val="663300"/>
                </a:solidFill>
              </a:rPr>
              <a:t>OPC</a:t>
            </a:r>
          </a:p>
        </p:txBody>
      </p:sp>
      <p:sp>
        <p:nvSpPr>
          <p:cNvPr id="187418" name="Line 26"/>
          <p:cNvSpPr>
            <a:spLocks noChangeShapeType="1"/>
          </p:cNvSpPr>
          <p:nvPr/>
        </p:nvSpPr>
        <p:spPr bwMode="auto">
          <a:xfrm flipH="1" flipV="1">
            <a:off x="3779838" y="3968750"/>
            <a:ext cx="0" cy="6127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19" name="Line 27"/>
          <p:cNvSpPr>
            <a:spLocks noChangeShapeType="1"/>
          </p:cNvSpPr>
          <p:nvPr/>
        </p:nvSpPr>
        <p:spPr bwMode="auto">
          <a:xfrm flipH="1">
            <a:off x="2087563" y="3968750"/>
            <a:ext cx="5688012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20" name="Line 28"/>
          <p:cNvSpPr>
            <a:spLocks noChangeShapeType="1"/>
          </p:cNvSpPr>
          <p:nvPr/>
        </p:nvSpPr>
        <p:spPr bwMode="auto">
          <a:xfrm flipH="1" flipV="1">
            <a:off x="5364163" y="3968750"/>
            <a:ext cx="0" cy="6127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7421" name="Line 29"/>
          <p:cNvSpPr>
            <a:spLocks noChangeShapeType="1"/>
          </p:cNvSpPr>
          <p:nvPr/>
        </p:nvSpPr>
        <p:spPr bwMode="auto">
          <a:xfrm flipH="1" flipV="1">
            <a:off x="6985000" y="3968750"/>
            <a:ext cx="0" cy="6127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87422" name="Picture 30" descr="Bild1_1"/>
          <p:cNvPicPr>
            <a:picLocks noChangeAspect="1" noChangeArrowheads="1"/>
          </p:cNvPicPr>
          <p:nvPr/>
        </p:nvPicPr>
        <p:blipFill>
          <a:blip r:embed="rId6"/>
          <a:srcRect l="17117" r="27104"/>
          <a:stretch>
            <a:fillRect/>
          </a:stretch>
        </p:blipFill>
        <p:spPr bwMode="auto">
          <a:xfrm>
            <a:off x="1573213" y="4581525"/>
            <a:ext cx="1054100" cy="1260475"/>
          </a:xfrm>
          <a:prstGeom prst="rect">
            <a:avLst/>
          </a:prstGeom>
          <a:noFill/>
        </p:spPr>
      </p:pic>
      <p:pic>
        <p:nvPicPr>
          <p:cNvPr id="187423" name="Picture 31" descr="Bild1_1"/>
          <p:cNvPicPr>
            <a:picLocks noChangeAspect="1" noChangeArrowheads="1"/>
          </p:cNvPicPr>
          <p:nvPr/>
        </p:nvPicPr>
        <p:blipFill>
          <a:blip r:embed="rId6"/>
          <a:srcRect l="17117" r="27104"/>
          <a:stretch>
            <a:fillRect/>
          </a:stretch>
        </p:blipFill>
        <p:spPr bwMode="auto">
          <a:xfrm>
            <a:off x="3357563" y="4581525"/>
            <a:ext cx="1054100" cy="1260475"/>
          </a:xfrm>
          <a:prstGeom prst="rect">
            <a:avLst/>
          </a:prstGeom>
          <a:noFill/>
        </p:spPr>
      </p:pic>
      <p:pic>
        <p:nvPicPr>
          <p:cNvPr id="187424" name="Picture 32" descr="Bild1_1"/>
          <p:cNvPicPr>
            <a:picLocks noChangeAspect="1" noChangeArrowheads="1"/>
          </p:cNvPicPr>
          <p:nvPr/>
        </p:nvPicPr>
        <p:blipFill>
          <a:blip r:embed="rId6"/>
          <a:srcRect l="17117" r="27104"/>
          <a:stretch>
            <a:fillRect/>
          </a:stretch>
        </p:blipFill>
        <p:spPr bwMode="auto">
          <a:xfrm>
            <a:off x="6573838" y="4581525"/>
            <a:ext cx="1054100" cy="1260475"/>
          </a:xfrm>
          <a:prstGeom prst="rect">
            <a:avLst/>
          </a:prstGeom>
          <a:noFill/>
        </p:spPr>
      </p:pic>
      <p:pic>
        <p:nvPicPr>
          <p:cNvPr id="187425" name="Picture 33" descr="Bild1_1"/>
          <p:cNvPicPr>
            <a:picLocks noChangeAspect="1" noChangeArrowheads="1"/>
          </p:cNvPicPr>
          <p:nvPr/>
        </p:nvPicPr>
        <p:blipFill>
          <a:blip r:embed="rId6"/>
          <a:srcRect l="17117" r="27104"/>
          <a:stretch>
            <a:fillRect/>
          </a:stretch>
        </p:blipFill>
        <p:spPr bwMode="auto">
          <a:xfrm>
            <a:off x="4932363" y="4581525"/>
            <a:ext cx="1054100" cy="1260475"/>
          </a:xfrm>
          <a:prstGeom prst="rect">
            <a:avLst/>
          </a:prstGeom>
          <a:noFill/>
        </p:spPr>
      </p:pic>
      <p:sp>
        <p:nvSpPr>
          <p:cNvPr id="187426" name="Text Box 34"/>
          <p:cNvSpPr txBox="1">
            <a:spLocks noChangeArrowheads="1"/>
          </p:cNvSpPr>
          <p:nvPr/>
        </p:nvSpPr>
        <p:spPr bwMode="auto">
          <a:xfrm>
            <a:off x="2555875" y="3465513"/>
            <a:ext cx="1171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/>
              <a:t>PLC</a:t>
            </a:r>
          </a:p>
        </p:txBody>
      </p:sp>
      <p:sp>
        <p:nvSpPr>
          <p:cNvPr id="187428" name="Text Box 36"/>
          <p:cNvSpPr txBox="1">
            <a:spLocks noChangeArrowheads="1"/>
          </p:cNvSpPr>
          <p:nvPr/>
        </p:nvSpPr>
        <p:spPr bwMode="auto">
          <a:xfrm>
            <a:off x="4287838" y="4016375"/>
            <a:ext cx="815975" cy="8540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000"/>
              <a:t>Input</a:t>
            </a:r>
          </a:p>
          <a:p>
            <a:pPr>
              <a:buFontTx/>
              <a:buChar char="•"/>
            </a:pPr>
            <a:r>
              <a:rPr lang="de-DE" sz="1000"/>
              <a:t> Load</a:t>
            </a:r>
          </a:p>
          <a:p>
            <a:pPr>
              <a:buFontTx/>
              <a:buChar char="•"/>
            </a:pPr>
            <a:r>
              <a:rPr lang="de-DE" sz="1000"/>
              <a:t> Speed</a:t>
            </a:r>
          </a:p>
          <a:p>
            <a:pPr>
              <a:buFontTx/>
              <a:buChar char="•"/>
            </a:pPr>
            <a:r>
              <a:rPr lang="de-DE" sz="1000"/>
              <a:t> Pressure</a:t>
            </a:r>
          </a:p>
          <a:p>
            <a:pPr>
              <a:buFontTx/>
              <a:buChar char="•"/>
            </a:pPr>
            <a:r>
              <a:rPr lang="de-DE" sz="1000"/>
              <a:t> …</a:t>
            </a:r>
            <a:endParaRPr lang="de-DE"/>
          </a:p>
        </p:txBody>
      </p:sp>
      <p:sp>
        <p:nvSpPr>
          <p:cNvPr id="187429" name="Text Box 37"/>
          <p:cNvSpPr txBox="1">
            <a:spLocks noChangeArrowheads="1"/>
          </p:cNvSpPr>
          <p:nvPr/>
        </p:nvSpPr>
        <p:spPr bwMode="auto">
          <a:xfrm>
            <a:off x="4264025" y="5530850"/>
            <a:ext cx="1012825" cy="10064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000"/>
              <a:t>Output</a:t>
            </a:r>
          </a:p>
          <a:p>
            <a:pPr>
              <a:buFontTx/>
              <a:buChar char="•"/>
            </a:pPr>
            <a:r>
              <a:rPr lang="de-DE" sz="1000"/>
              <a:t> Alarms</a:t>
            </a:r>
          </a:p>
          <a:p>
            <a:pPr>
              <a:buFontTx/>
              <a:buChar char="•"/>
            </a:pPr>
            <a:r>
              <a:rPr lang="de-DE" sz="1000"/>
              <a:t>Charactristic values</a:t>
            </a:r>
          </a:p>
          <a:p>
            <a:pPr>
              <a:buFontTx/>
              <a:buChar char="•"/>
            </a:pPr>
            <a:r>
              <a:rPr lang="de-DE" sz="1000"/>
              <a:t> FFT, timesignal</a:t>
            </a:r>
            <a:endParaRPr lang="de-DE"/>
          </a:p>
        </p:txBody>
      </p:sp>
      <p:sp>
        <p:nvSpPr>
          <p:cNvPr id="187430" name="txtFrameAuthor"/>
          <p:cNvSpPr txBox="1">
            <a:spLocks noChangeArrowheads="1"/>
          </p:cNvSpPr>
          <p:nvPr/>
        </p:nvSpPr>
        <p:spPr bwMode="auto">
          <a:xfrm>
            <a:off x="2339975" y="6604000"/>
            <a:ext cx="127000" cy="1270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800">
                <a:solidFill>
                  <a:srgbClr val="808080"/>
                </a:solidFill>
              </a:rPr>
              <a:t>Martin Kram</a:t>
            </a:r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Immagine 39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610" y="5633811"/>
            <a:ext cx="1691390" cy="12140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873125"/>
            <a:r>
              <a:rPr lang="de-DE"/>
              <a:t>Page </a:t>
            </a:r>
            <a:fld id="{F73D1EFA-3897-4CF5-B1B2-D8CF58250C4F}" type="slidenum">
              <a:rPr lang="de-DE"/>
              <a:pPr defTabSz="873125"/>
              <a:t>2</a:t>
            </a:fld>
            <a:endParaRPr lang="de-DE"/>
          </a:p>
        </p:txBody>
      </p:sp>
      <p:sp>
        <p:nvSpPr>
          <p:cNvPr id="6149" name="Freeform 4"/>
          <p:cNvSpPr>
            <a:spLocks/>
          </p:cNvSpPr>
          <p:nvPr/>
        </p:nvSpPr>
        <p:spPr bwMode="auto">
          <a:xfrm>
            <a:off x="979488" y="2178050"/>
            <a:ext cx="5470525" cy="2828925"/>
          </a:xfrm>
          <a:custGeom>
            <a:avLst/>
            <a:gdLst>
              <a:gd name="T0" fmla="*/ 3446 w 3446"/>
              <a:gd name="T1" fmla="*/ 1782 h 1782"/>
              <a:gd name="T2" fmla="*/ 3401 w 3446"/>
              <a:gd name="T3" fmla="*/ 1237 h 1782"/>
              <a:gd name="T4" fmla="*/ 3238 w 3446"/>
              <a:gd name="T5" fmla="*/ 705 h 1782"/>
              <a:gd name="T6" fmla="*/ 2766 w 3446"/>
              <a:gd name="T7" fmla="*/ 285 h 1782"/>
              <a:gd name="T8" fmla="*/ 1741 w 3446"/>
              <a:gd name="T9" fmla="*/ 80 h 1782"/>
              <a:gd name="T10" fmla="*/ 906 w 3446"/>
              <a:gd name="T11" fmla="*/ 13 h 1782"/>
              <a:gd name="T12" fmla="*/ 0 w 3446"/>
              <a:gd name="T13" fmla="*/ 0 h 17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46"/>
              <a:gd name="T22" fmla="*/ 0 h 1782"/>
              <a:gd name="T23" fmla="*/ 3446 w 3446"/>
              <a:gd name="T24" fmla="*/ 1782 h 17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46" h="1782">
                <a:moveTo>
                  <a:pt x="3446" y="1782"/>
                </a:moveTo>
                <a:cubicBezTo>
                  <a:pt x="3435" y="1589"/>
                  <a:pt x="3436" y="1416"/>
                  <a:pt x="3401" y="1237"/>
                </a:cubicBezTo>
                <a:cubicBezTo>
                  <a:pt x="3366" y="1058"/>
                  <a:pt x="3344" y="864"/>
                  <a:pt x="3238" y="705"/>
                </a:cubicBezTo>
                <a:cubicBezTo>
                  <a:pt x="3132" y="546"/>
                  <a:pt x="3015" y="389"/>
                  <a:pt x="2766" y="285"/>
                </a:cubicBezTo>
                <a:cubicBezTo>
                  <a:pt x="2517" y="181"/>
                  <a:pt x="2051" y="125"/>
                  <a:pt x="1741" y="80"/>
                </a:cubicBezTo>
                <a:cubicBezTo>
                  <a:pt x="1431" y="35"/>
                  <a:pt x="1196" y="26"/>
                  <a:pt x="906" y="13"/>
                </a:cubicBezTo>
                <a:cubicBezTo>
                  <a:pt x="616" y="0"/>
                  <a:pt x="189" y="3"/>
                  <a:pt x="0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36000" rIns="54000" bIns="36000"/>
          <a:lstStyle/>
          <a:p>
            <a:endParaRPr lang="it-IT"/>
          </a:p>
        </p:txBody>
      </p:sp>
      <p:sp>
        <p:nvSpPr>
          <p:cNvPr id="6150" name="Line 5"/>
          <p:cNvSpPr>
            <a:spLocks noChangeShapeType="1"/>
          </p:cNvSpPr>
          <p:nvPr/>
        </p:nvSpPr>
        <p:spPr bwMode="auto">
          <a:xfrm flipV="1">
            <a:off x="977900" y="1944688"/>
            <a:ext cx="1588" cy="304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151" name="Line 6"/>
          <p:cNvSpPr>
            <a:spLocks noChangeShapeType="1"/>
          </p:cNvSpPr>
          <p:nvPr/>
        </p:nvSpPr>
        <p:spPr bwMode="auto">
          <a:xfrm>
            <a:off x="977900" y="4989513"/>
            <a:ext cx="6613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152" name="Text Box 7"/>
          <p:cNvSpPr txBox="1">
            <a:spLocks noChangeArrowheads="1"/>
          </p:cNvSpPr>
          <p:nvPr/>
        </p:nvSpPr>
        <p:spPr bwMode="auto">
          <a:xfrm rot="16200000">
            <a:off x="-917001" y="2947091"/>
            <a:ext cx="3392915" cy="65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de-DE" sz="1600" b="1" dirty="0" err="1"/>
              <a:t>Condizione</a:t>
            </a:r>
            <a:r>
              <a:rPr lang="de-DE" sz="1600" b="1" dirty="0"/>
              <a:t> del </a:t>
            </a:r>
            <a:r>
              <a:rPr lang="de-DE" sz="1600" b="1" dirty="0" err="1"/>
              <a:t>macchinario</a:t>
            </a:r>
            <a:endParaRPr lang="de-DE" sz="1600" b="1" dirty="0"/>
          </a:p>
          <a:p>
            <a:pPr defTabSz="820738">
              <a:spcBef>
                <a:spcPct val="50000"/>
              </a:spcBef>
            </a:pPr>
            <a:endParaRPr lang="de-DE" sz="1400" b="1" dirty="0"/>
          </a:p>
        </p:txBody>
      </p:sp>
      <p:sp>
        <p:nvSpPr>
          <p:cNvPr id="6153" name="Oval 8"/>
          <p:cNvSpPr>
            <a:spLocks noChangeArrowheads="1"/>
          </p:cNvSpPr>
          <p:nvPr/>
        </p:nvSpPr>
        <p:spPr bwMode="auto">
          <a:xfrm>
            <a:off x="976313" y="2108200"/>
            <a:ext cx="130175" cy="1254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65" name="Line 20"/>
          <p:cNvSpPr>
            <a:spLocks noChangeShapeType="1"/>
          </p:cNvSpPr>
          <p:nvPr/>
        </p:nvSpPr>
        <p:spPr bwMode="auto">
          <a:xfrm>
            <a:off x="6450013" y="49895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lIns="36000" rIns="54000" bIns="36000"/>
          <a:lstStyle/>
          <a:p>
            <a:endParaRPr lang="it-IT"/>
          </a:p>
        </p:txBody>
      </p:sp>
      <p:grpSp>
        <p:nvGrpSpPr>
          <p:cNvPr id="53" name="Gruppo 52"/>
          <p:cNvGrpSpPr/>
          <p:nvPr/>
        </p:nvGrpSpPr>
        <p:grpSpPr>
          <a:xfrm>
            <a:off x="6161088" y="5051033"/>
            <a:ext cx="1238250" cy="329081"/>
            <a:chOff x="6161088" y="5051033"/>
            <a:chExt cx="1238250" cy="329081"/>
          </a:xfrm>
        </p:grpSpPr>
        <p:sp>
          <p:nvSpPr>
            <p:cNvPr id="6166" name="Text Box 21"/>
            <p:cNvSpPr txBox="1">
              <a:spLocks noChangeArrowheads="1"/>
            </p:cNvSpPr>
            <p:nvPr/>
          </p:nvSpPr>
          <p:spPr bwMode="auto">
            <a:xfrm>
              <a:off x="6613525" y="5051033"/>
              <a:ext cx="785813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58" tIns="41029" rIns="82058" bIns="41029">
              <a:spAutoFit/>
            </a:bodyPr>
            <a:lstStyle/>
            <a:p>
              <a:pPr defTabSz="820738">
                <a:spcBef>
                  <a:spcPct val="50000"/>
                </a:spcBef>
              </a:pPr>
              <a:r>
                <a:rPr lang="de-DE" sz="1600" b="1" dirty="0" err="1"/>
                <a:t>Giorni</a:t>
              </a:r>
              <a:endParaRPr lang="de-DE" sz="1600" b="1" dirty="0"/>
            </a:p>
          </p:txBody>
        </p:sp>
        <p:sp>
          <p:nvSpPr>
            <p:cNvPr id="6169" name="Line 24"/>
            <p:cNvSpPr>
              <a:spLocks noChangeShapeType="1"/>
            </p:cNvSpPr>
            <p:nvPr/>
          </p:nvSpPr>
          <p:spPr bwMode="auto">
            <a:xfrm>
              <a:off x="6161088" y="5231885"/>
              <a:ext cx="2889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36000" rIns="54000" bIns="36000"/>
            <a:lstStyle/>
            <a:p>
              <a:endParaRPr lang="it-IT"/>
            </a:p>
          </p:txBody>
        </p:sp>
      </p:grpSp>
      <p:grpSp>
        <p:nvGrpSpPr>
          <p:cNvPr id="50" name="Gruppo 49"/>
          <p:cNvGrpSpPr/>
          <p:nvPr/>
        </p:nvGrpSpPr>
        <p:grpSpPr>
          <a:xfrm>
            <a:off x="5370513" y="5387975"/>
            <a:ext cx="2730809" cy="329081"/>
            <a:chOff x="5370513" y="5387975"/>
            <a:chExt cx="2730809" cy="329081"/>
          </a:xfrm>
        </p:grpSpPr>
        <p:sp>
          <p:nvSpPr>
            <p:cNvPr id="6167" name="Text Box 22"/>
            <p:cNvSpPr txBox="1">
              <a:spLocks noChangeArrowheads="1"/>
            </p:cNvSpPr>
            <p:nvPr/>
          </p:nvSpPr>
          <p:spPr bwMode="auto">
            <a:xfrm>
              <a:off x="6604000" y="5387975"/>
              <a:ext cx="1497322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defTabSz="820738">
                <a:spcBef>
                  <a:spcPct val="50000"/>
                </a:spcBef>
              </a:pPr>
              <a:r>
                <a:rPr lang="de-DE" sz="1600" b="1" dirty="0" err="1"/>
                <a:t>Settimane</a:t>
              </a:r>
              <a:endParaRPr lang="de-DE" sz="1600" b="1" dirty="0"/>
            </a:p>
          </p:txBody>
        </p:sp>
        <p:sp>
          <p:nvSpPr>
            <p:cNvPr id="6170" name="Line 25"/>
            <p:cNvSpPr>
              <a:spLocks noChangeShapeType="1"/>
            </p:cNvSpPr>
            <p:nvPr/>
          </p:nvSpPr>
          <p:spPr bwMode="auto">
            <a:xfrm>
              <a:off x="5370513" y="5559425"/>
              <a:ext cx="10795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lIns="36000" rIns="54000" bIns="36000"/>
            <a:lstStyle/>
            <a:p>
              <a:endParaRPr lang="it-IT"/>
            </a:p>
          </p:txBody>
        </p:sp>
      </p:grpSp>
      <p:grpSp>
        <p:nvGrpSpPr>
          <p:cNvPr id="59" name="Gruppo 58"/>
          <p:cNvGrpSpPr/>
          <p:nvPr/>
        </p:nvGrpSpPr>
        <p:grpSpPr>
          <a:xfrm>
            <a:off x="3136900" y="5753615"/>
            <a:ext cx="4286189" cy="397392"/>
            <a:chOff x="3136900" y="5753615"/>
            <a:chExt cx="4286189" cy="397392"/>
          </a:xfrm>
        </p:grpSpPr>
        <p:sp>
          <p:nvSpPr>
            <p:cNvPr id="6168" name="Text Box 23"/>
            <p:cNvSpPr txBox="1">
              <a:spLocks noChangeArrowheads="1"/>
            </p:cNvSpPr>
            <p:nvPr/>
          </p:nvSpPr>
          <p:spPr bwMode="auto">
            <a:xfrm>
              <a:off x="6637276" y="5753615"/>
              <a:ext cx="785813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58" tIns="41029" rIns="82058" bIns="41029">
              <a:spAutoFit/>
            </a:bodyPr>
            <a:lstStyle/>
            <a:p>
              <a:pPr defTabSz="820738">
                <a:spcBef>
                  <a:spcPct val="50000"/>
                </a:spcBef>
              </a:pPr>
              <a:r>
                <a:rPr lang="de-DE" sz="1600" b="1" dirty="0" err="1"/>
                <a:t>Mesi</a:t>
              </a:r>
              <a:endParaRPr lang="de-DE" sz="1600" b="1" dirty="0"/>
            </a:p>
          </p:txBody>
        </p:sp>
        <p:grpSp>
          <p:nvGrpSpPr>
            <p:cNvPr id="46" name="Gruppo 45"/>
            <p:cNvGrpSpPr/>
            <p:nvPr/>
          </p:nvGrpSpPr>
          <p:grpSpPr>
            <a:xfrm>
              <a:off x="3136900" y="5780088"/>
              <a:ext cx="3313113" cy="370919"/>
              <a:chOff x="3136900" y="5780088"/>
              <a:chExt cx="3313113" cy="370919"/>
            </a:xfrm>
          </p:grpSpPr>
          <p:sp>
            <p:nvSpPr>
              <p:cNvPr id="6160" name="Text Box 15"/>
              <p:cNvSpPr txBox="1">
                <a:spLocks noChangeArrowheads="1"/>
              </p:cNvSpPr>
              <p:nvPr/>
            </p:nvSpPr>
            <p:spPr bwMode="auto">
              <a:xfrm>
                <a:off x="3159125" y="5781675"/>
                <a:ext cx="32797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b="1" dirty="0" err="1">
                    <a:solidFill>
                      <a:srgbClr val="339933"/>
                    </a:solidFill>
                  </a:rPr>
                  <a:t>Periodo</a:t>
                </a:r>
                <a:r>
                  <a:rPr lang="de-DE" b="1" dirty="0">
                    <a:solidFill>
                      <a:srgbClr val="339933"/>
                    </a:solidFill>
                  </a:rPr>
                  <a:t> di </a:t>
                </a:r>
                <a:r>
                  <a:rPr lang="de-DE" b="1" dirty="0" err="1">
                    <a:solidFill>
                      <a:srgbClr val="339933"/>
                    </a:solidFill>
                  </a:rPr>
                  <a:t>preavviso</a:t>
                </a:r>
                <a:endParaRPr lang="de-DE" b="1" dirty="0">
                  <a:solidFill>
                    <a:srgbClr val="339933"/>
                  </a:solidFill>
                </a:endParaRPr>
              </a:p>
            </p:txBody>
          </p:sp>
          <p:sp>
            <p:nvSpPr>
              <p:cNvPr id="6171" name="Line 26"/>
              <p:cNvSpPr>
                <a:spLocks noChangeShapeType="1"/>
              </p:cNvSpPr>
              <p:nvPr/>
            </p:nvSpPr>
            <p:spPr bwMode="auto">
              <a:xfrm>
                <a:off x="3136900" y="5780088"/>
                <a:ext cx="3313113" cy="0"/>
              </a:xfrm>
              <a:prstGeom prst="line">
                <a:avLst/>
              </a:prstGeom>
              <a:noFill/>
              <a:ln w="9525">
                <a:solidFill>
                  <a:srgbClr val="339933"/>
                </a:solidFill>
                <a:round/>
                <a:headEnd type="triangle" w="med" len="med"/>
                <a:tailEnd type="triangle" w="med" len="med"/>
              </a:ln>
            </p:spPr>
            <p:txBody>
              <a:bodyPr lIns="36000" rIns="54000" bIns="36000"/>
              <a:lstStyle/>
              <a:p>
                <a:endParaRPr lang="it-IT"/>
              </a:p>
            </p:txBody>
          </p:sp>
        </p:grpSp>
      </p:grpSp>
      <p:grpSp>
        <p:nvGrpSpPr>
          <p:cNvPr id="47" name="Gruppo 46"/>
          <p:cNvGrpSpPr/>
          <p:nvPr/>
        </p:nvGrpSpPr>
        <p:grpSpPr>
          <a:xfrm>
            <a:off x="1828802" y="1214966"/>
            <a:ext cx="3111687" cy="821797"/>
            <a:chOff x="1828802" y="1214966"/>
            <a:chExt cx="3111687" cy="821797"/>
          </a:xfrm>
        </p:grpSpPr>
        <p:sp>
          <p:nvSpPr>
            <p:cNvPr id="6172" name="AutoShape 27"/>
            <p:cNvSpPr>
              <a:spLocks noChangeArrowheads="1"/>
            </p:cNvSpPr>
            <p:nvPr/>
          </p:nvSpPr>
          <p:spPr bwMode="auto">
            <a:xfrm>
              <a:off x="3067050" y="1604963"/>
              <a:ext cx="142875" cy="431800"/>
            </a:xfrm>
            <a:prstGeom prst="downArrow">
              <a:avLst>
                <a:gd name="adj1" fmla="val 50000"/>
                <a:gd name="adj2" fmla="val 75556"/>
              </a:avLst>
            </a:prstGeom>
            <a:solidFill>
              <a:srgbClr val="339933"/>
            </a:solidFill>
            <a:ln w="12700" algn="ctr">
              <a:solidFill>
                <a:srgbClr val="339933"/>
              </a:solidFill>
              <a:miter lim="800000"/>
              <a:headEnd/>
              <a:tailEnd/>
            </a:ln>
          </p:spPr>
          <p:txBody>
            <a:bodyPr wrap="none" lIns="36000" rIns="54000" bIns="36000" anchor="ctr"/>
            <a:lstStyle/>
            <a:p>
              <a:endParaRPr lang="it-IT"/>
            </a:p>
          </p:txBody>
        </p:sp>
        <p:sp>
          <p:nvSpPr>
            <p:cNvPr id="6173" name="Text Box 29"/>
            <p:cNvSpPr txBox="1">
              <a:spLocks noChangeArrowheads="1"/>
            </p:cNvSpPr>
            <p:nvPr/>
          </p:nvSpPr>
          <p:spPr bwMode="auto">
            <a:xfrm>
              <a:off x="1828802" y="1214966"/>
              <a:ext cx="3111687" cy="36933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 dirty="0" err="1"/>
                <a:t>Rilevazione</a:t>
              </a:r>
              <a:r>
                <a:rPr lang="de-DE" b="1" dirty="0"/>
                <a:t> del </a:t>
              </a:r>
              <a:r>
                <a:rPr lang="de-DE" b="1" dirty="0" err="1"/>
                <a:t>pericolo</a:t>
              </a:r>
              <a:endParaRPr lang="de-DE" b="1" dirty="0"/>
            </a:p>
          </p:txBody>
        </p:sp>
      </p:grp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6920125" y="4685450"/>
            <a:ext cx="1657350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err="1"/>
              <a:t>Danneggia</a:t>
            </a:r>
            <a:r>
              <a:rPr lang="de-DE" sz="1400" b="1" i="1" dirty="0" err="1"/>
              <a:t>ment</a:t>
            </a:r>
            <a:r>
              <a:rPr lang="de-DE" sz="1400" b="1" dirty="0" err="1"/>
              <a:t>o</a:t>
            </a:r>
            <a:endParaRPr lang="de-DE" sz="1400" b="1" dirty="0"/>
          </a:p>
        </p:txBody>
      </p:sp>
      <p:grpSp>
        <p:nvGrpSpPr>
          <p:cNvPr id="58" name="Gruppo 57"/>
          <p:cNvGrpSpPr/>
          <p:nvPr/>
        </p:nvGrpSpPr>
        <p:grpSpPr>
          <a:xfrm>
            <a:off x="4960938" y="2578100"/>
            <a:ext cx="1076325" cy="3059113"/>
            <a:chOff x="4960938" y="2578100"/>
            <a:chExt cx="1076325" cy="3059113"/>
          </a:xfrm>
        </p:grpSpPr>
        <p:sp>
          <p:nvSpPr>
            <p:cNvPr id="6156" name="Oval 11"/>
            <p:cNvSpPr>
              <a:spLocks noChangeArrowheads="1"/>
            </p:cNvSpPr>
            <p:nvPr/>
          </p:nvSpPr>
          <p:spPr bwMode="auto">
            <a:xfrm>
              <a:off x="5307013" y="2578100"/>
              <a:ext cx="130175" cy="1254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57" name="Text Box 12"/>
            <p:cNvSpPr txBox="1">
              <a:spLocks noChangeArrowheads="1"/>
            </p:cNvSpPr>
            <p:nvPr/>
          </p:nvSpPr>
          <p:spPr bwMode="auto">
            <a:xfrm>
              <a:off x="4960938" y="3736975"/>
              <a:ext cx="1076325" cy="29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58" tIns="41029" rIns="82058" bIns="41029">
              <a:spAutoFit/>
            </a:bodyPr>
            <a:lstStyle/>
            <a:p>
              <a:pPr defTabSz="820738">
                <a:spcBef>
                  <a:spcPct val="50000"/>
                </a:spcBef>
              </a:pPr>
              <a:r>
                <a:rPr lang="de-DE" sz="1400" b="1" dirty="0"/>
                <a:t>Rumore</a:t>
              </a:r>
            </a:p>
          </p:txBody>
        </p:sp>
        <p:sp>
          <p:nvSpPr>
            <p:cNvPr id="6163" name="Line 18"/>
            <p:cNvSpPr>
              <a:spLocks noChangeShapeType="1"/>
            </p:cNvSpPr>
            <p:nvPr/>
          </p:nvSpPr>
          <p:spPr bwMode="auto">
            <a:xfrm>
              <a:off x="5367647" y="2743200"/>
              <a:ext cx="2866" cy="2894013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lgDash"/>
              <a:round/>
              <a:headEnd/>
              <a:tailEnd/>
            </a:ln>
          </p:spPr>
          <p:txBody>
            <a:bodyPr lIns="36000" rIns="54000" bIns="36000"/>
            <a:lstStyle/>
            <a:p>
              <a:endParaRPr lang="it-IT"/>
            </a:p>
          </p:txBody>
        </p:sp>
        <p:grpSp>
          <p:nvGrpSpPr>
            <p:cNvPr id="2" name="Group 31"/>
            <p:cNvGrpSpPr>
              <a:grpSpLocks/>
            </p:cNvGrpSpPr>
            <p:nvPr/>
          </p:nvGrpSpPr>
          <p:grpSpPr bwMode="auto">
            <a:xfrm>
              <a:off x="5061479" y="3001433"/>
              <a:ext cx="612775" cy="606425"/>
              <a:chOff x="4266" y="1518"/>
              <a:chExt cx="304" cy="302"/>
            </a:xfrm>
          </p:grpSpPr>
          <p:sp>
            <p:nvSpPr>
              <p:cNvPr id="6180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4266" y="1518"/>
                <a:ext cx="304" cy="302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3" name="Group 33"/>
              <p:cNvGrpSpPr>
                <a:grpSpLocks noChangeAspect="1"/>
              </p:cNvGrpSpPr>
              <p:nvPr/>
            </p:nvGrpSpPr>
            <p:grpSpPr bwMode="auto">
              <a:xfrm>
                <a:off x="4307" y="1549"/>
                <a:ext cx="213" cy="234"/>
                <a:chOff x="930" y="3612"/>
                <a:chExt cx="453" cy="499"/>
              </a:xfrm>
            </p:grpSpPr>
            <p:sp>
              <p:nvSpPr>
                <p:cNvPr id="6182" name="Freeform 34"/>
                <p:cNvSpPr>
                  <a:spLocks noChangeAspect="1"/>
                </p:cNvSpPr>
                <p:nvPr/>
              </p:nvSpPr>
              <p:spPr bwMode="auto">
                <a:xfrm>
                  <a:off x="930" y="3612"/>
                  <a:ext cx="227" cy="499"/>
                </a:xfrm>
                <a:custGeom>
                  <a:avLst/>
                  <a:gdLst>
                    <a:gd name="T0" fmla="*/ 0 w 227"/>
                    <a:gd name="T1" fmla="*/ 181 h 499"/>
                    <a:gd name="T2" fmla="*/ 127 w 227"/>
                    <a:gd name="T3" fmla="*/ 180 h 499"/>
                    <a:gd name="T4" fmla="*/ 227 w 227"/>
                    <a:gd name="T5" fmla="*/ 0 h 499"/>
                    <a:gd name="T6" fmla="*/ 227 w 227"/>
                    <a:gd name="T7" fmla="*/ 499 h 499"/>
                    <a:gd name="T8" fmla="*/ 127 w 227"/>
                    <a:gd name="T9" fmla="*/ 320 h 499"/>
                    <a:gd name="T10" fmla="*/ 0 w 227"/>
                    <a:gd name="T11" fmla="*/ 318 h 499"/>
                    <a:gd name="T12" fmla="*/ 0 w 227"/>
                    <a:gd name="T13" fmla="*/ 181 h 49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7"/>
                    <a:gd name="T22" fmla="*/ 0 h 499"/>
                    <a:gd name="T23" fmla="*/ 227 w 227"/>
                    <a:gd name="T24" fmla="*/ 499 h 49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7" h="499">
                      <a:moveTo>
                        <a:pt x="0" y="181"/>
                      </a:moveTo>
                      <a:lnTo>
                        <a:pt x="127" y="180"/>
                      </a:lnTo>
                      <a:lnTo>
                        <a:pt x="227" y="0"/>
                      </a:lnTo>
                      <a:lnTo>
                        <a:pt x="227" y="499"/>
                      </a:lnTo>
                      <a:lnTo>
                        <a:pt x="127" y="320"/>
                      </a:lnTo>
                      <a:lnTo>
                        <a:pt x="0" y="318"/>
                      </a:lnTo>
                      <a:lnTo>
                        <a:pt x="0" y="181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 lIns="36000" rIns="54000" bIns="36000"/>
                <a:lstStyle/>
                <a:p>
                  <a:endParaRPr lang="it-IT"/>
                </a:p>
              </p:txBody>
            </p:sp>
            <p:sp>
              <p:nvSpPr>
                <p:cNvPr id="6183" name="Arc 35"/>
                <p:cNvSpPr>
                  <a:spLocks noChangeAspect="1"/>
                </p:cNvSpPr>
                <p:nvPr/>
              </p:nvSpPr>
              <p:spPr bwMode="auto">
                <a:xfrm>
                  <a:off x="1292" y="3612"/>
                  <a:ext cx="91" cy="452"/>
                </a:xfrm>
                <a:custGeom>
                  <a:avLst/>
                  <a:gdLst>
                    <a:gd name="T0" fmla="*/ 8 w 23589"/>
                    <a:gd name="T1" fmla="*/ 0 h 43200"/>
                    <a:gd name="T2" fmla="*/ 0 w 23589"/>
                    <a:gd name="T3" fmla="*/ 451 h 43200"/>
                    <a:gd name="T4" fmla="*/ 8 w 23589"/>
                    <a:gd name="T5" fmla="*/ 226 h 43200"/>
                    <a:gd name="T6" fmla="*/ 0 60000 65536"/>
                    <a:gd name="T7" fmla="*/ 0 60000 65536"/>
                    <a:gd name="T8" fmla="*/ 0 60000 65536"/>
                    <a:gd name="T9" fmla="*/ 0 w 23589"/>
                    <a:gd name="T10" fmla="*/ 0 h 43200"/>
                    <a:gd name="T11" fmla="*/ 23589 w 23589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589" h="43200" fill="none" extrusionOk="0">
                      <a:moveTo>
                        <a:pt x="1988" y="0"/>
                      </a:moveTo>
                      <a:cubicBezTo>
                        <a:pt x="13918" y="0"/>
                        <a:pt x="23589" y="9670"/>
                        <a:pt x="23589" y="21600"/>
                      </a:cubicBezTo>
                      <a:cubicBezTo>
                        <a:pt x="23589" y="33529"/>
                        <a:pt x="13918" y="43200"/>
                        <a:pt x="1989" y="43200"/>
                      </a:cubicBezTo>
                      <a:cubicBezTo>
                        <a:pt x="1324" y="43200"/>
                        <a:pt x="661" y="43169"/>
                        <a:pt x="-1" y="43108"/>
                      </a:cubicBezTo>
                    </a:path>
                    <a:path w="23589" h="43200" stroke="0" extrusionOk="0">
                      <a:moveTo>
                        <a:pt x="1988" y="0"/>
                      </a:moveTo>
                      <a:cubicBezTo>
                        <a:pt x="13918" y="0"/>
                        <a:pt x="23589" y="9670"/>
                        <a:pt x="23589" y="21600"/>
                      </a:cubicBezTo>
                      <a:cubicBezTo>
                        <a:pt x="23589" y="33529"/>
                        <a:pt x="13918" y="43200"/>
                        <a:pt x="1989" y="43200"/>
                      </a:cubicBezTo>
                      <a:cubicBezTo>
                        <a:pt x="1324" y="43200"/>
                        <a:pt x="661" y="43169"/>
                        <a:pt x="-1" y="43108"/>
                      </a:cubicBezTo>
                      <a:lnTo>
                        <a:pt x="1989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lIns="36000" rIns="54000" bIns="36000" anchor="ctr"/>
                <a:lstStyle/>
                <a:p>
                  <a:endParaRPr lang="it-IT"/>
                </a:p>
              </p:txBody>
            </p:sp>
            <p:sp>
              <p:nvSpPr>
                <p:cNvPr id="6184" name="Arc 36"/>
                <p:cNvSpPr>
                  <a:spLocks noChangeAspect="1"/>
                </p:cNvSpPr>
                <p:nvPr/>
              </p:nvSpPr>
              <p:spPr bwMode="auto">
                <a:xfrm>
                  <a:off x="1247" y="3657"/>
                  <a:ext cx="91" cy="362"/>
                </a:xfrm>
                <a:custGeom>
                  <a:avLst/>
                  <a:gdLst>
                    <a:gd name="T0" fmla="*/ 8 w 23589"/>
                    <a:gd name="T1" fmla="*/ 0 h 43200"/>
                    <a:gd name="T2" fmla="*/ 0 w 23589"/>
                    <a:gd name="T3" fmla="*/ 361 h 43200"/>
                    <a:gd name="T4" fmla="*/ 8 w 23589"/>
                    <a:gd name="T5" fmla="*/ 181 h 43200"/>
                    <a:gd name="T6" fmla="*/ 0 60000 65536"/>
                    <a:gd name="T7" fmla="*/ 0 60000 65536"/>
                    <a:gd name="T8" fmla="*/ 0 60000 65536"/>
                    <a:gd name="T9" fmla="*/ 0 w 23589"/>
                    <a:gd name="T10" fmla="*/ 0 h 43200"/>
                    <a:gd name="T11" fmla="*/ 23589 w 23589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589" h="43200" fill="none" extrusionOk="0">
                      <a:moveTo>
                        <a:pt x="1988" y="0"/>
                      </a:moveTo>
                      <a:cubicBezTo>
                        <a:pt x="13918" y="0"/>
                        <a:pt x="23589" y="9670"/>
                        <a:pt x="23589" y="21600"/>
                      </a:cubicBezTo>
                      <a:cubicBezTo>
                        <a:pt x="23589" y="33529"/>
                        <a:pt x="13918" y="43200"/>
                        <a:pt x="1989" y="43200"/>
                      </a:cubicBezTo>
                      <a:cubicBezTo>
                        <a:pt x="1324" y="43200"/>
                        <a:pt x="661" y="43169"/>
                        <a:pt x="-1" y="43108"/>
                      </a:cubicBezTo>
                    </a:path>
                    <a:path w="23589" h="43200" stroke="0" extrusionOk="0">
                      <a:moveTo>
                        <a:pt x="1988" y="0"/>
                      </a:moveTo>
                      <a:cubicBezTo>
                        <a:pt x="13918" y="0"/>
                        <a:pt x="23589" y="9670"/>
                        <a:pt x="23589" y="21600"/>
                      </a:cubicBezTo>
                      <a:cubicBezTo>
                        <a:pt x="23589" y="33529"/>
                        <a:pt x="13918" y="43200"/>
                        <a:pt x="1989" y="43200"/>
                      </a:cubicBezTo>
                      <a:cubicBezTo>
                        <a:pt x="1324" y="43200"/>
                        <a:pt x="661" y="43169"/>
                        <a:pt x="-1" y="43108"/>
                      </a:cubicBezTo>
                      <a:lnTo>
                        <a:pt x="1989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lIns="36000" rIns="54000" bIns="36000" anchor="ctr"/>
                <a:lstStyle/>
                <a:p>
                  <a:endParaRPr lang="it-IT"/>
                </a:p>
              </p:txBody>
            </p:sp>
            <p:sp>
              <p:nvSpPr>
                <p:cNvPr id="6185" name="Arc 37"/>
                <p:cNvSpPr>
                  <a:spLocks noChangeAspect="1"/>
                </p:cNvSpPr>
                <p:nvPr/>
              </p:nvSpPr>
              <p:spPr bwMode="auto">
                <a:xfrm>
                  <a:off x="1247" y="3747"/>
                  <a:ext cx="46" cy="182"/>
                </a:xfrm>
                <a:custGeom>
                  <a:avLst/>
                  <a:gdLst>
                    <a:gd name="T0" fmla="*/ 4 w 23589"/>
                    <a:gd name="T1" fmla="*/ 0 h 43200"/>
                    <a:gd name="T2" fmla="*/ 0 w 23589"/>
                    <a:gd name="T3" fmla="*/ 182 h 43200"/>
                    <a:gd name="T4" fmla="*/ 4 w 23589"/>
                    <a:gd name="T5" fmla="*/ 91 h 43200"/>
                    <a:gd name="T6" fmla="*/ 0 60000 65536"/>
                    <a:gd name="T7" fmla="*/ 0 60000 65536"/>
                    <a:gd name="T8" fmla="*/ 0 60000 65536"/>
                    <a:gd name="T9" fmla="*/ 0 w 23589"/>
                    <a:gd name="T10" fmla="*/ 0 h 43200"/>
                    <a:gd name="T11" fmla="*/ 23589 w 23589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589" h="43200" fill="none" extrusionOk="0">
                      <a:moveTo>
                        <a:pt x="1988" y="0"/>
                      </a:moveTo>
                      <a:cubicBezTo>
                        <a:pt x="13918" y="0"/>
                        <a:pt x="23589" y="9670"/>
                        <a:pt x="23589" y="21600"/>
                      </a:cubicBezTo>
                      <a:cubicBezTo>
                        <a:pt x="23589" y="33529"/>
                        <a:pt x="13918" y="43200"/>
                        <a:pt x="1989" y="43200"/>
                      </a:cubicBezTo>
                      <a:cubicBezTo>
                        <a:pt x="1324" y="43200"/>
                        <a:pt x="661" y="43169"/>
                        <a:pt x="-1" y="43108"/>
                      </a:cubicBezTo>
                    </a:path>
                    <a:path w="23589" h="43200" stroke="0" extrusionOk="0">
                      <a:moveTo>
                        <a:pt x="1988" y="0"/>
                      </a:moveTo>
                      <a:cubicBezTo>
                        <a:pt x="13918" y="0"/>
                        <a:pt x="23589" y="9670"/>
                        <a:pt x="23589" y="21600"/>
                      </a:cubicBezTo>
                      <a:cubicBezTo>
                        <a:pt x="23589" y="33529"/>
                        <a:pt x="13918" y="43200"/>
                        <a:pt x="1989" y="43200"/>
                      </a:cubicBezTo>
                      <a:cubicBezTo>
                        <a:pt x="1324" y="43200"/>
                        <a:pt x="661" y="43169"/>
                        <a:pt x="-1" y="43108"/>
                      </a:cubicBezTo>
                      <a:lnTo>
                        <a:pt x="1989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lIns="36000" rIns="54000" bIns="36000" anchor="ctr"/>
                <a:lstStyle/>
                <a:p>
                  <a:endParaRPr lang="it-IT"/>
                </a:p>
              </p:txBody>
            </p:sp>
          </p:grpSp>
        </p:grpSp>
      </p:grpSp>
      <p:grpSp>
        <p:nvGrpSpPr>
          <p:cNvPr id="56" name="Gruppo 55"/>
          <p:cNvGrpSpPr/>
          <p:nvPr/>
        </p:nvGrpSpPr>
        <p:grpSpPr>
          <a:xfrm>
            <a:off x="2459567" y="2181225"/>
            <a:ext cx="1412875" cy="464991"/>
            <a:chOff x="2459567" y="2181225"/>
            <a:chExt cx="1412875" cy="464991"/>
          </a:xfrm>
        </p:grpSpPr>
        <p:sp>
          <p:nvSpPr>
            <p:cNvPr id="6154" name="Text Box 9"/>
            <p:cNvSpPr txBox="1">
              <a:spLocks noChangeArrowheads="1"/>
            </p:cNvSpPr>
            <p:nvPr/>
          </p:nvSpPr>
          <p:spPr bwMode="auto">
            <a:xfrm>
              <a:off x="2459567" y="2347913"/>
              <a:ext cx="1412875" cy="29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defTabSz="820738">
                <a:spcBef>
                  <a:spcPct val="50000"/>
                </a:spcBef>
              </a:pPr>
              <a:r>
                <a:rPr lang="de-DE" sz="1400" b="1" dirty="0" err="1"/>
                <a:t>Cambio</a:t>
              </a:r>
              <a:r>
                <a:rPr lang="de-DE" sz="1400" b="1" dirty="0"/>
                <a:t> </a:t>
              </a:r>
              <a:r>
                <a:rPr lang="de-DE" sz="1400" b="1" dirty="0" err="1"/>
                <a:t>status</a:t>
              </a:r>
              <a:endParaRPr lang="de-DE" sz="1400" b="1" dirty="0"/>
            </a:p>
          </p:txBody>
        </p:sp>
        <p:sp>
          <p:nvSpPr>
            <p:cNvPr id="6155" name="Oval 10"/>
            <p:cNvSpPr>
              <a:spLocks noChangeArrowheads="1"/>
            </p:cNvSpPr>
            <p:nvPr/>
          </p:nvSpPr>
          <p:spPr bwMode="auto">
            <a:xfrm>
              <a:off x="3065463" y="2181225"/>
              <a:ext cx="128587" cy="127000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7" name="Gruppo 56"/>
          <p:cNvGrpSpPr/>
          <p:nvPr/>
        </p:nvGrpSpPr>
        <p:grpSpPr>
          <a:xfrm>
            <a:off x="2652713" y="2252663"/>
            <a:ext cx="1314450" cy="3600450"/>
            <a:chOff x="2652713" y="2252663"/>
            <a:chExt cx="1314450" cy="3600450"/>
          </a:xfrm>
        </p:grpSpPr>
        <p:pic>
          <p:nvPicPr>
            <p:cNvPr id="614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42154" y="2909888"/>
              <a:ext cx="612775" cy="60642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6162" name="Line 17"/>
            <p:cNvSpPr>
              <a:spLocks noChangeShapeType="1"/>
            </p:cNvSpPr>
            <p:nvPr/>
          </p:nvSpPr>
          <p:spPr bwMode="auto">
            <a:xfrm flipH="1">
              <a:off x="3136900" y="2252663"/>
              <a:ext cx="1588" cy="3600450"/>
            </a:xfrm>
            <a:prstGeom prst="line">
              <a:avLst/>
            </a:prstGeom>
            <a:noFill/>
            <a:ln w="9525">
              <a:solidFill>
                <a:srgbClr val="339933"/>
              </a:solidFill>
              <a:prstDash val="lgDash"/>
              <a:round/>
              <a:headEnd/>
              <a:tailEnd/>
            </a:ln>
          </p:spPr>
          <p:txBody>
            <a:bodyPr lIns="36000" rIns="54000" bIns="36000"/>
            <a:lstStyle/>
            <a:p>
              <a:endParaRPr lang="it-IT"/>
            </a:p>
          </p:txBody>
        </p:sp>
        <p:sp>
          <p:nvSpPr>
            <p:cNvPr id="6176" name="Text Box 38"/>
            <p:cNvSpPr txBox="1">
              <a:spLocks noChangeArrowheads="1"/>
            </p:cNvSpPr>
            <p:nvPr/>
          </p:nvSpPr>
          <p:spPr bwMode="auto">
            <a:xfrm>
              <a:off x="2652713" y="3535363"/>
              <a:ext cx="1314450" cy="29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58" tIns="41029" rIns="82058" bIns="41029">
              <a:spAutoFit/>
            </a:bodyPr>
            <a:lstStyle/>
            <a:p>
              <a:pPr defTabSz="820738">
                <a:spcBef>
                  <a:spcPct val="50000"/>
                </a:spcBef>
              </a:pPr>
              <a:r>
                <a:rPr lang="de-DE" sz="1400" b="1" dirty="0" err="1"/>
                <a:t>Vibrazione</a:t>
              </a:r>
              <a:endParaRPr lang="de-DE" sz="1400" b="1" dirty="0"/>
            </a:p>
          </p:txBody>
        </p:sp>
      </p:grpSp>
      <p:pic>
        <p:nvPicPr>
          <p:cNvPr id="6177" name="Picture 39" descr="blitz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6055" y="4587361"/>
            <a:ext cx="400532" cy="39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8" name="Rectangle 40"/>
          <p:cNvSpPr>
            <a:spLocks noChangeArrowheads="1"/>
          </p:cNvSpPr>
          <p:nvPr/>
        </p:nvSpPr>
        <p:spPr bwMode="auto">
          <a:xfrm>
            <a:off x="358775" y="1074738"/>
            <a:ext cx="8426450" cy="5330825"/>
          </a:xfrm>
          <a:prstGeom prst="rect">
            <a:avLst/>
          </a:prstGeom>
          <a:noFill/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2" name="Gruppo 51"/>
          <p:cNvGrpSpPr/>
          <p:nvPr/>
        </p:nvGrpSpPr>
        <p:grpSpPr>
          <a:xfrm>
            <a:off x="6127668" y="2984500"/>
            <a:ext cx="2028412" cy="2252519"/>
            <a:chOff x="6127668" y="2984500"/>
            <a:chExt cx="2028412" cy="2252519"/>
          </a:xfrm>
        </p:grpSpPr>
        <p:sp>
          <p:nvSpPr>
            <p:cNvPr id="6158" name="Oval 13"/>
            <p:cNvSpPr>
              <a:spLocks noChangeArrowheads="1"/>
            </p:cNvSpPr>
            <p:nvPr/>
          </p:nvSpPr>
          <p:spPr bwMode="auto">
            <a:xfrm>
              <a:off x="6127668" y="3298825"/>
              <a:ext cx="103270" cy="10939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59" name="Text Box 14"/>
            <p:cNvSpPr txBox="1">
              <a:spLocks noChangeArrowheads="1"/>
            </p:cNvSpPr>
            <p:nvPr/>
          </p:nvSpPr>
          <p:spPr bwMode="auto">
            <a:xfrm>
              <a:off x="6162674" y="3140075"/>
              <a:ext cx="1330655" cy="29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defTabSz="820738">
                <a:spcBef>
                  <a:spcPct val="50000"/>
                </a:spcBef>
              </a:pPr>
              <a:r>
                <a:rPr lang="de-DE" sz="1400" b="1" dirty="0" err="1"/>
                <a:t>Temperatura</a:t>
              </a:r>
              <a:endParaRPr lang="de-DE" sz="1400" b="1" dirty="0"/>
            </a:p>
          </p:txBody>
        </p:sp>
        <p:sp>
          <p:nvSpPr>
            <p:cNvPr id="6164" name="Line 19"/>
            <p:cNvSpPr>
              <a:spLocks noChangeShapeType="1"/>
            </p:cNvSpPr>
            <p:nvPr/>
          </p:nvSpPr>
          <p:spPr bwMode="auto">
            <a:xfrm>
              <a:off x="6161088" y="3405189"/>
              <a:ext cx="2206" cy="18318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 lIns="36000" rIns="54000" bIns="36000"/>
            <a:lstStyle/>
            <a:p>
              <a:endParaRPr lang="it-IT"/>
            </a:p>
          </p:txBody>
        </p:sp>
        <p:pic>
          <p:nvPicPr>
            <p:cNvPr id="6179" name="Picture 4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43305" y="2984500"/>
              <a:ext cx="612775" cy="60642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</p:grp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1016575" y="5033068"/>
            <a:ext cx="2107625" cy="65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de-DE" sz="1600" b="1" dirty="0" err="1"/>
              <a:t>Funzionamento</a:t>
            </a:r>
            <a:endParaRPr lang="de-DE" sz="1600" b="1" dirty="0"/>
          </a:p>
          <a:p>
            <a:pPr defTabSz="820738">
              <a:spcBef>
                <a:spcPct val="50000"/>
              </a:spcBef>
            </a:pPr>
            <a:endParaRPr lang="de-DE" sz="14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652713" y="813860"/>
            <a:ext cx="620394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b="1" dirty="0">
                <a:solidFill>
                  <a:srgbClr val="282828"/>
                </a:solidFill>
              </a:rPr>
              <a:t>Curva di deterioramento dei macchinari e conseguenti effetti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0.22812 0.0097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 animBg="1"/>
      <p:bldP spid="615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29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1912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grpSp>
        <p:nvGrpSpPr>
          <p:cNvPr id="7" name="Gruppo 6"/>
          <p:cNvGrpSpPr/>
          <p:nvPr/>
        </p:nvGrpSpPr>
        <p:grpSpPr>
          <a:xfrm>
            <a:off x="113211" y="1246958"/>
            <a:ext cx="9030789" cy="5079819"/>
            <a:chOff x="113211" y="1246958"/>
            <a:chExt cx="9030789" cy="507981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11" y="1246958"/>
              <a:ext cx="9030789" cy="5079819"/>
            </a:xfrm>
            <a:prstGeom prst="rect">
              <a:avLst/>
            </a:prstGeom>
          </p:spPr>
        </p:pic>
        <p:cxnSp>
          <p:nvCxnSpPr>
            <p:cNvPr id="5" name="Connettore 2 4"/>
            <p:cNvCxnSpPr/>
            <p:nvPr/>
          </p:nvCxnSpPr>
          <p:spPr>
            <a:xfrm>
              <a:off x="7480663" y="5547360"/>
              <a:ext cx="740228" cy="592183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3439" y="4477567"/>
              <a:ext cx="1494264" cy="882559"/>
            </a:xfrm>
            <a:prstGeom prst="rect">
              <a:avLst/>
            </a:prstGeom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540" y="273973"/>
            <a:ext cx="1422992" cy="1280071"/>
          </a:xfrm>
          <a:prstGeom prst="rect">
            <a:avLst/>
          </a:prstGeom>
        </p:spPr>
      </p:pic>
      <p:sp>
        <p:nvSpPr>
          <p:cNvPr id="10" name="Rectangle 7"/>
          <p:cNvSpPr txBox="1">
            <a:spLocks noChangeArrowheads="1"/>
          </p:cNvSpPr>
          <p:nvPr/>
        </p:nvSpPr>
        <p:spPr bwMode="gray">
          <a:xfrm>
            <a:off x="252000" y="842441"/>
            <a:ext cx="4101637" cy="33855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226800" rtl="0" eaLnBrk="1" latinLnBrk="0" hangingPunct="1">
              <a:spcBef>
                <a:spcPct val="0"/>
              </a:spcBef>
              <a:buNone/>
              <a:defRPr sz="2200" b="1" kern="1200" baseline="0">
                <a:solidFill>
                  <a:srgbClr val="40454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NETWORK – </a:t>
            </a:r>
            <a:r>
              <a:rPr lang="en-US" sz="1600" dirty="0" err="1">
                <a:solidFill>
                  <a:schemeClr val="tx1"/>
                </a:solidFill>
              </a:rPr>
              <a:t>Esercitazione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pratica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30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0" y="935626"/>
            <a:ext cx="9004663" cy="5065123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>
            <a:off x="7141029" y="5103222"/>
            <a:ext cx="740228" cy="59218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029" y="3915319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5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31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5" y="989510"/>
            <a:ext cx="8908869" cy="5011239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>
            <a:off x="6643211" y="2595153"/>
            <a:ext cx="740228" cy="59218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41" y="1712594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0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32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" y="979714"/>
            <a:ext cx="8926286" cy="5021036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3204754" y="2717075"/>
            <a:ext cx="687977" cy="83602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424" y="3430699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0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33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3281803" y="2037806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703" y="2127749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16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34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3992147" y="4174263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390" y="4439874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78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35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5019759" y="3590789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002" y="3856400"/>
            <a:ext cx="1494264" cy="88255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30286" y="5123633"/>
            <a:ext cx="5589473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b="1" dirty="0">
                <a:solidFill>
                  <a:srgbClr val="282828"/>
                </a:solidFill>
              </a:rPr>
              <a:t>Protocollo Internet versione 4 (TCP/IPv4) </a:t>
            </a:r>
          </a:p>
        </p:txBody>
      </p:sp>
    </p:spTree>
    <p:extLst>
      <p:ext uri="{BB962C8B-B14F-4D97-AF65-F5344CB8AC3E}">
        <p14:creationId xmlns:p14="http://schemas.microsoft.com/office/powerpoint/2010/main" val="42579982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36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89420" y="5267494"/>
            <a:ext cx="548640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600" dirty="0">
                <a:solidFill>
                  <a:srgbClr val="282828"/>
                </a:solidFill>
              </a:rPr>
              <a:t>Impostazione standard computer </a:t>
            </a:r>
            <a:r>
              <a:rPr lang="it-IT" sz="1600" dirty="0" err="1">
                <a:solidFill>
                  <a:srgbClr val="282828"/>
                </a:solidFill>
              </a:rPr>
              <a:t>Schaeffler</a:t>
            </a:r>
            <a:r>
              <a:rPr lang="it-IT" sz="1600" dirty="0">
                <a:solidFill>
                  <a:srgbClr val="282828"/>
                </a:solidFill>
              </a:rPr>
              <a:t> IP dinamico</a:t>
            </a:r>
          </a:p>
        </p:txBody>
      </p:sp>
      <p:sp>
        <p:nvSpPr>
          <p:cNvPr id="4" name="Ovale 3"/>
          <p:cNvSpPr/>
          <p:nvPr/>
        </p:nvSpPr>
        <p:spPr>
          <a:xfrm>
            <a:off x="3762103" y="3228703"/>
            <a:ext cx="2299063" cy="84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37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559"/>
            <a:ext cx="9144000" cy="5143500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3079183" y="3744686"/>
            <a:ext cx="979011" cy="65246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243" y="4762092"/>
            <a:ext cx="1494264" cy="88255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62" y="1395412"/>
            <a:ext cx="3571875" cy="40671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6568" y="2194494"/>
            <a:ext cx="18288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38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5198064" y="4852580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13" y="4743722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74E8CEA2-3F3B-4053-BD0E-CE095DC58D27}" type="slidenum">
              <a:rPr lang="de-DE"/>
              <a:pPr/>
              <a:t>3</a:t>
            </a:fld>
            <a:endParaRPr lang="de-DE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6476" y="695936"/>
            <a:ext cx="3100388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53" y="4508329"/>
            <a:ext cx="403225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39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5032601" y="4695826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050" y="4586968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09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40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 flipV="1">
            <a:off x="5319984" y="4382318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433" y="4273460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3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41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V="1">
            <a:off x="6836228" y="964203"/>
            <a:ext cx="2133600" cy="195071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685" y="2914922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62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42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NETWORK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 flipV="1">
            <a:off x="3917904" y="1151438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930" y="1682661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93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43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 err="1"/>
              <a:t>Entrare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dirty="0" err="1"/>
              <a:t>sistema</a:t>
            </a:r>
            <a:endParaRPr lang="de-DE" sz="1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H="1" flipV="1">
            <a:off x="1287915" y="1064353"/>
            <a:ext cx="1045982" cy="677361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356" y="2359956"/>
            <a:ext cx="1828800" cy="1876425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2950299" y="1540261"/>
            <a:ext cx="4433140" cy="1027611"/>
            <a:chOff x="2950299" y="1540261"/>
            <a:chExt cx="4433140" cy="1027611"/>
          </a:xfrm>
        </p:grpSpPr>
        <p:sp>
          <p:nvSpPr>
            <p:cNvPr id="9" name="Rettangolo 8"/>
            <p:cNvSpPr/>
            <p:nvPr/>
          </p:nvSpPr>
          <p:spPr>
            <a:xfrm>
              <a:off x="2950299" y="1540261"/>
              <a:ext cx="4433140" cy="102761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IT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396682" y="1746289"/>
              <a:ext cx="3326674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it-IT" sz="4000" b="1" dirty="0"/>
                <a:t>192.168.1.100</a:t>
              </a:r>
            </a:p>
          </p:txBody>
        </p:sp>
      </p:grpSp>
      <p:pic>
        <p:nvPicPr>
          <p:cNvPr id="16" name="Picture 31" descr="Bild1_1"/>
          <p:cNvPicPr>
            <a:picLocks noChangeAspect="1" noChangeArrowheads="1"/>
          </p:cNvPicPr>
          <p:nvPr/>
        </p:nvPicPr>
        <p:blipFill>
          <a:blip r:embed="rId6"/>
          <a:srcRect l="17117" r="27104"/>
          <a:stretch>
            <a:fillRect/>
          </a:stretch>
        </p:blipFill>
        <p:spPr bwMode="auto">
          <a:xfrm>
            <a:off x="4248053" y="2746503"/>
            <a:ext cx="1883459" cy="2252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23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 err="1"/>
              <a:t>Entrare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dirty="0" err="1"/>
              <a:t>sistema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7268"/>
            <a:ext cx="91440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6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 err="1"/>
              <a:t>Entrare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dirty="0" err="1"/>
              <a:t>sistema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H="1" flipV="1">
            <a:off x="4074658" y="3894638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684" y="4425861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6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 err="1"/>
              <a:t>Entrare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dirty="0" err="1"/>
              <a:t>sistema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H="1">
            <a:off x="5971697" y="4371703"/>
            <a:ext cx="1169707" cy="64620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404" y="3551532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7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 err="1"/>
              <a:t>Entrare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dirty="0" err="1"/>
              <a:t>sistema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735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>
            <a:spLocks noGrp="1" noChangeArrowheads="1"/>
          </p:cNvSpPr>
          <p:nvPr>
            <p:ph type="title"/>
          </p:nvPr>
        </p:nvSpPr>
        <p:spPr>
          <a:xfrm>
            <a:off x="2543003" y="905702"/>
            <a:ext cx="4101637" cy="338554"/>
          </a:xfrm>
        </p:spPr>
        <p:txBody>
          <a:bodyPr/>
          <a:lstStyle/>
          <a:p>
            <a:r>
              <a:rPr lang="en-US" sz="1600" dirty="0" err="1">
                <a:solidFill>
                  <a:schemeClr val="tx1"/>
                </a:solidFill>
              </a:rPr>
              <a:t>Conosciamo</a:t>
            </a:r>
            <a:r>
              <a:rPr lang="en-US" sz="1600" dirty="0">
                <a:solidFill>
                  <a:schemeClr val="tx1"/>
                </a:solidFill>
              </a:rPr>
              <a:t> la </a:t>
            </a:r>
            <a:r>
              <a:rPr lang="en-US" sz="1600" dirty="0" err="1">
                <a:solidFill>
                  <a:schemeClr val="tx1"/>
                </a:solidFill>
              </a:rPr>
              <a:t>maschera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principale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4256"/>
            <a:ext cx="9144000" cy="4369488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0" y="1687287"/>
            <a:ext cx="3169920" cy="1527543"/>
            <a:chOff x="0" y="1687287"/>
            <a:chExt cx="3169920" cy="1527543"/>
          </a:xfrm>
        </p:grpSpPr>
        <p:sp>
          <p:nvSpPr>
            <p:cNvPr id="5" name="Ovale 4"/>
            <p:cNvSpPr/>
            <p:nvPr/>
          </p:nvSpPr>
          <p:spPr>
            <a:xfrm>
              <a:off x="0" y="1687287"/>
              <a:ext cx="984068" cy="127362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IT" sz="1600" dirty="0" err="1">
                <a:solidFill>
                  <a:srgbClr val="282828"/>
                </a:solidFill>
              </a:endParaRPr>
            </a:p>
          </p:txBody>
        </p:sp>
        <p:cxnSp>
          <p:nvCxnSpPr>
            <p:cNvPr id="6" name="Connettore 2 5"/>
            <p:cNvCxnSpPr/>
            <p:nvPr/>
          </p:nvCxnSpPr>
          <p:spPr>
            <a:xfrm flipH="1" flipV="1">
              <a:off x="986782" y="2438401"/>
              <a:ext cx="545927" cy="41801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1175657" y="2876276"/>
              <a:ext cx="1994263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it-IT" sz="1100" b="1" dirty="0">
                  <a:solidFill>
                    <a:srgbClr val="282828"/>
                  </a:solidFill>
                </a:rPr>
                <a:t>configurazione standard di misura</a:t>
              </a:r>
            </a:p>
          </p:txBody>
        </p:sp>
        <p:cxnSp>
          <p:nvCxnSpPr>
            <p:cNvPr id="12" name="Connettore 2 11"/>
            <p:cNvCxnSpPr/>
            <p:nvPr/>
          </p:nvCxnSpPr>
          <p:spPr>
            <a:xfrm flipH="1" flipV="1">
              <a:off x="984068" y="2438401"/>
              <a:ext cx="545927" cy="41801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Ovale 10"/>
          <p:cNvSpPr/>
          <p:nvPr/>
        </p:nvSpPr>
        <p:spPr>
          <a:xfrm>
            <a:off x="3466009" y="2126933"/>
            <a:ext cx="2595155" cy="1040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13" name="Ovale 12"/>
          <p:cNvSpPr/>
          <p:nvPr/>
        </p:nvSpPr>
        <p:spPr>
          <a:xfrm>
            <a:off x="767694" y="3234695"/>
            <a:ext cx="4431323" cy="1127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1166946" y="4610750"/>
            <a:ext cx="2299063" cy="846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 flipH="1" flipV="1">
            <a:off x="6061164" y="2646436"/>
            <a:ext cx="583476" cy="22984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749144" y="2797899"/>
            <a:ext cx="2490651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100" b="1" dirty="0">
                <a:solidFill>
                  <a:srgbClr val="282828"/>
                </a:solidFill>
              </a:rPr>
              <a:t>Valori di misura in tempo reale</a:t>
            </a:r>
          </a:p>
        </p:txBody>
      </p:sp>
      <p:cxnSp>
        <p:nvCxnSpPr>
          <p:cNvPr id="20" name="Connettore 2 19"/>
          <p:cNvCxnSpPr/>
          <p:nvPr/>
        </p:nvCxnSpPr>
        <p:spPr>
          <a:xfrm flipH="1" flipV="1">
            <a:off x="5199017" y="3820716"/>
            <a:ext cx="583476" cy="22984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5886997" y="3972179"/>
            <a:ext cx="2490651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100" b="1" dirty="0">
                <a:solidFill>
                  <a:srgbClr val="282828"/>
                </a:solidFill>
              </a:rPr>
              <a:t>Informazioni di sistema</a:t>
            </a:r>
          </a:p>
        </p:txBody>
      </p:sp>
      <p:cxnSp>
        <p:nvCxnSpPr>
          <p:cNvPr id="23" name="Connettore 2 22"/>
          <p:cNvCxnSpPr/>
          <p:nvPr/>
        </p:nvCxnSpPr>
        <p:spPr>
          <a:xfrm flipH="1" flipV="1">
            <a:off x="3553097" y="5055559"/>
            <a:ext cx="1663334" cy="668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5320935" y="4983862"/>
            <a:ext cx="2490651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100" b="1" dirty="0">
                <a:solidFill>
                  <a:srgbClr val="282828"/>
                </a:solidFill>
              </a:rPr>
              <a:t>Registro delle operazioni effettuate</a:t>
            </a:r>
          </a:p>
        </p:txBody>
      </p:sp>
      <p:sp>
        <p:nvSpPr>
          <p:cNvPr id="25" name="Ovale 24"/>
          <p:cNvSpPr/>
          <p:nvPr/>
        </p:nvSpPr>
        <p:spPr>
          <a:xfrm>
            <a:off x="-66821" y="4285817"/>
            <a:ext cx="1146679" cy="1394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 flipH="1" flipV="1">
            <a:off x="788120" y="5699446"/>
            <a:ext cx="583476" cy="22984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1476100" y="5850909"/>
            <a:ext cx="3061066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100" b="1" dirty="0">
                <a:solidFill>
                  <a:srgbClr val="282828"/>
                </a:solidFill>
              </a:rPr>
              <a:t>Area selezione funzioni dello strumento</a:t>
            </a:r>
          </a:p>
        </p:txBody>
      </p:sp>
    </p:spTree>
    <p:extLst>
      <p:ext uri="{BB962C8B-B14F-4D97-AF65-F5344CB8AC3E}">
        <p14:creationId xmlns:p14="http://schemas.microsoft.com/office/powerpoint/2010/main" val="182628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7" grpId="0"/>
      <p:bldP spid="22" grpId="0"/>
      <p:bldP spid="24" grpId="0"/>
      <p:bldP spid="25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84DB3EE0-9F8E-474C-9E0B-88D9CA17B925}" type="slidenum">
              <a:rPr lang="de-DE"/>
              <a:pPr/>
              <a:t>4</a:t>
            </a:fld>
            <a:endParaRPr lang="de-DE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0998" y="1047750"/>
            <a:ext cx="8298977" cy="5434938"/>
          </a:xfrm>
          <a:noFill/>
          <a:ln/>
        </p:spPr>
        <p:txBody>
          <a:bodyPr/>
          <a:lstStyle/>
          <a:p>
            <a:r>
              <a:rPr lang="en-US" sz="2000" b="1" dirty="0"/>
              <a:t>FAG </a:t>
            </a:r>
            <a:r>
              <a:rPr lang="en-US" sz="2000" b="1" dirty="0" err="1"/>
              <a:t>SmartCheck</a:t>
            </a:r>
            <a:r>
              <a:rPr lang="en-US" sz="2000" b="1" dirty="0"/>
              <a:t>….</a:t>
            </a:r>
            <a:r>
              <a:rPr lang="en-US" sz="2000" b="1" dirty="0" err="1"/>
              <a:t>può</a:t>
            </a:r>
            <a:r>
              <a:rPr lang="en-US" sz="2000" b="1" dirty="0"/>
              <a:t> </a:t>
            </a:r>
            <a:r>
              <a:rPr lang="en-US" sz="2000" b="1" dirty="0" err="1"/>
              <a:t>essere</a:t>
            </a:r>
            <a:r>
              <a:rPr lang="en-US" sz="2000" b="1" dirty="0"/>
              <a:t> </a:t>
            </a:r>
            <a:r>
              <a:rPr lang="en-US" sz="2000" b="1" dirty="0" err="1"/>
              <a:t>usato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:</a:t>
            </a:r>
            <a:endParaRPr lang="de-DE" sz="2000" dirty="0"/>
          </a:p>
          <a:p>
            <a:pPr>
              <a:buFont typeface="Arial" charset="0"/>
              <a:buNone/>
            </a:pPr>
            <a:endParaRPr lang="de-DE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/>
              <a:t>Ventilatori</a:t>
            </a:r>
            <a:endParaRPr lang="de-DE" b="1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/>
              <a:t>Soffianti</a:t>
            </a:r>
            <a:endParaRPr lang="de-DE" b="1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/>
              <a:t>Pompe</a:t>
            </a:r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/>
              <a:t>Motori</a:t>
            </a:r>
            <a:r>
              <a:rPr lang="de-DE" b="1" dirty="0"/>
              <a:t> </a:t>
            </a:r>
            <a:r>
              <a:rPr lang="de-DE" b="1" dirty="0" err="1"/>
              <a:t>elettrici</a:t>
            </a:r>
            <a:endParaRPr lang="de-DE" b="1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/>
              <a:t>Separatori</a:t>
            </a:r>
            <a:endParaRPr lang="de-DE" b="1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/>
              <a:t>Decanter</a:t>
            </a:r>
            <a:endParaRPr lang="de-DE" b="1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/>
              <a:t>Riduttori</a:t>
            </a:r>
            <a:endParaRPr lang="de-DE" b="1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/>
              <a:t>Vibrovagli</a:t>
            </a:r>
            <a:endParaRPr lang="de-DE" b="1" i="1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/>
              <a:t>Compressori</a:t>
            </a:r>
            <a:endParaRPr lang="de-DE" b="1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/>
              <a:t>Pompe del </a:t>
            </a:r>
            <a:r>
              <a:rPr lang="de-DE" b="1" dirty="0" err="1"/>
              <a:t>vuoto</a:t>
            </a:r>
            <a:endParaRPr lang="de-DE" b="1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>
                <a:solidFill>
                  <a:srgbClr val="FF0000"/>
                </a:solidFill>
              </a:rPr>
              <a:t>Applicazioni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speciali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nei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settori</a:t>
            </a:r>
            <a:endParaRPr lang="de-DE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 err="1">
                <a:solidFill>
                  <a:srgbClr val="FF0000"/>
                </a:solidFill>
              </a:rPr>
              <a:t>pulp</a:t>
            </a:r>
            <a:r>
              <a:rPr lang="de-DE" b="1" dirty="0">
                <a:solidFill>
                  <a:srgbClr val="FF0000"/>
                </a:solidFill>
              </a:rPr>
              <a:t> &amp; </a:t>
            </a:r>
            <a:r>
              <a:rPr lang="de-DE" b="1" dirty="0" err="1">
                <a:solidFill>
                  <a:srgbClr val="FF0000"/>
                </a:solidFill>
              </a:rPr>
              <a:t>paper</a:t>
            </a:r>
            <a:r>
              <a:rPr lang="de-DE" b="1" dirty="0">
                <a:solidFill>
                  <a:srgbClr val="FF0000"/>
                </a:solidFill>
              </a:rPr>
              <a:t> -  </a:t>
            </a:r>
            <a:r>
              <a:rPr lang="de-DE" b="1" dirty="0" err="1">
                <a:solidFill>
                  <a:srgbClr val="FF0000"/>
                </a:solidFill>
              </a:rPr>
              <a:t>steel</a:t>
            </a:r>
            <a:r>
              <a:rPr lang="de-DE" b="1" dirty="0">
                <a:solidFill>
                  <a:srgbClr val="FF0000"/>
                </a:solidFill>
              </a:rPr>
              <a:t> &amp; </a:t>
            </a:r>
            <a:r>
              <a:rPr lang="de-DE" b="1" dirty="0" err="1">
                <a:solidFill>
                  <a:srgbClr val="FF0000"/>
                </a:solidFill>
              </a:rPr>
              <a:t>aluminium</a:t>
            </a:r>
            <a:r>
              <a:rPr lang="de-DE" b="1" dirty="0">
                <a:solidFill>
                  <a:srgbClr val="FF0000"/>
                </a:solidFill>
              </a:rPr>
              <a:t> – wind  -  </a:t>
            </a:r>
            <a:r>
              <a:rPr lang="de-DE" b="1" dirty="0" err="1">
                <a:solidFill>
                  <a:srgbClr val="FF0000"/>
                </a:solidFill>
              </a:rPr>
              <a:t>oil</a:t>
            </a:r>
            <a:r>
              <a:rPr lang="de-DE" b="1" dirty="0">
                <a:solidFill>
                  <a:srgbClr val="FF0000"/>
                </a:solidFill>
              </a:rPr>
              <a:t> &amp; gas </a:t>
            </a:r>
            <a:r>
              <a:rPr lang="de-DE" b="1" dirty="0" err="1">
                <a:solidFill>
                  <a:srgbClr val="FF0000"/>
                </a:solidFill>
              </a:rPr>
              <a:t>mining</a:t>
            </a:r>
            <a:r>
              <a:rPr lang="de-DE" b="1" dirty="0">
                <a:solidFill>
                  <a:srgbClr val="FF0000"/>
                </a:solidFill>
              </a:rPr>
              <a:t> &amp; </a:t>
            </a:r>
            <a:r>
              <a:rPr lang="de-DE" b="1" dirty="0" err="1">
                <a:solidFill>
                  <a:srgbClr val="FF0000"/>
                </a:solidFill>
              </a:rPr>
              <a:t>processing</a:t>
            </a:r>
            <a:r>
              <a:rPr lang="de-DE" b="1" dirty="0">
                <a:solidFill>
                  <a:srgbClr val="FF0000"/>
                </a:solidFill>
              </a:rPr>
              <a:t>,</a:t>
            </a:r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r>
              <a:rPr lang="de-DE" b="1" dirty="0">
                <a:solidFill>
                  <a:srgbClr val="FF0000"/>
                </a:solidFill>
              </a:rPr>
              <a:t>power </a:t>
            </a:r>
            <a:r>
              <a:rPr lang="de-DE" b="1" dirty="0" err="1">
                <a:solidFill>
                  <a:srgbClr val="FF0000"/>
                </a:solidFill>
              </a:rPr>
              <a:t>plants</a:t>
            </a:r>
            <a:endParaRPr lang="de-DE" b="1" dirty="0">
              <a:solidFill>
                <a:srgbClr val="FF0000"/>
              </a:solidFill>
            </a:endParaRPr>
          </a:p>
          <a:p>
            <a:pPr marL="723900" lvl="2" indent="0">
              <a:buClr>
                <a:schemeClr val="tx1"/>
              </a:buClr>
              <a:buFont typeface="Wingdings" pitchFamily="2" charset="2"/>
              <a:buNone/>
            </a:pPr>
            <a:endParaRPr lang="de-DE" dirty="0"/>
          </a:p>
          <a:p>
            <a:pPr lvl="1">
              <a:buClr>
                <a:schemeClr val="tx1"/>
              </a:buClr>
              <a:buFont typeface="Wingdings" pitchFamily="2" charset="2"/>
              <a:buNone/>
            </a:pPr>
            <a:endParaRPr lang="de-DE" dirty="0"/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5313" y="1241425"/>
            <a:ext cx="17637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EA767C1B-179C-4A8A-BD02-783FE77448C2}" type="slidenum">
              <a:rPr lang="de-DE"/>
              <a:pPr/>
              <a:t>49</a:t>
            </a:fld>
            <a:endParaRPr lang="de-DE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99416" y="627101"/>
            <a:ext cx="6100239" cy="596555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640382" y="2808517"/>
            <a:ext cx="3007236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2000" b="1" dirty="0">
                <a:solidFill>
                  <a:srgbClr val="282828"/>
                </a:solidFill>
              </a:rPr>
              <a:t>3,2 mm/s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008963" y="4301726"/>
            <a:ext cx="3007236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2000" b="1" dirty="0">
                <a:solidFill>
                  <a:srgbClr val="282828"/>
                </a:solidFill>
              </a:rPr>
              <a:t>2,3 g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814654" y="5935275"/>
            <a:ext cx="3007236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2000" b="1" dirty="0">
                <a:solidFill>
                  <a:srgbClr val="282828"/>
                </a:solidFill>
              </a:rPr>
              <a:t>3,2 g</a:t>
            </a:r>
          </a:p>
        </p:txBody>
      </p:sp>
    </p:spTree>
    <p:extLst>
      <p:ext uri="{BB962C8B-B14F-4D97-AF65-F5344CB8AC3E}">
        <p14:creationId xmlns:p14="http://schemas.microsoft.com/office/powerpoint/2010/main" val="32008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4256"/>
            <a:ext cx="9144000" cy="4369488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3466009" y="2126933"/>
            <a:ext cx="2595155" cy="1040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 flipH="1" flipV="1">
            <a:off x="6061164" y="2646436"/>
            <a:ext cx="583476" cy="22984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749144" y="2797899"/>
            <a:ext cx="2490651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100" b="1" dirty="0">
                <a:solidFill>
                  <a:srgbClr val="282828"/>
                </a:solidFill>
              </a:rPr>
              <a:t>Valori di misura in tempo reale</a:t>
            </a:r>
          </a:p>
        </p:txBody>
      </p:sp>
      <p:sp>
        <p:nvSpPr>
          <p:cNvPr id="28" name="Rectangle 7"/>
          <p:cNvSpPr txBox="1">
            <a:spLocks noChangeArrowheads="1"/>
          </p:cNvSpPr>
          <p:nvPr/>
        </p:nvSpPr>
        <p:spPr bwMode="gray">
          <a:xfrm>
            <a:off x="3281802" y="422018"/>
            <a:ext cx="4101637" cy="33855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226800" rtl="0" eaLnBrk="1" latinLnBrk="0" hangingPunct="1">
              <a:spcBef>
                <a:spcPct val="0"/>
              </a:spcBef>
              <a:buNone/>
              <a:defRPr sz="2200" b="1" kern="1200" baseline="0">
                <a:solidFill>
                  <a:srgbClr val="40454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/>
              <a:t>Demo presso il cliente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100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Demo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cliente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86" y="2730409"/>
            <a:ext cx="3062989" cy="33220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14486" y="1642961"/>
            <a:ext cx="7815945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3200" b="1" dirty="0">
                <a:solidFill>
                  <a:srgbClr val="282828"/>
                </a:solidFill>
              </a:rPr>
              <a:t>Area selezione funzioni dello strumento</a:t>
            </a:r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3393518" y="3755301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416" y="4020912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0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Demo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cliente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6356"/>
            <a:ext cx="9144000" cy="42052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332620" y="2188299"/>
            <a:ext cx="2490651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100" b="1" dirty="0">
                <a:solidFill>
                  <a:srgbClr val="282828"/>
                </a:solidFill>
              </a:rPr>
              <a:t>Trend dei valori registrati</a:t>
            </a:r>
          </a:p>
        </p:txBody>
      </p:sp>
      <p:sp>
        <p:nvSpPr>
          <p:cNvPr id="7" name="Ovale 6"/>
          <p:cNvSpPr/>
          <p:nvPr/>
        </p:nvSpPr>
        <p:spPr>
          <a:xfrm>
            <a:off x="1889759" y="2272937"/>
            <a:ext cx="269968" cy="294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7518467" y="2532151"/>
            <a:ext cx="269968" cy="294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1948859" y="2425880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757" y="2691491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4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Demo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cliente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6617"/>
            <a:ext cx="9144000" cy="518159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41625" y="2327637"/>
            <a:ext cx="2490651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100" b="1" dirty="0">
                <a:solidFill>
                  <a:srgbClr val="282828"/>
                </a:solidFill>
              </a:rPr>
              <a:t>Trend dei valori registrati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26674" y="5397408"/>
            <a:ext cx="2490651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100" b="1" dirty="0">
                <a:solidFill>
                  <a:srgbClr val="282828"/>
                </a:solidFill>
              </a:rPr>
              <a:t>Forma d'onda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347168" y="4683306"/>
            <a:ext cx="2490651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1100" b="1" dirty="0">
                <a:solidFill>
                  <a:srgbClr val="282828"/>
                </a:solidFill>
              </a:rPr>
              <a:t>Spettro delle frequenze</a:t>
            </a:r>
          </a:p>
        </p:txBody>
      </p:sp>
    </p:spTree>
    <p:extLst>
      <p:ext uri="{BB962C8B-B14F-4D97-AF65-F5344CB8AC3E}">
        <p14:creationId xmlns:p14="http://schemas.microsoft.com/office/powerpoint/2010/main" val="15908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Demo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cliente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86" y="2730409"/>
            <a:ext cx="3062989" cy="33220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14486" y="1642961"/>
            <a:ext cx="7815945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3200" b="1" dirty="0">
                <a:solidFill>
                  <a:srgbClr val="282828"/>
                </a:solidFill>
              </a:rPr>
              <a:t>Area selezione funzioni dello strumento</a:t>
            </a:r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3358683" y="4321358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581" y="4586969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Demo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cliente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7212"/>
            <a:ext cx="9144000" cy="433111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31903" y="911449"/>
            <a:ext cx="7815945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it-IT" sz="3200" b="1" dirty="0">
                <a:solidFill>
                  <a:srgbClr val="282828"/>
                </a:solidFill>
              </a:rPr>
              <a:t>Visualizzazione in tempo reale della forma d'onda misurata</a:t>
            </a:r>
          </a:p>
        </p:txBody>
      </p:sp>
    </p:spTree>
    <p:extLst>
      <p:ext uri="{BB962C8B-B14F-4D97-AF65-F5344CB8AC3E}">
        <p14:creationId xmlns:p14="http://schemas.microsoft.com/office/powerpoint/2010/main" val="47667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Demo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cliente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1236"/>
            <a:ext cx="9144000" cy="5126764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H="1" flipV="1">
            <a:off x="1120580" y="2640604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478" y="2906215"/>
            <a:ext cx="1494264" cy="88255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09983" y="817857"/>
            <a:ext cx="7815945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it-IT" sz="3200" b="1" dirty="0">
                <a:solidFill>
                  <a:srgbClr val="282828"/>
                </a:solidFill>
              </a:rPr>
              <a:t>Visualizzazione in tempo reale dello spettro delle frequenze</a:t>
            </a:r>
          </a:p>
        </p:txBody>
      </p:sp>
    </p:spTree>
    <p:extLst>
      <p:ext uri="{BB962C8B-B14F-4D97-AF65-F5344CB8AC3E}">
        <p14:creationId xmlns:p14="http://schemas.microsoft.com/office/powerpoint/2010/main" val="2837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Demo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cliente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4611"/>
            <a:ext cx="9144000" cy="5123389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 flipV="1">
            <a:off x="1120580" y="2779941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478" y="3045552"/>
            <a:ext cx="1494264" cy="88255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09983" y="817857"/>
            <a:ext cx="7815945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it-IT" sz="3200" b="1" dirty="0">
                <a:solidFill>
                  <a:srgbClr val="282828"/>
                </a:solidFill>
              </a:rPr>
              <a:t>Visualizzazione in tempo reale dello spettro demodulato</a:t>
            </a:r>
          </a:p>
        </p:txBody>
      </p:sp>
    </p:spTree>
    <p:extLst>
      <p:ext uri="{BB962C8B-B14F-4D97-AF65-F5344CB8AC3E}">
        <p14:creationId xmlns:p14="http://schemas.microsoft.com/office/powerpoint/2010/main" val="31700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Demo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cliente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86" y="2730409"/>
            <a:ext cx="3062989" cy="33220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14486" y="1642961"/>
            <a:ext cx="7815945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it-IT" sz="3200" b="1" dirty="0">
                <a:solidFill>
                  <a:srgbClr val="282828"/>
                </a:solidFill>
              </a:rPr>
              <a:t>…per completa informazione….</a:t>
            </a:r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3349974" y="4800329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872" y="5065940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C6D00D11-00CD-4E67-95C9-16413855F090}" type="slidenum">
              <a:rPr lang="de-DE"/>
              <a:pPr/>
              <a:t>5</a:t>
            </a:fld>
            <a:endParaRPr lang="de-DE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Dimensions:</a:t>
            </a:r>
            <a:br>
              <a:rPr lang="de-DE"/>
            </a:br>
            <a:r>
              <a:rPr lang="de-DE" b="0"/>
              <a:t>(lenght x width x height): 45mm x 43,5mm x 58mm </a:t>
            </a:r>
          </a:p>
          <a:p>
            <a:endParaRPr lang="de-DE" b="0"/>
          </a:p>
          <a:p>
            <a:r>
              <a:rPr lang="de-DE"/>
              <a:t>Connectors:</a:t>
            </a:r>
            <a:br>
              <a:rPr lang="de-DE"/>
            </a:br>
            <a:r>
              <a:rPr lang="de-DE" b="0"/>
              <a:t>M12 connector 4p </a:t>
            </a:r>
            <a:r>
              <a:rPr lang="de-DE" b="0">
                <a:sym typeface="Wingdings" pitchFamily="2" charset="2"/>
              </a:rPr>
              <a:t> Ethernet </a:t>
            </a:r>
            <a:r>
              <a:rPr lang="de-DE" b="0"/>
              <a:t>(PoE option)</a:t>
            </a:r>
            <a:br>
              <a:rPr lang="de-DE" b="0"/>
            </a:br>
            <a:r>
              <a:rPr lang="de-DE" b="0"/>
              <a:t>M12 connector 8p </a:t>
            </a:r>
            <a:r>
              <a:rPr lang="de-DE" b="0">
                <a:sym typeface="Wingdings" pitchFamily="2" charset="2"/>
              </a:rPr>
              <a:t> analog and tacho input, analog outputs, switching output</a:t>
            </a:r>
            <a:br>
              <a:rPr lang="de-DE" b="0">
                <a:sym typeface="Wingdings" pitchFamily="2" charset="2"/>
              </a:rPr>
            </a:br>
            <a:r>
              <a:rPr lang="de-DE" b="0"/>
              <a:t>M12 connector 8p </a:t>
            </a:r>
            <a:r>
              <a:rPr lang="de-DE" b="0">
                <a:sym typeface="Wingdings" pitchFamily="2" charset="2"/>
              </a:rPr>
              <a:t> RS- 485, Power</a:t>
            </a:r>
          </a:p>
          <a:p>
            <a:endParaRPr lang="de-DE" b="0">
              <a:sym typeface="Wingdings" pitchFamily="2" charset="2"/>
            </a:endParaRPr>
          </a:p>
          <a:p>
            <a:r>
              <a:rPr lang="de-DE">
                <a:sym typeface="Wingdings" pitchFamily="2" charset="2"/>
              </a:rPr>
              <a:t>Power supply:</a:t>
            </a:r>
            <a:br>
              <a:rPr lang="de-DE">
                <a:sym typeface="Wingdings" pitchFamily="2" charset="2"/>
              </a:rPr>
            </a:br>
            <a:r>
              <a:rPr lang="de-DE" b="0">
                <a:sym typeface="Wingdings" pitchFamily="2" charset="2"/>
              </a:rPr>
              <a:t>11 – 36V (PoE)</a:t>
            </a:r>
            <a:endParaRPr lang="de-DE" b="0"/>
          </a:p>
          <a:p>
            <a:endParaRPr lang="de-DE" b="0"/>
          </a:p>
          <a:p>
            <a:r>
              <a:rPr lang="de-DE"/>
              <a:t>Mounting:</a:t>
            </a:r>
            <a:br>
              <a:rPr lang="de-DE"/>
            </a:br>
            <a:r>
              <a:rPr lang="de-DE" b="0"/>
              <a:t>standard M6 bolt, (1/4 – 28)</a:t>
            </a:r>
          </a:p>
          <a:p>
            <a:endParaRPr lang="de-DE" b="0"/>
          </a:p>
          <a:p>
            <a:r>
              <a:rPr lang="de-DE"/>
              <a:t>Temperature range:</a:t>
            </a:r>
            <a:br>
              <a:rPr lang="de-DE"/>
            </a:br>
            <a:r>
              <a:rPr lang="de-DE"/>
              <a:t> </a:t>
            </a:r>
            <a:r>
              <a:rPr lang="de-DE" b="0"/>
              <a:t>-20 – 80°C</a:t>
            </a:r>
          </a:p>
          <a:p>
            <a:endParaRPr lang="de-DE"/>
          </a:p>
          <a:p>
            <a:r>
              <a:rPr lang="de-DE"/>
              <a:t>Protection Rating:</a:t>
            </a:r>
            <a:br>
              <a:rPr lang="de-DE"/>
            </a:br>
            <a:r>
              <a:rPr lang="de-DE" b="0"/>
              <a:t>IP 67  </a:t>
            </a:r>
          </a:p>
        </p:txBody>
      </p:sp>
      <p:pic>
        <p:nvPicPr>
          <p:cNvPr id="1658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3188" y="2689858"/>
            <a:ext cx="1842448" cy="28952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pic>
        <p:nvPicPr>
          <p:cNvPr id="16589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4938" y="2859088"/>
            <a:ext cx="2789237" cy="39989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4886"/>
            <a:ext cx="9144000" cy="502311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09983" y="817857"/>
            <a:ext cx="7815945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it-IT" sz="3200" b="1" dirty="0">
                <a:solidFill>
                  <a:srgbClr val="282828"/>
                </a:solidFill>
              </a:rPr>
              <a:t>Ambiente per la programmazione </a:t>
            </a:r>
            <a:r>
              <a:rPr lang="it-IT" sz="3200" b="1" dirty="0" err="1">
                <a:solidFill>
                  <a:srgbClr val="282828"/>
                </a:solidFill>
              </a:rPr>
              <a:t>castomizzata</a:t>
            </a:r>
            <a:endParaRPr lang="it-IT" sz="3200" b="1" dirty="0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40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281802" y="422018"/>
            <a:ext cx="4101637" cy="338554"/>
          </a:xfrm>
        </p:spPr>
        <p:txBody>
          <a:bodyPr/>
          <a:lstStyle/>
          <a:p>
            <a:r>
              <a:rPr lang="en-US" sz="1600" dirty="0"/>
              <a:t>Demo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cliente</a:t>
            </a:r>
            <a:endParaRPr lang="de-DE" sz="16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86" y="2730409"/>
            <a:ext cx="3062989" cy="3322048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 flipV="1">
            <a:off x="3384808" y="5345566"/>
            <a:ext cx="1028940" cy="5312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706" y="5611177"/>
            <a:ext cx="1494264" cy="8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sellaDiTesto 9"/>
          <p:cNvSpPr txBox="1"/>
          <p:nvPr/>
        </p:nvSpPr>
        <p:spPr>
          <a:xfrm>
            <a:off x="409983" y="879413"/>
            <a:ext cx="7815945" cy="8617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it-IT" sz="2800" b="1" dirty="0">
                <a:solidFill>
                  <a:srgbClr val="282828"/>
                </a:solidFill>
              </a:rPr>
              <a:t>Ambiente per la programmazione </a:t>
            </a:r>
            <a:r>
              <a:rPr lang="it-IT" sz="2800" b="1" dirty="0" err="1">
                <a:solidFill>
                  <a:srgbClr val="282828"/>
                </a:solidFill>
              </a:rPr>
              <a:t>castomizzata</a:t>
            </a:r>
            <a:r>
              <a:rPr lang="it-IT" sz="2800" b="1" dirty="0">
                <a:solidFill>
                  <a:srgbClr val="282828"/>
                </a:solidFill>
              </a:rPr>
              <a:t>/limitazioni di utilizzo utente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3735"/>
            <a:ext cx="9144000" cy="47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6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8297-3532-4E39-98B1-86F559F8A3EF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D1F4C-DFDF-4092-9A45-2907C2FB837E}" type="datetime1">
              <a:rPr lang="it-IT" smtClean="0"/>
              <a:t>12/04/2024</a:t>
            </a:fld>
            <a:endParaRPr lang="en-US"/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1543658" y="1848877"/>
          <a:ext cx="7072808" cy="15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5463">
                <a:tc>
                  <a:txBody>
                    <a:bodyPr/>
                    <a:lstStyle/>
                    <a:p>
                      <a:pPr marL="266700" indent="-266700">
                        <a:spcBef>
                          <a:spcPts val="900"/>
                        </a:spcBef>
                        <a:spcAft>
                          <a:spcPct val="70000"/>
                        </a:spcAft>
                        <a:buFont typeface="Arial" pitchFamily="34" charset="0"/>
                        <a:buNone/>
                      </a:pP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Argomentazione</a:t>
                      </a:r>
                      <a:r>
                        <a:rPr lang="en-GB" sz="2800" b="1" noProof="0" dirty="0">
                          <a:latin typeface="Arial" pitchFamily="34" charset="0"/>
                          <a:cs typeface="Arial" pitchFamily="34" charset="0"/>
                        </a:rPr>
                        <a:t> per </a:t>
                      </a: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vendite</a:t>
                      </a:r>
                      <a:r>
                        <a:rPr lang="en-GB" sz="2800" b="1" noProof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mirate</a:t>
                      </a:r>
                      <a:endParaRPr lang="en-GB" sz="28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447675" marR="0" lvl="1" indent="9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ct val="7000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</a:tabLst>
                        <a:defRPr/>
                      </a:pPr>
                      <a:r>
                        <a:rPr lang="de-DE" sz="2800" b="1" dirty="0" err="1">
                          <a:latin typeface="Arial" pitchFamily="34" charset="0"/>
                          <a:cs typeface="Arial" pitchFamily="34" charset="0"/>
                        </a:rPr>
                        <a:t>Quali</a:t>
                      </a:r>
                      <a:r>
                        <a:rPr lang="de-DE" sz="28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2800" b="1" dirty="0" err="1">
                          <a:latin typeface="Arial" pitchFamily="34" charset="0"/>
                          <a:cs typeface="Arial" pitchFamily="34" charset="0"/>
                        </a:rPr>
                        <a:t>sono</a:t>
                      </a:r>
                      <a:r>
                        <a:rPr lang="de-DE" sz="2800" b="1" dirty="0">
                          <a:latin typeface="Arial" pitchFamily="34" charset="0"/>
                          <a:cs typeface="Arial" pitchFamily="34" charset="0"/>
                        </a:rPr>
                        <a:t> i </a:t>
                      </a:r>
                      <a:r>
                        <a:rPr lang="de-DE" sz="2800" b="1" dirty="0" err="1">
                          <a:latin typeface="Arial" pitchFamily="34" charset="0"/>
                          <a:cs typeface="Arial" pitchFamily="34" charset="0"/>
                        </a:rPr>
                        <a:t>limiti</a:t>
                      </a:r>
                      <a:r>
                        <a:rPr lang="de-DE" sz="28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2800" b="1" dirty="0" err="1">
                          <a:latin typeface="Arial" pitchFamily="34" charset="0"/>
                          <a:cs typeface="Arial" pitchFamily="34" charset="0"/>
                        </a:rPr>
                        <a:t>tecnici</a:t>
                      </a:r>
                      <a:r>
                        <a:rPr lang="de-DE" sz="2800" b="1" dirty="0">
                          <a:latin typeface="Arial" pitchFamily="34" charset="0"/>
                          <a:cs typeface="Arial" pitchFamily="34" charset="0"/>
                        </a:rPr>
                        <a:t> del</a:t>
                      </a:r>
                      <a:r>
                        <a:rPr lang="de-DE" sz="2800" b="1" baseline="0" dirty="0">
                          <a:latin typeface="Arial" pitchFamily="34" charset="0"/>
                          <a:cs typeface="Arial" pitchFamily="34" charset="0"/>
                        </a:rPr>
                        <a:t> FAG SmartCheck?</a:t>
                      </a:r>
                    </a:p>
                  </a:txBody>
                  <a:tcPr marL="0" marT="108000" marB="108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hteck 10"/>
          <p:cNvSpPr/>
          <p:nvPr/>
        </p:nvSpPr>
        <p:spPr>
          <a:xfrm>
            <a:off x="0" y="1089949"/>
            <a:ext cx="1944216" cy="31700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 sz="20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365094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000" y="979575"/>
            <a:ext cx="8640000" cy="338554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sz="2000" dirty="0" err="1"/>
              <a:t>Attenzione</a:t>
            </a:r>
            <a:r>
              <a:rPr lang="en-US" sz="2000" dirty="0"/>
              <a:t> </a:t>
            </a:r>
            <a:r>
              <a:rPr lang="en-US" sz="2000" dirty="0" err="1"/>
              <a:t>ai</a:t>
            </a:r>
            <a:r>
              <a:rPr lang="en-US" sz="2000" dirty="0"/>
              <a:t> </a:t>
            </a:r>
            <a:r>
              <a:rPr lang="en-US" sz="2000" dirty="0" err="1"/>
              <a:t>vicoli</a:t>
            </a:r>
            <a:r>
              <a:rPr lang="en-US" sz="2000" dirty="0"/>
              <a:t> </a:t>
            </a:r>
            <a:r>
              <a:rPr lang="en-US" sz="2000" dirty="0" err="1"/>
              <a:t>ciechi</a:t>
            </a:r>
            <a:r>
              <a:rPr lang="en-US" sz="2000" dirty="0"/>
              <a:t>! – </a:t>
            </a:r>
            <a:r>
              <a:rPr lang="en-US" sz="2000" dirty="0" err="1"/>
              <a:t>Errate</a:t>
            </a:r>
            <a:r>
              <a:rPr lang="en-US" sz="2000" dirty="0"/>
              <a:t> </a:t>
            </a:r>
            <a:r>
              <a:rPr lang="en-US" sz="2000" dirty="0" err="1"/>
              <a:t>applicazioni</a:t>
            </a:r>
            <a:r>
              <a:rPr lang="en-US" sz="2000" dirty="0"/>
              <a:t> di </a:t>
            </a:r>
            <a:r>
              <a:rPr lang="en-US" sz="2000" dirty="0" err="1"/>
              <a:t>utilizzo</a:t>
            </a:r>
            <a:r>
              <a:rPr lang="en-US" sz="2000" dirty="0"/>
              <a:t> </a:t>
            </a:r>
          </a:p>
        </p:txBody>
      </p:sp>
      <p:pic>
        <p:nvPicPr>
          <p:cNvPr id="12290" name="Picture 2" descr="http://www.duden.de/_media_/full/S/Schnecke-20110027964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185832" y="1517866"/>
            <a:ext cx="2758590" cy="1523106"/>
          </a:xfrm>
          <a:prstGeom prst="rect">
            <a:avLst/>
          </a:prstGeom>
          <a:noFill/>
        </p:spPr>
      </p:pic>
      <p:pic>
        <p:nvPicPr>
          <p:cNvPr id="12292" name="Picture 4" descr="Formel 1 Rennwage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40201" y="2778594"/>
            <a:ext cx="2569957" cy="1032266"/>
          </a:xfrm>
          <a:prstGeom prst="rect">
            <a:avLst/>
          </a:prstGeom>
          <a:noFill/>
        </p:spPr>
      </p:pic>
      <p:pic>
        <p:nvPicPr>
          <p:cNvPr id="12303" name="Picture 15" descr="http://www.schule-bw.de/unterricht/faecher/englisch/picsnports/interaktiv/umrechnungen/temperatu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3571" y="1587949"/>
            <a:ext cx="2089294" cy="2089294"/>
          </a:xfrm>
          <a:prstGeom prst="rect">
            <a:avLst/>
          </a:prstGeom>
          <a:noFill/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3331" y="4357009"/>
            <a:ext cx="2128154" cy="187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20" descr="http://www.wilder-westen-web.de/bilder/rodeo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1225" y="4617082"/>
            <a:ext cx="1639402" cy="1709538"/>
          </a:xfrm>
          <a:prstGeom prst="rect">
            <a:avLst/>
          </a:prstGeom>
          <a:noFill/>
        </p:spPr>
      </p:pic>
      <p:sp>
        <p:nvSpPr>
          <p:cNvPr id="30" name="Rectangle 3"/>
          <p:cNvSpPr txBox="1">
            <a:spLocks noChangeArrowheads="1"/>
          </p:cNvSpPr>
          <p:nvPr/>
        </p:nvSpPr>
        <p:spPr bwMode="gray">
          <a:xfrm>
            <a:off x="159868" y="2857435"/>
            <a:ext cx="2245880" cy="36707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 defTabSz="226800">
              <a:lnSpc>
                <a:spcPct val="85000"/>
              </a:lnSpc>
              <a:spcBef>
                <a:spcPts val="900"/>
              </a:spcBef>
              <a:spcAft>
                <a:spcPts val="30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&lt; 50 RPM </a:t>
            </a:r>
            <a:r>
              <a:rPr lang="en-US" sz="1000" dirty="0">
                <a:solidFill>
                  <a:srgbClr val="000000"/>
                </a:solidFill>
              </a:rPr>
              <a:t>–</a:t>
            </a: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troppo</a:t>
            </a: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 lento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gray">
          <a:xfrm>
            <a:off x="3022851" y="4053114"/>
            <a:ext cx="2245880" cy="36707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 defTabSz="226800">
              <a:lnSpc>
                <a:spcPct val="85000"/>
              </a:lnSpc>
              <a:spcBef>
                <a:spcPts val="900"/>
              </a:spcBef>
              <a:spcAft>
                <a:spcPts val="30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&gt; 15.000 RPM </a:t>
            </a:r>
            <a:r>
              <a:rPr lang="en-US" sz="1000" dirty="0">
                <a:solidFill>
                  <a:srgbClr val="000000"/>
                </a:solidFill>
              </a:rPr>
              <a:t>–</a:t>
            </a: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troppo</a:t>
            </a: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veloce</a:t>
            </a: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gray">
          <a:xfrm>
            <a:off x="6285441" y="3428620"/>
            <a:ext cx="1527485" cy="11415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 defTabSz="226800">
              <a:lnSpc>
                <a:spcPct val="85000"/>
              </a:lnSpc>
              <a:spcBef>
                <a:spcPts val="9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&lt; -20°C –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troppo</a:t>
            </a: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freddo</a:t>
            </a:r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gray">
          <a:xfrm>
            <a:off x="1282808" y="6422188"/>
            <a:ext cx="1527485" cy="221729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 defTabSz="226800">
              <a:lnSpc>
                <a:spcPct val="85000"/>
              </a:lnSpc>
              <a:spcBef>
                <a:spcPts val="9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&lt; 5 sec. –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troppo</a:t>
            </a: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dinamico</a:t>
            </a:r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 bwMode="gray">
          <a:xfrm>
            <a:off x="6164767" y="6286500"/>
            <a:ext cx="1527485" cy="221729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 defTabSz="226800">
              <a:lnSpc>
                <a:spcPct val="85000"/>
              </a:lnSpc>
              <a:spcBef>
                <a:spcPts val="9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non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idoneo</a:t>
            </a: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 per area ATEX</a:t>
            </a: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gray">
          <a:xfrm>
            <a:off x="6697826" y="3563090"/>
            <a:ext cx="1527485" cy="11415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 defTabSz="226800">
              <a:lnSpc>
                <a:spcPct val="85000"/>
              </a:lnSpc>
              <a:spcBef>
                <a:spcPts val="9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&gt; +85°C –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troppo</a:t>
            </a: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cs typeface="Arial" pitchFamily="34" charset="0"/>
              </a:rPr>
              <a:t>caldo</a:t>
            </a:r>
            <a:br>
              <a:rPr lang="en-US" sz="1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(internal system temperature)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8BD4-E2B2-49AE-831F-B37ED728B46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1440-DB19-4E04-9B27-F342C1137B14}" type="datetime1">
              <a:rPr lang="it-IT" smtClean="0"/>
              <a:t>12/04/2024</a:t>
            </a:fld>
            <a:endParaRPr lang="en-US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685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2" grpId="0"/>
      <p:bldP spid="43" grpId="0"/>
      <p:bldP spid="44" grpId="0"/>
      <p:bldP spid="4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336992"/>
              </p:ext>
            </p:extLst>
          </p:nvPr>
        </p:nvGraphicFramePr>
        <p:xfrm>
          <a:off x="1543658" y="1848877"/>
          <a:ext cx="7072808" cy="201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5463">
                <a:tc>
                  <a:txBody>
                    <a:bodyPr/>
                    <a:lstStyle/>
                    <a:p>
                      <a:pPr marL="266700" indent="-266700">
                        <a:spcBef>
                          <a:spcPts val="900"/>
                        </a:spcBef>
                        <a:spcAft>
                          <a:spcPct val="70000"/>
                        </a:spcAft>
                        <a:buFont typeface="Arial" pitchFamily="34" charset="0"/>
                        <a:buNone/>
                      </a:pP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Argomentazione</a:t>
                      </a:r>
                      <a:r>
                        <a:rPr lang="en-GB" sz="2800" b="1" noProof="0" dirty="0">
                          <a:latin typeface="Arial" pitchFamily="34" charset="0"/>
                          <a:cs typeface="Arial" pitchFamily="34" charset="0"/>
                        </a:rPr>
                        <a:t> per </a:t>
                      </a: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vendite</a:t>
                      </a:r>
                      <a:r>
                        <a:rPr lang="en-GB" sz="2800" b="1" noProof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800" b="1" noProof="0" dirty="0" err="1">
                          <a:latin typeface="Arial" pitchFamily="34" charset="0"/>
                          <a:cs typeface="Arial" pitchFamily="34" charset="0"/>
                        </a:rPr>
                        <a:t>mirate</a:t>
                      </a:r>
                      <a:endParaRPr lang="en-GB" sz="2800" b="1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pPr marL="447675" marR="0" lvl="1" indent="9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ct val="7000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</a:tabLst>
                        <a:defRPr/>
                      </a:pPr>
                      <a:r>
                        <a:rPr lang="en-US" sz="2800" b="1" dirty="0" err="1">
                          <a:latin typeface="Arial" pitchFamily="34" charset="0"/>
                          <a:cs typeface="Arial" pitchFamily="34" charset="0"/>
                        </a:rPr>
                        <a:t>Quanti</a:t>
                      </a: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 FAG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SmartCheck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sono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necessari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per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monitorare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una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tipica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catena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cinematica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0" marT="108000" marB="108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hteck 10"/>
          <p:cNvSpPr/>
          <p:nvPr/>
        </p:nvSpPr>
        <p:spPr>
          <a:xfrm>
            <a:off x="0" y="1089949"/>
            <a:ext cx="1944216" cy="31700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20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8BD4-E2B2-49AE-831F-B37ED728B468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1192-9FAE-4264-AA06-024449A2EB9F}" type="datetime1">
              <a:rPr lang="it-IT" smtClean="0"/>
              <a:t>12/04/2024</a:t>
            </a:fld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719075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erade Verbindung 9"/>
          <p:cNvCxnSpPr/>
          <p:nvPr/>
        </p:nvCxnSpPr>
        <p:spPr>
          <a:xfrm flipH="1" flipV="1">
            <a:off x="5903050" y="1386405"/>
            <a:ext cx="720" cy="5065182"/>
          </a:xfrm>
          <a:prstGeom prst="line">
            <a:avLst/>
          </a:prstGeom>
          <a:ln w="19050">
            <a:gradFill>
              <a:gsLst>
                <a:gs pos="7700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rapezoid 204"/>
          <p:cNvSpPr/>
          <p:nvPr/>
        </p:nvSpPr>
        <p:spPr bwMode="auto">
          <a:xfrm flipH="1">
            <a:off x="4238904" y="5434717"/>
            <a:ext cx="1094460" cy="214071"/>
          </a:xfrm>
          <a:prstGeom prst="trapezoid">
            <a:avLst/>
          </a:prstGeom>
          <a:gradFill>
            <a:gsLst>
              <a:gs pos="1000">
                <a:schemeClr val="bg1">
                  <a:lumMod val="95000"/>
                </a:schemeClr>
              </a:gs>
              <a:gs pos="50000">
                <a:srgbClr val="C0C0C0"/>
              </a:gs>
              <a:gs pos="100000">
                <a:srgbClr val="595959"/>
              </a:gs>
            </a:gsLst>
            <a:lin ang="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2" name="Gerade Verbindung 9"/>
          <p:cNvCxnSpPr/>
          <p:nvPr/>
        </p:nvCxnSpPr>
        <p:spPr>
          <a:xfrm flipH="1" flipV="1">
            <a:off x="2065867" y="1386405"/>
            <a:ext cx="720" cy="5065182"/>
          </a:xfrm>
          <a:prstGeom prst="line">
            <a:avLst/>
          </a:prstGeom>
          <a:ln w="19050">
            <a:gradFill>
              <a:gsLst>
                <a:gs pos="7700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9"/>
          <p:cNvCxnSpPr/>
          <p:nvPr/>
        </p:nvCxnSpPr>
        <p:spPr>
          <a:xfrm flipH="1" flipV="1">
            <a:off x="4630066" y="1379767"/>
            <a:ext cx="720" cy="5065182"/>
          </a:xfrm>
          <a:prstGeom prst="line">
            <a:avLst/>
          </a:prstGeom>
          <a:ln w="19050">
            <a:gradFill>
              <a:gsLst>
                <a:gs pos="7700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9"/>
          <p:cNvCxnSpPr/>
          <p:nvPr/>
        </p:nvCxnSpPr>
        <p:spPr>
          <a:xfrm flipH="1" flipV="1">
            <a:off x="7179071" y="1386405"/>
            <a:ext cx="720" cy="5065182"/>
          </a:xfrm>
          <a:prstGeom prst="line">
            <a:avLst/>
          </a:prstGeom>
          <a:ln w="19050">
            <a:gradFill>
              <a:gsLst>
                <a:gs pos="7700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9"/>
          <p:cNvCxnSpPr/>
          <p:nvPr/>
        </p:nvCxnSpPr>
        <p:spPr>
          <a:xfrm flipH="1" flipV="1">
            <a:off x="3346837" y="1378746"/>
            <a:ext cx="720" cy="5065182"/>
          </a:xfrm>
          <a:prstGeom prst="line">
            <a:avLst/>
          </a:prstGeom>
          <a:ln w="19050">
            <a:gradFill>
              <a:gsLst>
                <a:gs pos="7700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flipV="1">
            <a:off x="431799" y="6277839"/>
            <a:ext cx="8198854" cy="9736"/>
          </a:xfrm>
          <a:prstGeom prst="line">
            <a:avLst/>
          </a:prstGeom>
          <a:ln w="127000">
            <a:solidFill>
              <a:schemeClr val="accent6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8"/>
          <p:cNvCxnSpPr/>
          <p:nvPr/>
        </p:nvCxnSpPr>
        <p:spPr>
          <a:xfrm flipV="1">
            <a:off x="431799" y="1362620"/>
            <a:ext cx="0" cy="4921915"/>
          </a:xfrm>
          <a:prstGeom prst="line">
            <a:avLst/>
          </a:prstGeom>
          <a:ln w="127000">
            <a:solidFill>
              <a:schemeClr val="accent6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14"/>
          <p:cNvSpPr/>
          <p:nvPr/>
        </p:nvSpPr>
        <p:spPr>
          <a:xfrm>
            <a:off x="843347" y="5911411"/>
            <a:ext cx="1146320" cy="557164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0" bIns="36000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282828"/>
                </a:solidFill>
              </a:rPr>
              <a:t>1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SmartCheck</a:t>
            </a:r>
          </a:p>
        </p:txBody>
      </p:sp>
      <p:sp>
        <p:nvSpPr>
          <p:cNvPr id="28" name="Rounded Rectangle 14"/>
          <p:cNvSpPr/>
          <p:nvPr/>
        </p:nvSpPr>
        <p:spPr>
          <a:xfrm>
            <a:off x="2125856" y="5911411"/>
            <a:ext cx="1146320" cy="557164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0" bIns="36000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282828"/>
                </a:solidFill>
              </a:rPr>
              <a:t>2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SmartCheck</a:t>
            </a:r>
          </a:p>
        </p:txBody>
      </p:sp>
      <p:sp>
        <p:nvSpPr>
          <p:cNvPr id="29" name="Rounded Rectangle 14"/>
          <p:cNvSpPr/>
          <p:nvPr/>
        </p:nvSpPr>
        <p:spPr>
          <a:xfrm>
            <a:off x="3408365" y="5911411"/>
            <a:ext cx="1146320" cy="557164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0" bIns="36000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282828"/>
                </a:solidFill>
              </a:rPr>
              <a:t>3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SmartCheck</a:t>
            </a:r>
          </a:p>
        </p:txBody>
      </p:sp>
      <p:sp>
        <p:nvSpPr>
          <p:cNvPr id="30" name="Rounded Rectangle 14"/>
          <p:cNvSpPr/>
          <p:nvPr/>
        </p:nvSpPr>
        <p:spPr>
          <a:xfrm>
            <a:off x="4690874" y="5901675"/>
            <a:ext cx="1146320" cy="557164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0" bIns="36000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282828"/>
                </a:solidFill>
              </a:rPr>
              <a:t>4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SmartCheck</a:t>
            </a:r>
          </a:p>
        </p:txBody>
      </p:sp>
      <p:sp>
        <p:nvSpPr>
          <p:cNvPr id="31" name="Rounded Rectangle 14"/>
          <p:cNvSpPr/>
          <p:nvPr/>
        </p:nvSpPr>
        <p:spPr>
          <a:xfrm>
            <a:off x="5973383" y="5911411"/>
            <a:ext cx="1146320" cy="557164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0" bIns="36000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282828"/>
                </a:solidFill>
              </a:rPr>
              <a:t>5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SmartCheck</a:t>
            </a:r>
          </a:p>
        </p:txBody>
      </p:sp>
      <p:sp>
        <p:nvSpPr>
          <p:cNvPr id="32" name="Rounded Rectangle 14"/>
          <p:cNvSpPr/>
          <p:nvPr/>
        </p:nvSpPr>
        <p:spPr>
          <a:xfrm>
            <a:off x="7246367" y="5901675"/>
            <a:ext cx="1146320" cy="557164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4000">
                <a:schemeClr val="accent4">
                  <a:lumMod val="60000"/>
                  <a:lumOff val="4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contourW="6350">
            <a:bevelT w="31750" h="31750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0" bIns="36000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282828"/>
                </a:solidFill>
              </a:rPr>
              <a:t>6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SmartCheck</a:t>
            </a:r>
          </a:p>
        </p:txBody>
      </p:sp>
      <p:grpSp>
        <p:nvGrpSpPr>
          <p:cNvPr id="51" name="Gruppieren 10"/>
          <p:cNvGrpSpPr/>
          <p:nvPr/>
        </p:nvGrpSpPr>
        <p:grpSpPr>
          <a:xfrm>
            <a:off x="641830" y="2197128"/>
            <a:ext cx="3158022" cy="1316951"/>
            <a:chOff x="718184" y="2630170"/>
            <a:chExt cx="1601828" cy="819150"/>
          </a:xfrm>
        </p:grpSpPr>
        <p:sp>
          <p:nvSpPr>
            <p:cNvPr id="52" name="Rechteck 51"/>
            <p:cNvSpPr/>
            <p:nvPr/>
          </p:nvSpPr>
          <p:spPr>
            <a:xfrm>
              <a:off x="2142168" y="3014663"/>
              <a:ext cx="177844" cy="64721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53" name="Abgerundetes Rechteck 52"/>
            <p:cNvSpPr/>
            <p:nvPr/>
          </p:nvSpPr>
          <p:spPr>
            <a:xfrm>
              <a:off x="740408" y="2661920"/>
              <a:ext cx="1269997" cy="755650"/>
            </a:xfrm>
            <a:prstGeom prst="round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54" name="Rechteck 53"/>
            <p:cNvSpPr/>
            <p:nvPr/>
          </p:nvSpPr>
          <p:spPr>
            <a:xfrm>
              <a:off x="1756405" y="2630170"/>
              <a:ext cx="120650" cy="819150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cxnSp>
          <p:nvCxnSpPr>
            <p:cNvPr id="55" name="Gerade Verbindung 14"/>
            <p:cNvCxnSpPr/>
            <p:nvPr/>
          </p:nvCxnSpPr>
          <p:spPr>
            <a:xfrm>
              <a:off x="1045208" y="3079384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15"/>
            <p:cNvCxnSpPr/>
            <p:nvPr/>
          </p:nvCxnSpPr>
          <p:spPr>
            <a:xfrm>
              <a:off x="1045223" y="3027018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16"/>
            <p:cNvCxnSpPr/>
            <p:nvPr/>
          </p:nvCxnSpPr>
          <p:spPr>
            <a:xfrm>
              <a:off x="1045208" y="2972232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17"/>
            <p:cNvCxnSpPr/>
            <p:nvPr/>
          </p:nvCxnSpPr>
          <p:spPr>
            <a:xfrm>
              <a:off x="1045223" y="2919866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18"/>
            <p:cNvCxnSpPr/>
            <p:nvPr/>
          </p:nvCxnSpPr>
          <p:spPr>
            <a:xfrm>
              <a:off x="1045209" y="2867458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19"/>
            <p:cNvCxnSpPr/>
            <p:nvPr/>
          </p:nvCxnSpPr>
          <p:spPr>
            <a:xfrm>
              <a:off x="1045225" y="2815092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0"/>
            <p:cNvCxnSpPr/>
            <p:nvPr/>
          </p:nvCxnSpPr>
          <p:spPr>
            <a:xfrm>
              <a:off x="1045209" y="2760306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1"/>
            <p:cNvCxnSpPr/>
            <p:nvPr/>
          </p:nvCxnSpPr>
          <p:spPr>
            <a:xfrm>
              <a:off x="1045225" y="2707940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2"/>
            <p:cNvCxnSpPr/>
            <p:nvPr/>
          </p:nvCxnSpPr>
          <p:spPr>
            <a:xfrm>
              <a:off x="1045239" y="3343700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3"/>
            <p:cNvCxnSpPr/>
            <p:nvPr/>
          </p:nvCxnSpPr>
          <p:spPr>
            <a:xfrm>
              <a:off x="1045225" y="3291292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4"/>
            <p:cNvCxnSpPr/>
            <p:nvPr/>
          </p:nvCxnSpPr>
          <p:spPr>
            <a:xfrm>
              <a:off x="1045241" y="3238926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5"/>
            <p:cNvCxnSpPr/>
            <p:nvPr/>
          </p:nvCxnSpPr>
          <p:spPr>
            <a:xfrm>
              <a:off x="1045225" y="3184140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6"/>
            <p:cNvCxnSpPr/>
            <p:nvPr/>
          </p:nvCxnSpPr>
          <p:spPr>
            <a:xfrm>
              <a:off x="1045241" y="3131774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hteck 67"/>
            <p:cNvSpPr/>
            <p:nvPr/>
          </p:nvSpPr>
          <p:spPr>
            <a:xfrm>
              <a:off x="2013580" y="2804795"/>
              <a:ext cx="53975" cy="466725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69" name="Rechteck 68"/>
            <p:cNvSpPr/>
            <p:nvPr/>
          </p:nvSpPr>
          <p:spPr>
            <a:xfrm>
              <a:off x="2070730" y="2973864"/>
              <a:ext cx="69850" cy="127000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70" name="Abgerundetes Rechteck 69"/>
            <p:cNvSpPr/>
            <p:nvPr/>
          </p:nvSpPr>
          <p:spPr>
            <a:xfrm>
              <a:off x="718184" y="2630170"/>
              <a:ext cx="300988" cy="817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71" name="Rechteck 70"/>
            <p:cNvSpPr/>
            <p:nvPr/>
          </p:nvSpPr>
          <p:spPr>
            <a:xfrm>
              <a:off x="867410" y="2630170"/>
              <a:ext cx="148590" cy="819150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</p:grpSp>
      <p:sp>
        <p:nvSpPr>
          <p:cNvPr id="102" name="Textfeld 101"/>
          <p:cNvSpPr txBox="1"/>
          <p:nvPr/>
        </p:nvSpPr>
        <p:spPr>
          <a:xfrm>
            <a:off x="1360987" y="2659591"/>
            <a:ext cx="1094850" cy="43088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282828"/>
                </a:solidFill>
              </a:rPr>
              <a:t>Large </a:t>
            </a:r>
          </a:p>
          <a:p>
            <a:pPr algn="ctr"/>
            <a:r>
              <a:rPr lang="en-US" sz="1400" dirty="0">
                <a:solidFill>
                  <a:srgbClr val="282828"/>
                </a:solidFill>
              </a:rPr>
              <a:t>Electric Motor</a:t>
            </a:r>
          </a:p>
        </p:txBody>
      </p:sp>
      <p:sp>
        <p:nvSpPr>
          <p:cNvPr id="25" name="Rechteck 24"/>
          <p:cNvSpPr/>
          <p:nvPr/>
        </p:nvSpPr>
        <p:spPr>
          <a:xfrm>
            <a:off x="1798717" y="4250755"/>
            <a:ext cx="349554" cy="4928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105" name="Rectangle 80"/>
          <p:cNvSpPr>
            <a:spLocks noChangeArrowheads="1"/>
          </p:cNvSpPr>
          <p:nvPr/>
        </p:nvSpPr>
        <p:spPr bwMode="auto">
          <a:xfrm>
            <a:off x="2051770" y="4229540"/>
            <a:ext cx="2559612" cy="101725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50000">
                <a:srgbClr val="C0C0C0"/>
              </a:gs>
              <a:gs pos="100000">
                <a:srgbClr val="595959"/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en-US"/>
          </a:p>
        </p:txBody>
      </p:sp>
      <p:grpSp>
        <p:nvGrpSpPr>
          <p:cNvPr id="106" name="Group 50"/>
          <p:cNvGrpSpPr>
            <a:grpSpLocks/>
          </p:cNvGrpSpPr>
          <p:nvPr/>
        </p:nvGrpSpPr>
        <p:grpSpPr bwMode="auto">
          <a:xfrm>
            <a:off x="3010225" y="4182587"/>
            <a:ext cx="108341" cy="181936"/>
            <a:chOff x="1422" y="3077"/>
            <a:chExt cx="94" cy="168"/>
          </a:xfrm>
        </p:grpSpPr>
        <p:sp>
          <p:nvSpPr>
            <p:cNvPr id="107" name="AutoShape 51"/>
            <p:cNvSpPr>
              <a:spLocks noChangeArrowheads="1"/>
            </p:cNvSpPr>
            <p:nvPr/>
          </p:nvSpPr>
          <p:spPr bwMode="auto">
            <a:xfrm>
              <a:off x="1422" y="3084"/>
              <a:ext cx="87" cy="153"/>
            </a:xfrm>
            <a:prstGeom prst="flowChartCollat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" name="Rectangle 52"/>
            <p:cNvSpPr>
              <a:spLocks noChangeArrowheads="1"/>
            </p:cNvSpPr>
            <p:nvPr/>
          </p:nvSpPr>
          <p:spPr bwMode="auto">
            <a:xfrm>
              <a:off x="1422" y="3077"/>
              <a:ext cx="94" cy="16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09" name="Group 53"/>
          <p:cNvGrpSpPr>
            <a:grpSpLocks/>
          </p:cNvGrpSpPr>
          <p:nvPr/>
        </p:nvGrpSpPr>
        <p:grpSpPr bwMode="auto">
          <a:xfrm>
            <a:off x="4477346" y="4195451"/>
            <a:ext cx="108341" cy="180099"/>
            <a:chOff x="1422" y="3077"/>
            <a:chExt cx="94" cy="168"/>
          </a:xfrm>
        </p:grpSpPr>
        <p:sp>
          <p:nvSpPr>
            <p:cNvPr id="110" name="AutoShape 54"/>
            <p:cNvSpPr>
              <a:spLocks noChangeArrowheads="1"/>
            </p:cNvSpPr>
            <p:nvPr/>
          </p:nvSpPr>
          <p:spPr bwMode="auto">
            <a:xfrm>
              <a:off x="1422" y="3084"/>
              <a:ext cx="87" cy="153"/>
            </a:xfrm>
            <a:prstGeom prst="flowChartCollat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1" name="Rectangle 55"/>
            <p:cNvSpPr>
              <a:spLocks noChangeArrowheads="1"/>
            </p:cNvSpPr>
            <p:nvPr/>
          </p:nvSpPr>
          <p:spPr bwMode="auto">
            <a:xfrm>
              <a:off x="1422" y="3077"/>
              <a:ext cx="94" cy="16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2" name="Rectangle 56"/>
          <p:cNvSpPr>
            <a:spLocks noChangeArrowheads="1"/>
          </p:cNvSpPr>
          <p:nvPr/>
        </p:nvSpPr>
        <p:spPr bwMode="auto">
          <a:xfrm>
            <a:off x="2977462" y="4371876"/>
            <a:ext cx="162727" cy="200828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13" name="Rectangle 57"/>
          <p:cNvSpPr>
            <a:spLocks noChangeArrowheads="1"/>
          </p:cNvSpPr>
          <p:nvPr/>
        </p:nvSpPr>
        <p:spPr bwMode="auto">
          <a:xfrm>
            <a:off x="4444769" y="4368201"/>
            <a:ext cx="177253" cy="20645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96" name="Gruppieren 95"/>
          <p:cNvGrpSpPr/>
          <p:nvPr/>
        </p:nvGrpSpPr>
        <p:grpSpPr>
          <a:xfrm>
            <a:off x="3628308" y="3998905"/>
            <a:ext cx="495016" cy="537728"/>
            <a:chOff x="4900848" y="3680384"/>
            <a:chExt cx="820470" cy="879109"/>
          </a:xfrm>
        </p:grpSpPr>
        <p:sp>
          <p:nvSpPr>
            <p:cNvPr id="134" name="Trapezoid 133"/>
            <p:cNvSpPr/>
            <p:nvPr/>
          </p:nvSpPr>
          <p:spPr bwMode="auto">
            <a:xfrm rot="5400000">
              <a:off x="5170580" y="3985473"/>
              <a:ext cx="838535" cy="262940"/>
            </a:xfrm>
            <a:prstGeom prst="trapezoid">
              <a:avLst/>
            </a:prstGeom>
            <a:gradFill>
              <a:gsLst>
                <a:gs pos="1000">
                  <a:schemeClr val="bg1">
                    <a:lumMod val="95000"/>
                  </a:schemeClr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5" name="Trapezoid 134"/>
            <p:cNvSpPr/>
            <p:nvPr/>
          </p:nvSpPr>
          <p:spPr bwMode="auto">
            <a:xfrm rot="16200000" flipH="1">
              <a:off x="4613050" y="3983356"/>
              <a:ext cx="838535" cy="262940"/>
            </a:xfrm>
            <a:prstGeom prst="trapezoid">
              <a:avLst/>
            </a:prstGeom>
            <a:gradFill>
              <a:gsLst>
                <a:gs pos="1000">
                  <a:schemeClr val="bg1">
                    <a:lumMod val="95000"/>
                  </a:schemeClr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6" name="Rechteck 135"/>
            <p:cNvSpPr/>
            <p:nvPr/>
          </p:nvSpPr>
          <p:spPr bwMode="auto">
            <a:xfrm>
              <a:off x="5166222" y="3680384"/>
              <a:ext cx="292156" cy="879109"/>
            </a:xfrm>
            <a:prstGeom prst="rect">
              <a:avLst/>
            </a:prstGeom>
            <a:gradFill>
              <a:gsLst>
                <a:gs pos="1000">
                  <a:schemeClr val="bg1">
                    <a:lumMod val="95000"/>
                  </a:schemeClr>
                </a:gs>
                <a:gs pos="50000">
                  <a:srgbClr val="C0C0C0"/>
                </a:gs>
                <a:gs pos="100000">
                  <a:srgbClr val="595959"/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7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33085" y="3697737"/>
              <a:ext cx="172744" cy="418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5232452" y="4099259"/>
              <a:ext cx="172744" cy="418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9" name="Rectangle 79"/>
          <p:cNvSpPr>
            <a:spLocks noChangeArrowheads="1"/>
          </p:cNvSpPr>
          <p:nvPr/>
        </p:nvSpPr>
        <p:spPr bwMode="auto">
          <a:xfrm>
            <a:off x="2411842" y="4160278"/>
            <a:ext cx="65003" cy="2381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140" name="Rectangle 79"/>
          <p:cNvSpPr>
            <a:spLocks noChangeArrowheads="1"/>
          </p:cNvSpPr>
          <p:nvPr/>
        </p:nvSpPr>
        <p:spPr bwMode="auto">
          <a:xfrm>
            <a:off x="2541851" y="4160278"/>
            <a:ext cx="65003" cy="2381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141" name="Rectangle 79"/>
          <p:cNvSpPr>
            <a:spLocks noChangeArrowheads="1"/>
          </p:cNvSpPr>
          <p:nvPr/>
        </p:nvSpPr>
        <p:spPr bwMode="auto">
          <a:xfrm>
            <a:off x="2491620" y="4160278"/>
            <a:ext cx="65003" cy="238173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104" name="Abgerundetes Rechteck 103"/>
          <p:cNvSpPr/>
          <p:nvPr/>
        </p:nvSpPr>
        <p:spPr>
          <a:xfrm>
            <a:off x="579112" y="4576935"/>
            <a:ext cx="4881888" cy="74096"/>
          </a:xfrm>
          <a:prstGeom prst="roundRect">
            <a:avLst>
              <a:gd name="adj" fmla="val 154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>
              <a:solidFill>
                <a:srgbClr val="282828"/>
              </a:solidFill>
            </a:endParaRPr>
          </a:p>
        </p:txBody>
      </p:sp>
      <p:grpSp>
        <p:nvGrpSpPr>
          <p:cNvPr id="142" name="Gruppieren 10"/>
          <p:cNvGrpSpPr/>
          <p:nvPr/>
        </p:nvGrpSpPr>
        <p:grpSpPr>
          <a:xfrm>
            <a:off x="719999" y="1409918"/>
            <a:ext cx="1655897" cy="603873"/>
            <a:chOff x="718184" y="2630170"/>
            <a:chExt cx="1697835" cy="819150"/>
          </a:xfrm>
        </p:grpSpPr>
        <p:sp>
          <p:nvSpPr>
            <p:cNvPr id="143" name="Rechteck 142"/>
            <p:cNvSpPr/>
            <p:nvPr/>
          </p:nvSpPr>
          <p:spPr>
            <a:xfrm>
              <a:off x="2142167" y="3014663"/>
              <a:ext cx="273852" cy="48101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144" name="Abgerundetes Rechteck 143"/>
            <p:cNvSpPr/>
            <p:nvPr/>
          </p:nvSpPr>
          <p:spPr>
            <a:xfrm>
              <a:off x="740408" y="2661920"/>
              <a:ext cx="1269997" cy="755650"/>
            </a:xfrm>
            <a:prstGeom prst="round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145" name="Rechteck 144"/>
            <p:cNvSpPr/>
            <p:nvPr/>
          </p:nvSpPr>
          <p:spPr>
            <a:xfrm>
              <a:off x="1756405" y="2630170"/>
              <a:ext cx="120650" cy="819150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cxnSp>
          <p:nvCxnSpPr>
            <p:cNvPr id="146" name="Gerade Verbindung 14"/>
            <p:cNvCxnSpPr/>
            <p:nvPr/>
          </p:nvCxnSpPr>
          <p:spPr>
            <a:xfrm>
              <a:off x="1045208" y="3079384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15"/>
            <p:cNvCxnSpPr/>
            <p:nvPr/>
          </p:nvCxnSpPr>
          <p:spPr>
            <a:xfrm>
              <a:off x="1045223" y="3027018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16"/>
            <p:cNvCxnSpPr/>
            <p:nvPr/>
          </p:nvCxnSpPr>
          <p:spPr>
            <a:xfrm>
              <a:off x="1045208" y="2972232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17"/>
            <p:cNvCxnSpPr/>
            <p:nvPr/>
          </p:nvCxnSpPr>
          <p:spPr>
            <a:xfrm>
              <a:off x="1045223" y="2919866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18"/>
            <p:cNvCxnSpPr/>
            <p:nvPr/>
          </p:nvCxnSpPr>
          <p:spPr>
            <a:xfrm>
              <a:off x="1045209" y="2867458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19"/>
            <p:cNvCxnSpPr/>
            <p:nvPr/>
          </p:nvCxnSpPr>
          <p:spPr>
            <a:xfrm>
              <a:off x="1045225" y="2815092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20"/>
            <p:cNvCxnSpPr/>
            <p:nvPr/>
          </p:nvCxnSpPr>
          <p:spPr>
            <a:xfrm>
              <a:off x="1045209" y="2760306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 Verbindung 21"/>
            <p:cNvCxnSpPr/>
            <p:nvPr/>
          </p:nvCxnSpPr>
          <p:spPr>
            <a:xfrm>
              <a:off x="1045225" y="2707940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 Verbindung 22"/>
            <p:cNvCxnSpPr/>
            <p:nvPr/>
          </p:nvCxnSpPr>
          <p:spPr>
            <a:xfrm>
              <a:off x="1045239" y="3343700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Gerade Verbindung 23"/>
            <p:cNvCxnSpPr/>
            <p:nvPr/>
          </p:nvCxnSpPr>
          <p:spPr>
            <a:xfrm>
              <a:off x="1045225" y="3291292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24"/>
            <p:cNvCxnSpPr/>
            <p:nvPr/>
          </p:nvCxnSpPr>
          <p:spPr>
            <a:xfrm>
              <a:off x="1045241" y="3238926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Gerade Verbindung 25"/>
            <p:cNvCxnSpPr/>
            <p:nvPr/>
          </p:nvCxnSpPr>
          <p:spPr>
            <a:xfrm>
              <a:off x="1045225" y="3184140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 Verbindung 26"/>
            <p:cNvCxnSpPr/>
            <p:nvPr/>
          </p:nvCxnSpPr>
          <p:spPr>
            <a:xfrm>
              <a:off x="1045241" y="3131774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Rechteck 158"/>
            <p:cNvSpPr/>
            <p:nvPr/>
          </p:nvSpPr>
          <p:spPr>
            <a:xfrm>
              <a:off x="2013580" y="2804795"/>
              <a:ext cx="53975" cy="466725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160" name="Rechteck 159"/>
            <p:cNvSpPr/>
            <p:nvPr/>
          </p:nvSpPr>
          <p:spPr>
            <a:xfrm>
              <a:off x="2070730" y="2973864"/>
              <a:ext cx="69850" cy="127000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161" name="Abgerundetes Rechteck 160"/>
            <p:cNvSpPr/>
            <p:nvPr/>
          </p:nvSpPr>
          <p:spPr>
            <a:xfrm>
              <a:off x="718184" y="2630170"/>
              <a:ext cx="300988" cy="817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162" name="Rechteck 161"/>
            <p:cNvSpPr/>
            <p:nvPr/>
          </p:nvSpPr>
          <p:spPr>
            <a:xfrm>
              <a:off x="867410" y="2630170"/>
              <a:ext cx="148590" cy="819150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</p:grpSp>
      <p:sp>
        <p:nvSpPr>
          <p:cNvPr id="163" name="Textfeld 162"/>
          <p:cNvSpPr txBox="1"/>
          <p:nvPr/>
        </p:nvSpPr>
        <p:spPr>
          <a:xfrm>
            <a:off x="900525" y="1525273"/>
            <a:ext cx="939360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rgbClr val="282828"/>
                </a:solidFill>
              </a:rPr>
              <a:t>Small</a:t>
            </a:r>
          </a:p>
          <a:p>
            <a:pPr algn="ctr"/>
            <a:r>
              <a:rPr lang="en-US" sz="1200" dirty="0">
                <a:solidFill>
                  <a:srgbClr val="282828"/>
                </a:solidFill>
              </a:rPr>
              <a:t>Electric Motor</a:t>
            </a:r>
          </a:p>
        </p:txBody>
      </p:sp>
      <p:sp>
        <p:nvSpPr>
          <p:cNvPr id="174" name="Abgerundetes Rechteck 103"/>
          <p:cNvSpPr/>
          <p:nvPr/>
        </p:nvSpPr>
        <p:spPr>
          <a:xfrm>
            <a:off x="602433" y="3549785"/>
            <a:ext cx="4881888" cy="74096"/>
          </a:xfrm>
          <a:prstGeom prst="roundRect">
            <a:avLst>
              <a:gd name="adj" fmla="val 154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>
              <a:solidFill>
                <a:srgbClr val="282828"/>
              </a:solidFill>
            </a:endParaRPr>
          </a:p>
        </p:txBody>
      </p:sp>
      <p:sp>
        <p:nvSpPr>
          <p:cNvPr id="175" name="Abgerundetes Rechteck 103"/>
          <p:cNvSpPr/>
          <p:nvPr/>
        </p:nvSpPr>
        <p:spPr>
          <a:xfrm>
            <a:off x="612000" y="1977260"/>
            <a:ext cx="4881888" cy="74096"/>
          </a:xfrm>
          <a:prstGeom prst="roundRect">
            <a:avLst>
              <a:gd name="adj" fmla="val 154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>
              <a:solidFill>
                <a:srgbClr val="282828"/>
              </a:solidFill>
            </a:endParaRPr>
          </a:p>
        </p:txBody>
      </p:sp>
      <p:graphicFrame>
        <p:nvGraphicFramePr>
          <p:cNvPr id="84" name="Table 83" descr="nxcvnxfcnxc"/>
          <p:cNvGraphicFramePr>
            <a:graphicFrameLocks noGrp="1"/>
          </p:cNvGraphicFramePr>
          <p:nvPr/>
        </p:nvGraphicFramePr>
        <p:xfrm>
          <a:off x="631935" y="919445"/>
          <a:ext cx="799871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8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826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US" b="0" i="1" dirty="0">
                          <a:solidFill>
                            <a:schemeClr val="tx1"/>
                          </a:solidFill>
                        </a:rPr>
                        <a:t>0,5</a:t>
                      </a:r>
                      <a:r>
                        <a:rPr lang="en-US" b="0" i="1" baseline="0" dirty="0">
                          <a:solidFill>
                            <a:schemeClr val="tx1"/>
                          </a:solidFill>
                        </a:rPr>
                        <a:t>        |       1,0       |       1,5       |        2,0      |       2,5       |      3,0  </a:t>
                      </a:r>
                      <a:r>
                        <a:rPr lang="en-US" b="0" i="1" baseline="0" dirty="0" err="1">
                          <a:solidFill>
                            <a:schemeClr val="tx1"/>
                          </a:solidFill>
                        </a:rPr>
                        <a:t>mtr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  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Gruppieren 1"/>
          <p:cNvGrpSpPr/>
          <p:nvPr/>
        </p:nvGrpSpPr>
        <p:grpSpPr>
          <a:xfrm>
            <a:off x="1259716" y="1267107"/>
            <a:ext cx="288032" cy="288032"/>
            <a:chOff x="7782691" y="2716000"/>
            <a:chExt cx="288032" cy="288032"/>
          </a:xfrm>
        </p:grpSpPr>
        <p:sp>
          <p:nvSpPr>
            <p:cNvPr id="220" name="Ellipse 219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2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222" name="Gruppieren 221"/>
          <p:cNvGrpSpPr/>
          <p:nvPr/>
        </p:nvGrpSpPr>
        <p:grpSpPr>
          <a:xfrm>
            <a:off x="3076589" y="2276995"/>
            <a:ext cx="288032" cy="288032"/>
            <a:chOff x="7782691" y="2716000"/>
            <a:chExt cx="288032" cy="288032"/>
          </a:xfrm>
        </p:grpSpPr>
        <p:sp>
          <p:nvSpPr>
            <p:cNvPr id="223" name="Ellipse 222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24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225" name="Gruppieren 224"/>
          <p:cNvGrpSpPr/>
          <p:nvPr/>
        </p:nvGrpSpPr>
        <p:grpSpPr>
          <a:xfrm>
            <a:off x="839939" y="2250998"/>
            <a:ext cx="288032" cy="288032"/>
            <a:chOff x="7782691" y="2716000"/>
            <a:chExt cx="288032" cy="288032"/>
          </a:xfrm>
        </p:grpSpPr>
        <p:sp>
          <p:nvSpPr>
            <p:cNvPr id="226" name="Ellipse 225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27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234" name="Gruppieren 233"/>
          <p:cNvGrpSpPr/>
          <p:nvPr/>
        </p:nvGrpSpPr>
        <p:grpSpPr>
          <a:xfrm>
            <a:off x="2910098" y="3973117"/>
            <a:ext cx="288032" cy="288032"/>
            <a:chOff x="7782691" y="2716000"/>
            <a:chExt cx="288032" cy="288032"/>
          </a:xfrm>
        </p:grpSpPr>
        <p:sp>
          <p:nvSpPr>
            <p:cNvPr id="235" name="Ellipse 234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36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237" name="Gruppieren 236"/>
          <p:cNvGrpSpPr/>
          <p:nvPr/>
        </p:nvGrpSpPr>
        <p:grpSpPr>
          <a:xfrm>
            <a:off x="4385799" y="3955984"/>
            <a:ext cx="288032" cy="288032"/>
            <a:chOff x="7782691" y="2716000"/>
            <a:chExt cx="288032" cy="288032"/>
          </a:xfrm>
        </p:grpSpPr>
        <p:sp>
          <p:nvSpPr>
            <p:cNvPr id="238" name="Ellipse 237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39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sp>
        <p:nvSpPr>
          <p:cNvPr id="184" name="Rechteck 183"/>
          <p:cNvSpPr/>
          <p:nvPr/>
        </p:nvSpPr>
        <p:spPr>
          <a:xfrm>
            <a:off x="3307478" y="5181696"/>
            <a:ext cx="349554" cy="49280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185" name="Abgerundetes Rechteck 184"/>
          <p:cNvSpPr/>
          <p:nvPr/>
        </p:nvSpPr>
        <p:spPr>
          <a:xfrm>
            <a:off x="670500" y="4715955"/>
            <a:ext cx="2469689" cy="905830"/>
          </a:xfrm>
          <a:prstGeom prst="round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186" name="Rechteck 185"/>
          <p:cNvSpPr/>
          <p:nvPr/>
        </p:nvSpPr>
        <p:spPr>
          <a:xfrm>
            <a:off x="2815079" y="4696218"/>
            <a:ext cx="154002" cy="961271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cxnSp>
        <p:nvCxnSpPr>
          <p:cNvPr id="187" name="Gerade Verbindung 14"/>
          <p:cNvCxnSpPr/>
          <p:nvPr/>
        </p:nvCxnSpPr>
        <p:spPr>
          <a:xfrm flipV="1">
            <a:off x="1059558" y="5223351"/>
            <a:ext cx="1725587" cy="17027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Gerade Verbindung 15"/>
          <p:cNvCxnSpPr/>
          <p:nvPr/>
        </p:nvCxnSpPr>
        <p:spPr>
          <a:xfrm flipV="1">
            <a:off x="1059577" y="5174071"/>
            <a:ext cx="1725568" cy="12657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Gerade Verbindung 16"/>
          <p:cNvCxnSpPr/>
          <p:nvPr/>
        </p:nvCxnSpPr>
        <p:spPr>
          <a:xfrm flipV="1">
            <a:off x="1059558" y="5126271"/>
            <a:ext cx="1725587" cy="4328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Gerade Verbindung 17"/>
          <p:cNvCxnSpPr/>
          <p:nvPr/>
        </p:nvCxnSpPr>
        <p:spPr>
          <a:xfrm flipV="1">
            <a:off x="1059577" y="5072335"/>
            <a:ext cx="1725568" cy="4614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Gerade Verbindung 18"/>
          <p:cNvCxnSpPr/>
          <p:nvPr/>
        </p:nvCxnSpPr>
        <p:spPr>
          <a:xfrm flipV="1">
            <a:off x="1059560" y="5016661"/>
            <a:ext cx="1725585" cy="6596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Gerade Verbindung 19"/>
          <p:cNvCxnSpPr/>
          <p:nvPr/>
        </p:nvCxnSpPr>
        <p:spPr>
          <a:xfrm flipV="1">
            <a:off x="1059580" y="4959057"/>
            <a:ext cx="1725565" cy="10550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Gerade Verbindung 20"/>
          <p:cNvCxnSpPr/>
          <p:nvPr/>
        </p:nvCxnSpPr>
        <p:spPr>
          <a:xfrm flipV="1">
            <a:off x="1059560" y="4902050"/>
            <a:ext cx="1728090" cy="11428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Gerade Verbindung 21"/>
          <p:cNvCxnSpPr/>
          <p:nvPr/>
        </p:nvCxnSpPr>
        <p:spPr>
          <a:xfrm flipV="1">
            <a:off x="1059580" y="4845191"/>
            <a:ext cx="1725565" cy="14638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Gerade Verbindung 22"/>
          <p:cNvCxnSpPr/>
          <p:nvPr/>
        </p:nvCxnSpPr>
        <p:spPr>
          <a:xfrm>
            <a:off x="1059598" y="5501649"/>
            <a:ext cx="1725547" cy="0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Gerade Verbindung 23"/>
          <p:cNvCxnSpPr/>
          <p:nvPr/>
        </p:nvCxnSpPr>
        <p:spPr>
          <a:xfrm>
            <a:off x="1059580" y="5447956"/>
            <a:ext cx="1725565" cy="0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Gerade Verbindung 24"/>
          <p:cNvCxnSpPr/>
          <p:nvPr/>
        </p:nvCxnSpPr>
        <p:spPr>
          <a:xfrm>
            <a:off x="1059600" y="5394306"/>
            <a:ext cx="1725545" cy="0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Gerade Verbindung 25"/>
          <p:cNvCxnSpPr/>
          <p:nvPr/>
        </p:nvCxnSpPr>
        <p:spPr>
          <a:xfrm>
            <a:off x="1059580" y="5338177"/>
            <a:ext cx="1725565" cy="0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26"/>
          <p:cNvCxnSpPr/>
          <p:nvPr/>
        </p:nvCxnSpPr>
        <p:spPr>
          <a:xfrm flipV="1">
            <a:off x="1059600" y="5279176"/>
            <a:ext cx="1725545" cy="14877"/>
          </a:xfrm>
          <a:prstGeom prst="line">
            <a:avLst/>
          </a:prstGeom>
          <a:ln w="19050" cap="rnd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alpha val="91000"/>
                  </a:schemeClr>
                </a:gs>
              </a:gsLst>
              <a:lin ang="5400000" scaled="0"/>
            </a:gra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hteck 199"/>
          <p:cNvSpPr/>
          <p:nvPr/>
        </p:nvSpPr>
        <p:spPr>
          <a:xfrm>
            <a:off x="3143345" y="4966682"/>
            <a:ext cx="68895" cy="478168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201" name="Rechteck 200"/>
          <p:cNvSpPr/>
          <p:nvPr/>
        </p:nvSpPr>
        <p:spPr>
          <a:xfrm>
            <a:off x="3216294" y="5139896"/>
            <a:ext cx="89159" cy="130114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202" name="Abgerundetes Rechteck 201"/>
          <p:cNvSpPr/>
          <p:nvPr/>
        </p:nvSpPr>
        <p:spPr>
          <a:xfrm>
            <a:off x="642134" y="4697606"/>
            <a:ext cx="384191" cy="9493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203" name="Rechteck 202"/>
          <p:cNvSpPr/>
          <p:nvPr/>
        </p:nvSpPr>
        <p:spPr>
          <a:xfrm>
            <a:off x="832611" y="4696218"/>
            <a:ext cx="189665" cy="961271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166" name="Rectangle 80"/>
          <p:cNvSpPr>
            <a:spLocks noChangeArrowheads="1"/>
          </p:cNvSpPr>
          <p:nvPr/>
        </p:nvSpPr>
        <p:spPr bwMode="auto">
          <a:xfrm>
            <a:off x="3560529" y="5175176"/>
            <a:ext cx="3464539" cy="72150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50000">
                <a:srgbClr val="C0C0C0"/>
              </a:gs>
              <a:gs pos="100000">
                <a:srgbClr val="595959"/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en-US"/>
          </a:p>
        </p:txBody>
      </p:sp>
      <p:grpSp>
        <p:nvGrpSpPr>
          <p:cNvPr id="167" name="Group 50"/>
          <p:cNvGrpSpPr>
            <a:grpSpLocks/>
          </p:cNvGrpSpPr>
          <p:nvPr/>
        </p:nvGrpSpPr>
        <p:grpSpPr bwMode="auto">
          <a:xfrm>
            <a:off x="3924625" y="5113528"/>
            <a:ext cx="108341" cy="181936"/>
            <a:chOff x="1422" y="3077"/>
            <a:chExt cx="94" cy="168"/>
          </a:xfrm>
        </p:grpSpPr>
        <p:sp>
          <p:nvSpPr>
            <p:cNvPr id="182" name="AutoShape 51"/>
            <p:cNvSpPr>
              <a:spLocks noChangeArrowheads="1"/>
            </p:cNvSpPr>
            <p:nvPr/>
          </p:nvSpPr>
          <p:spPr bwMode="auto">
            <a:xfrm>
              <a:off x="1422" y="3084"/>
              <a:ext cx="87" cy="153"/>
            </a:xfrm>
            <a:prstGeom prst="flowChartCollat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3" name="Rectangle 52"/>
            <p:cNvSpPr>
              <a:spLocks noChangeArrowheads="1"/>
            </p:cNvSpPr>
            <p:nvPr/>
          </p:nvSpPr>
          <p:spPr bwMode="auto">
            <a:xfrm>
              <a:off x="1422" y="3077"/>
              <a:ext cx="94" cy="16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8" name="Group 53"/>
          <p:cNvGrpSpPr>
            <a:grpSpLocks/>
          </p:cNvGrpSpPr>
          <p:nvPr/>
        </p:nvGrpSpPr>
        <p:grpSpPr bwMode="auto">
          <a:xfrm>
            <a:off x="5391746" y="5126392"/>
            <a:ext cx="108341" cy="180099"/>
            <a:chOff x="1422" y="3077"/>
            <a:chExt cx="94" cy="168"/>
          </a:xfrm>
        </p:grpSpPr>
        <p:sp>
          <p:nvSpPr>
            <p:cNvPr id="180" name="AutoShape 54"/>
            <p:cNvSpPr>
              <a:spLocks noChangeArrowheads="1"/>
            </p:cNvSpPr>
            <p:nvPr/>
          </p:nvSpPr>
          <p:spPr bwMode="auto">
            <a:xfrm>
              <a:off x="1422" y="3084"/>
              <a:ext cx="87" cy="153"/>
            </a:xfrm>
            <a:prstGeom prst="flowChartCollat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1" name="Rectangle 55"/>
            <p:cNvSpPr>
              <a:spLocks noChangeArrowheads="1"/>
            </p:cNvSpPr>
            <p:nvPr/>
          </p:nvSpPr>
          <p:spPr bwMode="auto">
            <a:xfrm>
              <a:off x="1422" y="3077"/>
              <a:ext cx="94" cy="168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69" name="Rectangle 56"/>
          <p:cNvSpPr>
            <a:spLocks noChangeArrowheads="1"/>
          </p:cNvSpPr>
          <p:nvPr/>
        </p:nvSpPr>
        <p:spPr bwMode="auto">
          <a:xfrm>
            <a:off x="3889073" y="5333297"/>
            <a:ext cx="168970" cy="319162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70" name="Rectangle 57"/>
          <p:cNvSpPr>
            <a:spLocks noChangeArrowheads="1"/>
          </p:cNvSpPr>
          <p:nvPr/>
        </p:nvSpPr>
        <p:spPr bwMode="auto">
          <a:xfrm>
            <a:off x="5356194" y="5329621"/>
            <a:ext cx="180230" cy="322925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71" name="Trapezoid 170"/>
          <p:cNvSpPr/>
          <p:nvPr/>
        </p:nvSpPr>
        <p:spPr bwMode="auto">
          <a:xfrm rot="16200000">
            <a:off x="4626742" y="5066047"/>
            <a:ext cx="737491" cy="262940"/>
          </a:xfrm>
          <a:prstGeom prst="trapezoid">
            <a:avLst/>
          </a:prstGeom>
          <a:gradFill>
            <a:gsLst>
              <a:gs pos="1000">
                <a:schemeClr val="tx1">
                  <a:lumMod val="65000"/>
                  <a:lumOff val="35000"/>
                </a:schemeClr>
              </a:gs>
              <a:gs pos="50000">
                <a:srgbClr val="C0C0C0"/>
              </a:gs>
              <a:gs pos="100000">
                <a:schemeClr val="bg1"/>
              </a:gs>
            </a:gsLst>
            <a:lin ang="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2" name="Trapezoid 171"/>
          <p:cNvSpPr/>
          <p:nvPr/>
        </p:nvSpPr>
        <p:spPr bwMode="auto">
          <a:xfrm rot="16200000" flipH="1">
            <a:off x="4147765" y="5068399"/>
            <a:ext cx="580386" cy="262940"/>
          </a:xfrm>
          <a:prstGeom prst="trapezoid">
            <a:avLst/>
          </a:prstGeom>
          <a:gradFill>
            <a:gsLst>
              <a:gs pos="1000">
                <a:schemeClr val="bg1">
                  <a:lumMod val="95000"/>
                </a:schemeClr>
              </a:gs>
              <a:gs pos="50000">
                <a:srgbClr val="C0C0C0"/>
              </a:gs>
              <a:gs pos="100000">
                <a:srgbClr val="595959"/>
              </a:gs>
            </a:gsLst>
            <a:lin ang="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3" name="Rechteck 172"/>
          <p:cNvSpPr/>
          <p:nvPr/>
        </p:nvSpPr>
        <p:spPr bwMode="auto">
          <a:xfrm>
            <a:off x="4571862" y="4901195"/>
            <a:ext cx="292156" cy="588930"/>
          </a:xfrm>
          <a:prstGeom prst="rect">
            <a:avLst/>
          </a:prstGeom>
          <a:gradFill>
            <a:gsLst>
              <a:gs pos="1000">
                <a:schemeClr val="bg1">
                  <a:lumMod val="95000"/>
                </a:schemeClr>
              </a:gs>
              <a:gs pos="50000">
                <a:srgbClr val="C0C0C0"/>
              </a:gs>
              <a:gs pos="100000">
                <a:srgbClr val="595959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6" name="Rectangle 79"/>
          <p:cNvSpPr>
            <a:spLocks noChangeArrowheads="1"/>
          </p:cNvSpPr>
          <p:nvPr/>
        </p:nvSpPr>
        <p:spPr bwMode="auto">
          <a:xfrm>
            <a:off x="3547222" y="5091219"/>
            <a:ext cx="65003" cy="2381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177" name="Rectangle 79"/>
          <p:cNvSpPr>
            <a:spLocks noChangeArrowheads="1"/>
          </p:cNvSpPr>
          <p:nvPr/>
        </p:nvSpPr>
        <p:spPr bwMode="auto">
          <a:xfrm>
            <a:off x="3677231" y="5091219"/>
            <a:ext cx="65003" cy="2381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178" name="Rectangle 79"/>
          <p:cNvSpPr>
            <a:spLocks noChangeArrowheads="1"/>
          </p:cNvSpPr>
          <p:nvPr/>
        </p:nvSpPr>
        <p:spPr bwMode="auto">
          <a:xfrm>
            <a:off x="3627001" y="5091219"/>
            <a:ext cx="65003" cy="238173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179" name="Abgerundetes Rechteck 178"/>
          <p:cNvSpPr/>
          <p:nvPr/>
        </p:nvSpPr>
        <p:spPr>
          <a:xfrm>
            <a:off x="579112" y="5652655"/>
            <a:ext cx="7589528" cy="84123"/>
          </a:xfrm>
          <a:prstGeom prst="roundRect">
            <a:avLst>
              <a:gd name="adj" fmla="val 154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>
              <a:solidFill>
                <a:srgbClr val="282828"/>
              </a:solidFill>
            </a:endParaRPr>
          </a:p>
        </p:txBody>
      </p:sp>
      <p:sp>
        <p:nvSpPr>
          <p:cNvPr id="204" name="Rechteck 203"/>
          <p:cNvSpPr/>
          <p:nvPr/>
        </p:nvSpPr>
        <p:spPr bwMode="auto">
          <a:xfrm>
            <a:off x="5128916" y="4833303"/>
            <a:ext cx="132501" cy="732959"/>
          </a:xfrm>
          <a:prstGeom prst="rect">
            <a:avLst/>
          </a:prstGeom>
          <a:gradFill>
            <a:gsLst>
              <a:gs pos="1000">
                <a:schemeClr val="bg1">
                  <a:lumMod val="95000"/>
                </a:schemeClr>
              </a:gs>
              <a:gs pos="50000">
                <a:srgbClr val="C0C0C0"/>
              </a:gs>
              <a:gs pos="100000">
                <a:srgbClr val="595959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9" name="Rechteck 208"/>
          <p:cNvSpPr/>
          <p:nvPr/>
        </p:nvSpPr>
        <p:spPr>
          <a:xfrm rot="5400000" flipV="1">
            <a:off x="6203902" y="4973044"/>
            <a:ext cx="1064810" cy="253150"/>
          </a:xfrm>
          <a:prstGeom prst="rect">
            <a:avLst/>
          </a:prstGeom>
          <a:gradFill>
            <a:gsLst>
              <a:gs pos="7000">
                <a:schemeClr val="tx1">
                  <a:lumMod val="85000"/>
                  <a:lumOff val="15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210" name="Rechteck 209"/>
          <p:cNvSpPr/>
          <p:nvPr/>
        </p:nvSpPr>
        <p:spPr>
          <a:xfrm rot="5400000" flipV="1">
            <a:off x="6623882" y="5032034"/>
            <a:ext cx="616078" cy="186294"/>
          </a:xfrm>
          <a:prstGeom prst="rect">
            <a:avLst/>
          </a:prstGeom>
          <a:gradFill>
            <a:gsLst>
              <a:gs pos="7000">
                <a:schemeClr val="tx1">
                  <a:lumMod val="85000"/>
                  <a:lumOff val="15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212" name="Rechteck 211"/>
          <p:cNvSpPr/>
          <p:nvPr/>
        </p:nvSpPr>
        <p:spPr>
          <a:xfrm rot="5400000" flipV="1">
            <a:off x="6547799" y="5042281"/>
            <a:ext cx="268524" cy="313427"/>
          </a:xfrm>
          <a:prstGeom prst="rect">
            <a:avLst/>
          </a:prstGeom>
          <a:gradFill>
            <a:gsLst>
              <a:gs pos="700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sp>
        <p:nvSpPr>
          <p:cNvPr id="213" name="Rechteck 212"/>
          <p:cNvSpPr/>
          <p:nvPr/>
        </p:nvSpPr>
        <p:spPr>
          <a:xfrm rot="5400000" flipV="1">
            <a:off x="6144174" y="5269225"/>
            <a:ext cx="521252" cy="241098"/>
          </a:xfrm>
          <a:prstGeom prst="rect">
            <a:avLst/>
          </a:prstGeom>
          <a:gradFill>
            <a:gsLst>
              <a:gs pos="700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 dirty="0" err="1">
              <a:solidFill>
                <a:srgbClr val="282828"/>
              </a:solidFill>
            </a:endParaRPr>
          </a:p>
        </p:txBody>
      </p:sp>
      <p:grpSp>
        <p:nvGrpSpPr>
          <p:cNvPr id="249" name="Gruppieren 248"/>
          <p:cNvGrpSpPr/>
          <p:nvPr/>
        </p:nvGrpSpPr>
        <p:grpSpPr>
          <a:xfrm>
            <a:off x="3047113" y="4743968"/>
            <a:ext cx="288032" cy="288032"/>
            <a:chOff x="7782691" y="2716000"/>
            <a:chExt cx="288032" cy="288032"/>
          </a:xfrm>
        </p:grpSpPr>
        <p:sp>
          <p:nvSpPr>
            <p:cNvPr id="250" name="Ellipse 249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252" name="Gruppieren 251"/>
          <p:cNvGrpSpPr/>
          <p:nvPr/>
        </p:nvGrpSpPr>
        <p:grpSpPr>
          <a:xfrm>
            <a:off x="6258585" y="4822666"/>
            <a:ext cx="288032" cy="288032"/>
            <a:chOff x="7782691" y="2716000"/>
            <a:chExt cx="288032" cy="288032"/>
          </a:xfrm>
        </p:grpSpPr>
        <p:sp>
          <p:nvSpPr>
            <p:cNvPr id="253" name="Ellipse 252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4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sp>
        <p:nvSpPr>
          <p:cNvPr id="255" name="Textfeld 254"/>
          <p:cNvSpPr txBox="1"/>
          <p:nvPr/>
        </p:nvSpPr>
        <p:spPr>
          <a:xfrm flipH="1">
            <a:off x="4327726" y="5004031"/>
            <a:ext cx="1034820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rgbClr val="282828"/>
                </a:solidFill>
              </a:rPr>
              <a:t>2/3 stage Gearbox</a:t>
            </a:r>
          </a:p>
        </p:txBody>
      </p:sp>
      <p:sp>
        <p:nvSpPr>
          <p:cNvPr id="256" name="Textfeld 255"/>
          <p:cNvSpPr txBox="1"/>
          <p:nvPr/>
        </p:nvSpPr>
        <p:spPr>
          <a:xfrm flipH="1">
            <a:off x="6222002" y="5161446"/>
            <a:ext cx="1034820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rgbClr val="282828"/>
                </a:solidFill>
              </a:rPr>
              <a:t>e.g. Belt Drive, Fan, Blower</a:t>
            </a:r>
          </a:p>
        </p:txBody>
      </p:sp>
      <p:grpSp>
        <p:nvGrpSpPr>
          <p:cNvPr id="257" name="Gruppieren 256"/>
          <p:cNvGrpSpPr/>
          <p:nvPr/>
        </p:nvGrpSpPr>
        <p:grpSpPr>
          <a:xfrm>
            <a:off x="4282294" y="4752194"/>
            <a:ext cx="288032" cy="288032"/>
            <a:chOff x="7782691" y="2716000"/>
            <a:chExt cx="288032" cy="288032"/>
          </a:xfrm>
        </p:grpSpPr>
        <p:sp>
          <p:nvSpPr>
            <p:cNvPr id="258" name="Ellipse 257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9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260" name="Gruppieren 259"/>
          <p:cNvGrpSpPr/>
          <p:nvPr/>
        </p:nvGrpSpPr>
        <p:grpSpPr>
          <a:xfrm>
            <a:off x="5045116" y="4752194"/>
            <a:ext cx="288032" cy="288032"/>
            <a:chOff x="7782691" y="2716000"/>
            <a:chExt cx="288032" cy="288032"/>
          </a:xfrm>
        </p:grpSpPr>
        <p:sp>
          <p:nvSpPr>
            <p:cNvPr id="261" name="Ellipse 260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62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sp>
        <p:nvSpPr>
          <p:cNvPr id="263" name="Textfeld 262"/>
          <p:cNvSpPr txBox="1"/>
          <p:nvPr/>
        </p:nvSpPr>
        <p:spPr>
          <a:xfrm flipH="1">
            <a:off x="3506236" y="4066806"/>
            <a:ext cx="718314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rgbClr val="282828"/>
                </a:solidFill>
              </a:rPr>
              <a:t>e.g. Fan, Blower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8BD4-E2B2-49AE-831F-B37ED728B46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AEB7A-8B0A-44BF-B7BF-55A21F5737E1}" type="datetime1">
              <a:rPr lang="it-IT" smtClean="0"/>
              <a:t>12/04/2024</a:t>
            </a:fld>
            <a:endParaRPr lang="en-US"/>
          </a:p>
        </p:txBody>
      </p:sp>
      <p:grpSp>
        <p:nvGrpSpPr>
          <p:cNvPr id="246" name="Gruppieren 245"/>
          <p:cNvGrpSpPr/>
          <p:nvPr/>
        </p:nvGrpSpPr>
        <p:grpSpPr>
          <a:xfrm>
            <a:off x="791928" y="4755398"/>
            <a:ext cx="288032" cy="288032"/>
            <a:chOff x="7782691" y="2716000"/>
            <a:chExt cx="288032" cy="288032"/>
          </a:xfrm>
        </p:grpSpPr>
        <p:sp>
          <p:nvSpPr>
            <p:cNvPr id="247" name="Ellipse 246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48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sp>
        <p:nvSpPr>
          <p:cNvPr id="302" name="Textfeld 301"/>
          <p:cNvSpPr txBox="1"/>
          <p:nvPr/>
        </p:nvSpPr>
        <p:spPr>
          <a:xfrm flipH="1">
            <a:off x="1232973" y="4994103"/>
            <a:ext cx="1096751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rgbClr val="282828"/>
                </a:solidFill>
              </a:rPr>
              <a:t>Long</a:t>
            </a:r>
          </a:p>
          <a:p>
            <a:pPr algn="ctr"/>
            <a:r>
              <a:rPr lang="en-US" sz="1200" dirty="0">
                <a:solidFill>
                  <a:srgbClr val="282828"/>
                </a:solidFill>
              </a:rPr>
              <a:t>Drive Train</a:t>
            </a:r>
          </a:p>
        </p:txBody>
      </p:sp>
      <p:grpSp>
        <p:nvGrpSpPr>
          <p:cNvPr id="303" name="Gruppieren 10"/>
          <p:cNvGrpSpPr/>
          <p:nvPr/>
        </p:nvGrpSpPr>
        <p:grpSpPr>
          <a:xfrm>
            <a:off x="719999" y="3971713"/>
            <a:ext cx="1655897" cy="603873"/>
            <a:chOff x="718184" y="2630170"/>
            <a:chExt cx="1697835" cy="819150"/>
          </a:xfrm>
        </p:grpSpPr>
        <p:sp>
          <p:nvSpPr>
            <p:cNvPr id="304" name="Rechteck 303"/>
            <p:cNvSpPr/>
            <p:nvPr/>
          </p:nvSpPr>
          <p:spPr>
            <a:xfrm>
              <a:off x="2142167" y="3014663"/>
              <a:ext cx="273852" cy="48101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305" name="Abgerundetes Rechteck 304"/>
            <p:cNvSpPr/>
            <p:nvPr/>
          </p:nvSpPr>
          <p:spPr>
            <a:xfrm>
              <a:off x="740408" y="2661920"/>
              <a:ext cx="1269997" cy="755650"/>
            </a:xfrm>
            <a:prstGeom prst="round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306" name="Rechteck 305"/>
            <p:cNvSpPr/>
            <p:nvPr/>
          </p:nvSpPr>
          <p:spPr>
            <a:xfrm>
              <a:off x="1756405" y="2630170"/>
              <a:ext cx="120650" cy="819150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cxnSp>
          <p:nvCxnSpPr>
            <p:cNvPr id="307" name="Gerade Verbindung 14"/>
            <p:cNvCxnSpPr/>
            <p:nvPr/>
          </p:nvCxnSpPr>
          <p:spPr>
            <a:xfrm>
              <a:off x="1045208" y="3079384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Gerade Verbindung 15"/>
            <p:cNvCxnSpPr/>
            <p:nvPr/>
          </p:nvCxnSpPr>
          <p:spPr>
            <a:xfrm>
              <a:off x="1045223" y="3027018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Gerade Verbindung 16"/>
            <p:cNvCxnSpPr/>
            <p:nvPr/>
          </p:nvCxnSpPr>
          <p:spPr>
            <a:xfrm>
              <a:off x="1045208" y="2972232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Gerade Verbindung 17"/>
            <p:cNvCxnSpPr/>
            <p:nvPr/>
          </p:nvCxnSpPr>
          <p:spPr>
            <a:xfrm>
              <a:off x="1045223" y="2919866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Gerade Verbindung 18"/>
            <p:cNvCxnSpPr/>
            <p:nvPr/>
          </p:nvCxnSpPr>
          <p:spPr>
            <a:xfrm>
              <a:off x="1045209" y="2867458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Gerade Verbindung 19"/>
            <p:cNvCxnSpPr/>
            <p:nvPr/>
          </p:nvCxnSpPr>
          <p:spPr>
            <a:xfrm>
              <a:off x="1045225" y="2815092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Gerade Verbindung 20"/>
            <p:cNvCxnSpPr/>
            <p:nvPr/>
          </p:nvCxnSpPr>
          <p:spPr>
            <a:xfrm>
              <a:off x="1045209" y="2760306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Gerade Verbindung 21"/>
            <p:cNvCxnSpPr/>
            <p:nvPr/>
          </p:nvCxnSpPr>
          <p:spPr>
            <a:xfrm>
              <a:off x="1045225" y="2707940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Gerade Verbindung 22"/>
            <p:cNvCxnSpPr/>
            <p:nvPr/>
          </p:nvCxnSpPr>
          <p:spPr>
            <a:xfrm>
              <a:off x="1045239" y="3343700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Gerade Verbindung 23"/>
            <p:cNvCxnSpPr/>
            <p:nvPr/>
          </p:nvCxnSpPr>
          <p:spPr>
            <a:xfrm>
              <a:off x="1045225" y="3291292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Gerade Verbindung 24"/>
            <p:cNvCxnSpPr/>
            <p:nvPr/>
          </p:nvCxnSpPr>
          <p:spPr>
            <a:xfrm>
              <a:off x="1045241" y="3238926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Gerade Verbindung 25"/>
            <p:cNvCxnSpPr/>
            <p:nvPr/>
          </p:nvCxnSpPr>
          <p:spPr>
            <a:xfrm>
              <a:off x="1045225" y="3184140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Gerade Verbindung 26"/>
            <p:cNvCxnSpPr/>
            <p:nvPr/>
          </p:nvCxnSpPr>
          <p:spPr>
            <a:xfrm>
              <a:off x="1045241" y="3131774"/>
              <a:ext cx="641348" cy="0"/>
            </a:xfrm>
            <a:prstGeom prst="line">
              <a:avLst/>
            </a:prstGeom>
            <a:ln w="19050" cap="rnd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85000"/>
                      <a:lumOff val="15000"/>
                      <a:alpha val="91000"/>
                    </a:schemeClr>
                  </a:gs>
                </a:gsLst>
                <a:lin ang="5400000" scaled="0"/>
              </a:gradFill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Rechteck 319"/>
            <p:cNvSpPr/>
            <p:nvPr/>
          </p:nvSpPr>
          <p:spPr>
            <a:xfrm>
              <a:off x="2013580" y="2804795"/>
              <a:ext cx="53975" cy="466725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321" name="Rechteck 320"/>
            <p:cNvSpPr/>
            <p:nvPr/>
          </p:nvSpPr>
          <p:spPr>
            <a:xfrm>
              <a:off x="2070730" y="2973864"/>
              <a:ext cx="69850" cy="127000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322" name="Abgerundetes Rechteck 321"/>
            <p:cNvSpPr/>
            <p:nvPr/>
          </p:nvSpPr>
          <p:spPr>
            <a:xfrm>
              <a:off x="718184" y="2630170"/>
              <a:ext cx="300988" cy="817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  <p:sp>
          <p:nvSpPr>
            <p:cNvPr id="323" name="Rechteck 322"/>
            <p:cNvSpPr/>
            <p:nvPr/>
          </p:nvSpPr>
          <p:spPr>
            <a:xfrm>
              <a:off x="867410" y="2630170"/>
              <a:ext cx="148590" cy="819150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 dirty="0" err="1">
                <a:solidFill>
                  <a:srgbClr val="282828"/>
                </a:solidFill>
              </a:endParaRPr>
            </a:p>
          </p:txBody>
        </p:sp>
      </p:grpSp>
      <p:sp>
        <p:nvSpPr>
          <p:cNvPr id="324" name="Textfeld 323"/>
          <p:cNvSpPr txBox="1"/>
          <p:nvPr/>
        </p:nvSpPr>
        <p:spPr>
          <a:xfrm>
            <a:off x="900525" y="4087068"/>
            <a:ext cx="939360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200" dirty="0">
                <a:solidFill>
                  <a:srgbClr val="282828"/>
                </a:solidFill>
              </a:rPr>
              <a:t>small</a:t>
            </a:r>
          </a:p>
          <a:p>
            <a:pPr algn="ctr"/>
            <a:r>
              <a:rPr lang="en-US" sz="1200" dirty="0">
                <a:solidFill>
                  <a:srgbClr val="282828"/>
                </a:solidFill>
              </a:rPr>
              <a:t>Electric Motor</a:t>
            </a:r>
          </a:p>
        </p:txBody>
      </p:sp>
      <p:grpSp>
        <p:nvGrpSpPr>
          <p:cNvPr id="325" name="Gruppieren 324"/>
          <p:cNvGrpSpPr/>
          <p:nvPr/>
        </p:nvGrpSpPr>
        <p:grpSpPr>
          <a:xfrm>
            <a:off x="1259716" y="3828902"/>
            <a:ext cx="288032" cy="288032"/>
            <a:chOff x="7782691" y="2716000"/>
            <a:chExt cx="288032" cy="288032"/>
          </a:xfrm>
        </p:grpSpPr>
        <p:sp>
          <p:nvSpPr>
            <p:cNvPr id="326" name="Ellipse 325"/>
            <p:cNvSpPr/>
            <p:nvPr/>
          </p:nvSpPr>
          <p:spPr>
            <a:xfrm>
              <a:off x="7782691" y="2716000"/>
              <a:ext cx="288032" cy="288032"/>
            </a:xfrm>
            <a:prstGeom prst="ellipse">
              <a:avLst/>
            </a:prstGeom>
            <a:solidFill>
              <a:schemeClr val="bg1">
                <a:lumMod val="75000"/>
                <a:alpha val="4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327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3266" y="2746150"/>
              <a:ext cx="182116" cy="2271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pic>
        <p:nvPicPr>
          <p:cNvPr id="20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22327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7213" y="4359275"/>
            <a:ext cx="5645150" cy="468313"/>
          </a:xfrm>
          <a:noFill/>
          <a:ln/>
        </p:spPr>
        <p:txBody>
          <a:bodyPr/>
          <a:lstStyle/>
          <a:p>
            <a:pPr>
              <a:lnSpc>
                <a:spcPct val="110000"/>
              </a:lnSpc>
            </a:pPr>
            <a:r>
              <a:rPr lang="de-DE" sz="2800" b="1" dirty="0">
                <a:solidFill>
                  <a:schemeClr val="tx1"/>
                </a:solidFill>
              </a:rPr>
              <a:t>Grazie per la </a:t>
            </a:r>
            <a:r>
              <a:rPr lang="de-DE" sz="2800" b="1" dirty="0" err="1">
                <a:solidFill>
                  <a:schemeClr val="tx1"/>
                </a:solidFill>
              </a:rPr>
              <a:t>Vostra</a:t>
            </a:r>
            <a:r>
              <a:rPr lang="de-DE" sz="2800" b="1" dirty="0">
                <a:solidFill>
                  <a:schemeClr val="tx1"/>
                </a:solidFill>
              </a:rPr>
              <a:t> </a:t>
            </a:r>
            <a:r>
              <a:rPr lang="de-DE" sz="2800" b="1" dirty="0" err="1">
                <a:solidFill>
                  <a:schemeClr val="tx1"/>
                </a:solidFill>
              </a:rPr>
              <a:t>attenzione</a:t>
            </a:r>
            <a:endParaRPr lang="de-DE" sz="2800" b="1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de-DE" sz="3000" b="1" dirty="0"/>
          </a:p>
        </p:txBody>
      </p:sp>
      <p:sp>
        <p:nvSpPr>
          <p:cNvPr id="4" name="Rettangolo 3"/>
          <p:cNvSpPr/>
          <p:nvPr/>
        </p:nvSpPr>
        <p:spPr>
          <a:xfrm>
            <a:off x="1959361" y="5561068"/>
            <a:ext cx="52252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hlinkClick r:id="rId2"/>
              </a:rPr>
              <a:t>www.fag-smartcheck.com</a:t>
            </a:r>
            <a:endParaRPr lang="de-CH" sz="3200" b="1" dirty="0">
              <a:solidFill>
                <a:srgbClr val="FF0000"/>
              </a:solidFill>
            </a:endParaRPr>
          </a:p>
          <a:p>
            <a:r>
              <a:rPr lang="de-CH" sz="3200" b="1" dirty="0">
                <a:solidFill>
                  <a:srgbClr val="FF0000"/>
                </a:solidFill>
              </a:rPr>
              <a:t>          </a:t>
            </a:r>
          </a:p>
        </p:txBody>
      </p:sp>
      <p:sp>
        <p:nvSpPr>
          <p:cNvPr id="3" name="Rettangolo 2"/>
          <p:cNvSpPr/>
          <p:nvPr/>
        </p:nvSpPr>
        <p:spPr>
          <a:xfrm>
            <a:off x="6365966" y="25434"/>
            <a:ext cx="2778034" cy="82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1551894"/>
            <a:ext cx="9144000" cy="2218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1600" dirty="0" err="1">
              <a:solidFill>
                <a:srgbClr val="282828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4" y="1170043"/>
            <a:ext cx="5886450" cy="43910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02718" y="466477"/>
            <a:ext cx="6694140" cy="55399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it-IT" sz="3600" b="1" dirty="0"/>
              <a:t>Grazie per la vostra attenzione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8BF4017E-6758-485A-A8F0-4E55C43DFE63}" type="slidenum">
              <a:rPr lang="de-DE"/>
              <a:pPr/>
              <a:t>6</a:t>
            </a:fld>
            <a:endParaRPr lang="de-DE"/>
          </a:p>
        </p:txBody>
      </p:sp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503238" y="981075"/>
            <a:ext cx="824547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de-DE" b="1" dirty="0" err="1"/>
              <a:t>Frequency</a:t>
            </a:r>
            <a:r>
              <a:rPr lang="de-DE" b="1" dirty="0"/>
              <a:t> </a:t>
            </a:r>
            <a:r>
              <a:rPr lang="de-DE" b="1" dirty="0" err="1"/>
              <a:t>resolution</a:t>
            </a:r>
            <a:r>
              <a:rPr lang="de-DE" b="1" dirty="0"/>
              <a:t>:</a:t>
            </a:r>
          </a:p>
          <a:p>
            <a:pPr eaLnBrk="1" hangingPunct="1"/>
            <a:r>
              <a:rPr lang="de-DE" dirty="0"/>
              <a:t>1600, 3200 </a:t>
            </a:r>
            <a:r>
              <a:rPr lang="de-DE" dirty="0" err="1"/>
              <a:t>or</a:t>
            </a:r>
            <a:r>
              <a:rPr lang="de-DE" dirty="0"/>
              <a:t> 6400 </a:t>
            </a:r>
            <a:r>
              <a:rPr lang="de-DE" dirty="0" err="1"/>
              <a:t>lines</a:t>
            </a:r>
            <a:endParaRPr lang="de-DE" dirty="0"/>
          </a:p>
          <a:p>
            <a:pPr eaLnBrk="1" hangingPunct="1"/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 min. 0,0078 Hz </a:t>
            </a:r>
            <a:r>
              <a:rPr lang="de-DE" dirty="0" err="1"/>
              <a:t>by</a:t>
            </a:r>
            <a:r>
              <a:rPr lang="de-DE" dirty="0"/>
              <a:t> 50 Hz (</a:t>
            </a:r>
            <a:r>
              <a:rPr lang="de-DE" dirty="0" err="1"/>
              <a:t>depending</a:t>
            </a:r>
            <a:r>
              <a:rPr lang="de-DE" dirty="0"/>
              <a:t> on </a:t>
            </a:r>
            <a:r>
              <a:rPr lang="de-DE" dirty="0" err="1"/>
              <a:t>lowpass</a:t>
            </a:r>
            <a:r>
              <a:rPr lang="de-DE" dirty="0"/>
              <a:t>)</a:t>
            </a:r>
          </a:p>
          <a:p>
            <a:pPr eaLnBrk="1" hangingPunct="1"/>
            <a:endParaRPr lang="de-DE" dirty="0"/>
          </a:p>
          <a:p>
            <a:pPr eaLnBrk="1" hangingPunct="1"/>
            <a:r>
              <a:rPr lang="de-DE" b="1" dirty="0"/>
              <a:t>Measurement </a:t>
            </a:r>
            <a:r>
              <a:rPr lang="de-DE" b="1" dirty="0" err="1"/>
              <a:t>resolution</a:t>
            </a:r>
            <a:r>
              <a:rPr lang="de-DE" b="1" dirty="0"/>
              <a:t>: </a:t>
            </a:r>
          </a:p>
          <a:p>
            <a:pPr eaLnBrk="1" hangingPunct="1"/>
            <a:r>
              <a:rPr lang="de-DE" dirty="0"/>
              <a:t>24 Bit (A/D </a:t>
            </a:r>
            <a:r>
              <a:rPr lang="de-DE" dirty="0" err="1"/>
              <a:t>converter</a:t>
            </a:r>
            <a:r>
              <a:rPr lang="de-DE" dirty="0"/>
              <a:t>)</a:t>
            </a:r>
          </a:p>
          <a:p>
            <a:pPr eaLnBrk="1" hangingPunct="1"/>
            <a:endParaRPr lang="de-DE" dirty="0"/>
          </a:p>
          <a:p>
            <a:r>
              <a:rPr lang="de-DE" b="1" dirty="0" err="1"/>
              <a:t>Frequency</a:t>
            </a:r>
            <a:r>
              <a:rPr lang="de-DE" b="1" dirty="0"/>
              <a:t> </a:t>
            </a:r>
            <a:r>
              <a:rPr lang="de-DE" b="1" dirty="0" err="1"/>
              <a:t>range</a:t>
            </a:r>
            <a:r>
              <a:rPr lang="de-DE" b="1" dirty="0"/>
              <a:t>:</a:t>
            </a:r>
          </a:p>
          <a:p>
            <a:r>
              <a:rPr lang="de-DE" dirty="0"/>
              <a:t>0,8 Hz – 10 kHz</a:t>
            </a:r>
          </a:p>
          <a:p>
            <a:endParaRPr lang="de-DE" dirty="0"/>
          </a:p>
          <a:p>
            <a:pPr eaLnBrk="1" hangingPunct="1"/>
            <a:r>
              <a:rPr lang="de-DE" b="1" dirty="0" err="1"/>
              <a:t>Lowpass</a:t>
            </a:r>
            <a:r>
              <a:rPr lang="de-DE" b="1" dirty="0"/>
              <a:t>: </a:t>
            </a:r>
          </a:p>
          <a:p>
            <a:pPr eaLnBrk="1" hangingPunct="1"/>
            <a:r>
              <a:rPr lang="de-DE" dirty="0"/>
              <a:t>50 Hz – 10 kHz (50 Hz, 100 Hz, 200 Hz, 500 Hz, 1 kHz, 2 kHz, 5 kHz, 10 kHz)</a:t>
            </a:r>
          </a:p>
          <a:p>
            <a:pPr eaLnBrk="1" hangingPunct="1"/>
            <a:endParaRPr lang="de-DE" dirty="0"/>
          </a:p>
          <a:p>
            <a:pPr eaLnBrk="1" hangingPunct="1"/>
            <a:r>
              <a:rPr lang="de-DE" b="1" dirty="0" err="1"/>
              <a:t>Highpass</a:t>
            </a:r>
            <a:r>
              <a:rPr lang="de-DE" b="1" dirty="0"/>
              <a:t> (solo in  </a:t>
            </a:r>
            <a:r>
              <a:rPr lang="de-DE" b="1" dirty="0" err="1"/>
              <a:t>demodulazione</a:t>
            </a:r>
            <a:r>
              <a:rPr lang="de-DE" b="1" dirty="0"/>
              <a:t>):</a:t>
            </a:r>
          </a:p>
          <a:p>
            <a:pPr eaLnBrk="1" hangingPunct="1"/>
            <a:r>
              <a:rPr lang="de-DE" dirty="0"/>
              <a:t>750 Hz, 1 kHz, 2 kHz, additional </a:t>
            </a:r>
            <a:r>
              <a:rPr lang="de-DE" dirty="0" err="1"/>
              <a:t>filters</a:t>
            </a:r>
            <a:r>
              <a:rPr lang="de-DE" dirty="0"/>
              <a:t> on </a:t>
            </a:r>
            <a:r>
              <a:rPr lang="de-DE" dirty="0" err="1"/>
              <a:t>request</a:t>
            </a:r>
            <a:endParaRPr lang="de-DE" dirty="0"/>
          </a:p>
          <a:p>
            <a:pPr eaLnBrk="1" hangingPunct="1"/>
            <a:endParaRPr lang="de-DE" dirty="0"/>
          </a:p>
          <a:p>
            <a:pPr eaLnBrk="1" hangingPunct="1"/>
            <a:r>
              <a:rPr lang="de-DE" b="1" dirty="0"/>
              <a:t>Program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data</a:t>
            </a:r>
            <a:r>
              <a:rPr lang="de-DE" b="1" dirty="0"/>
              <a:t>:</a:t>
            </a:r>
            <a:endParaRPr lang="de-DE" dirty="0"/>
          </a:p>
          <a:p>
            <a:pPr eaLnBrk="1" hangingPunct="1"/>
            <a:r>
              <a:rPr lang="de-DE" dirty="0"/>
              <a:t>32 MB RAM, 128 MB Flash</a:t>
            </a:r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2293" y="641444"/>
            <a:ext cx="1016852" cy="124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B8F0C310-BF65-462A-91D4-54045AA8214D}" type="slidenum">
              <a:rPr lang="de-DE"/>
              <a:pPr/>
              <a:t>7</a:t>
            </a:fld>
            <a:endParaRPr lang="de-DE"/>
          </a:p>
        </p:txBody>
      </p:sp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503238" y="981075"/>
            <a:ext cx="766921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de-DE" b="1" dirty="0"/>
              <a:t>Inputs: </a:t>
            </a:r>
          </a:p>
          <a:p>
            <a:pPr eaLnBrk="1" hangingPunct="1"/>
            <a:r>
              <a:rPr lang="de-DE" dirty="0"/>
              <a:t>2 </a:t>
            </a:r>
            <a:r>
              <a:rPr lang="de-DE" dirty="0" err="1"/>
              <a:t>ingressi</a:t>
            </a:r>
            <a:r>
              <a:rPr lang="de-DE" dirty="0"/>
              <a:t> </a:t>
            </a:r>
            <a:r>
              <a:rPr lang="de-DE" dirty="0" err="1"/>
              <a:t>analogici</a:t>
            </a:r>
            <a:r>
              <a:rPr lang="de-DE" dirty="0"/>
              <a:t> </a:t>
            </a:r>
          </a:p>
          <a:p>
            <a:pPr eaLnBrk="1" hangingPunct="1"/>
            <a:r>
              <a:rPr lang="de-DE" dirty="0"/>
              <a:t>(0–24 V / 4–20 mA / 0–20 mA),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0 – 500 Hz , 12 Bit</a:t>
            </a:r>
          </a:p>
          <a:p>
            <a:pPr eaLnBrk="1" hangingPunct="1"/>
            <a:r>
              <a:rPr lang="de-DE" dirty="0"/>
              <a:t>1 </a:t>
            </a:r>
            <a:r>
              <a:rPr lang="de-DE" dirty="0" err="1"/>
              <a:t>tacho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</a:p>
          <a:p>
            <a:pPr eaLnBrk="1" hangingPunct="1"/>
            <a:r>
              <a:rPr lang="de-DE" dirty="0"/>
              <a:t>(0 – 30 V, 1 – 50 kHz)</a:t>
            </a:r>
          </a:p>
          <a:p>
            <a:endParaRPr lang="de-DE" dirty="0"/>
          </a:p>
          <a:p>
            <a:pPr eaLnBrk="1" hangingPunct="1"/>
            <a:r>
              <a:rPr lang="de-DE" b="1" dirty="0"/>
              <a:t>Outputs: </a:t>
            </a:r>
          </a:p>
          <a:p>
            <a:pPr eaLnBrk="1" hangingPunct="1"/>
            <a:r>
              <a:rPr lang="de-DE" dirty="0"/>
              <a:t>1 </a:t>
            </a:r>
            <a:r>
              <a:rPr lang="de-DE" dirty="0" err="1"/>
              <a:t>uscita</a:t>
            </a:r>
            <a:r>
              <a:rPr lang="de-DE" dirty="0"/>
              <a:t> </a:t>
            </a:r>
            <a:r>
              <a:rPr lang="de-DE" dirty="0" err="1"/>
              <a:t>analogica</a:t>
            </a:r>
            <a:r>
              <a:rPr lang="de-DE" dirty="0"/>
              <a:t> (0 – 10 V / 0 – 20 mA / 4 – 20 mA), 12 Bit</a:t>
            </a:r>
          </a:p>
          <a:p>
            <a:pPr eaLnBrk="1" hangingPunct="1"/>
            <a:r>
              <a:rPr lang="de-DE" dirty="0"/>
              <a:t>1 </a:t>
            </a:r>
            <a:r>
              <a:rPr lang="de-DE" dirty="0" err="1"/>
              <a:t>uscita</a:t>
            </a:r>
            <a:r>
              <a:rPr lang="de-DE" dirty="0"/>
              <a:t> di </a:t>
            </a:r>
            <a:r>
              <a:rPr lang="de-DE" dirty="0" err="1"/>
              <a:t>commutazione</a:t>
            </a:r>
            <a:r>
              <a:rPr lang="de-DE" dirty="0"/>
              <a:t> (Open </a:t>
            </a:r>
            <a:r>
              <a:rPr lang="de-DE" dirty="0" err="1"/>
              <a:t>Collector</a:t>
            </a:r>
            <a:r>
              <a:rPr lang="de-DE" dirty="0"/>
              <a:t>, max. 1 A, 30 V)</a:t>
            </a:r>
          </a:p>
          <a:p>
            <a:pPr eaLnBrk="1" hangingPunct="1"/>
            <a:r>
              <a:rPr lang="de-DE" dirty="0" err="1"/>
              <a:t>Opzionale</a:t>
            </a:r>
            <a:r>
              <a:rPr lang="de-DE" dirty="0"/>
              <a:t> -  </a:t>
            </a:r>
            <a:r>
              <a:rPr lang="de-DE" dirty="0" err="1"/>
              <a:t>isolamento</a:t>
            </a:r>
            <a:r>
              <a:rPr lang="de-DE" dirty="0"/>
              <a:t> </a:t>
            </a:r>
            <a:r>
              <a:rPr lang="de-DE" dirty="0" err="1"/>
              <a:t>galvanico</a:t>
            </a:r>
            <a:r>
              <a:rPr lang="de-DE" dirty="0"/>
              <a:t> </a:t>
            </a:r>
            <a:r>
              <a:rPr lang="de-DE" dirty="0" err="1"/>
              <a:t>tra</a:t>
            </a:r>
            <a:r>
              <a:rPr lang="de-DE" dirty="0"/>
              <a:t> </a:t>
            </a:r>
            <a:r>
              <a:rPr lang="de-DE" dirty="0" err="1"/>
              <a:t>ingressi</a:t>
            </a:r>
            <a:r>
              <a:rPr lang="de-DE" dirty="0"/>
              <a:t> </a:t>
            </a:r>
            <a:r>
              <a:rPr lang="de-DE" dirty="0" err="1"/>
              <a:t>ed</a:t>
            </a:r>
            <a:r>
              <a:rPr lang="de-DE" dirty="0"/>
              <a:t> </a:t>
            </a:r>
            <a:r>
              <a:rPr lang="de-DE" dirty="0" err="1"/>
              <a:t>uscite</a:t>
            </a:r>
            <a:endParaRPr lang="de-DE" dirty="0"/>
          </a:p>
          <a:p>
            <a:endParaRPr lang="de-DE" dirty="0"/>
          </a:p>
          <a:p>
            <a:pPr eaLnBrk="1" hangingPunct="1"/>
            <a:r>
              <a:rPr lang="de-DE" b="1" dirty="0" err="1"/>
              <a:t>Controlli</a:t>
            </a:r>
            <a:r>
              <a:rPr lang="de-DE" b="1" dirty="0"/>
              <a:t>, </a:t>
            </a:r>
            <a:r>
              <a:rPr lang="de-DE" b="1" dirty="0" err="1"/>
              <a:t>display</a:t>
            </a:r>
            <a:r>
              <a:rPr lang="de-DE" b="1" dirty="0"/>
              <a:t> e  </a:t>
            </a:r>
            <a:r>
              <a:rPr lang="de-DE" b="1" dirty="0" err="1"/>
              <a:t>comunicazione</a:t>
            </a:r>
            <a:r>
              <a:rPr lang="de-DE" b="1" dirty="0"/>
              <a:t>:</a:t>
            </a:r>
          </a:p>
          <a:p>
            <a:pPr eaLnBrk="1" hangingPunct="1"/>
            <a:r>
              <a:rPr lang="de-DE" dirty="0"/>
              <a:t>2 push-</a:t>
            </a:r>
            <a:r>
              <a:rPr lang="de-DE" dirty="0" err="1"/>
              <a:t>buttons</a:t>
            </a:r>
            <a:r>
              <a:rPr lang="de-DE" dirty="0"/>
              <a:t> (</a:t>
            </a:r>
            <a:r>
              <a:rPr lang="de-DE" dirty="0" err="1"/>
              <a:t>teach</a:t>
            </a:r>
            <a:r>
              <a:rPr lang="de-DE" dirty="0"/>
              <a:t> in </a:t>
            </a:r>
            <a:r>
              <a:rPr lang="de-DE" dirty="0" err="1"/>
              <a:t>mode</a:t>
            </a:r>
            <a:r>
              <a:rPr lang="de-DE" dirty="0"/>
              <a:t> (Auto </a:t>
            </a:r>
            <a:r>
              <a:rPr lang="de-DE" dirty="0" err="1"/>
              <a:t>apprendimento,reset</a:t>
            </a:r>
            <a:r>
              <a:rPr lang="de-DE" dirty="0"/>
              <a:t> </a:t>
            </a:r>
            <a:r>
              <a:rPr lang="de-DE" dirty="0" err="1"/>
              <a:t>Allarmi</a:t>
            </a:r>
            <a:r>
              <a:rPr lang="de-DE" dirty="0"/>
              <a:t>)</a:t>
            </a:r>
          </a:p>
          <a:p>
            <a:r>
              <a:rPr lang="de-DE" dirty="0"/>
              <a:t>1 LED  </a:t>
            </a:r>
            <a:r>
              <a:rPr lang="de-DE" dirty="0" err="1"/>
              <a:t>stato</a:t>
            </a:r>
            <a:r>
              <a:rPr lang="de-DE" dirty="0"/>
              <a:t> </a:t>
            </a:r>
            <a:r>
              <a:rPr lang="de-DE" dirty="0" err="1"/>
              <a:t>sistema</a:t>
            </a:r>
            <a:r>
              <a:rPr lang="de-DE" dirty="0"/>
              <a:t> e </a:t>
            </a:r>
            <a:r>
              <a:rPr lang="de-DE" dirty="0" err="1"/>
              <a:t>visualizzazione</a:t>
            </a:r>
            <a:r>
              <a:rPr lang="de-DE" dirty="0"/>
              <a:t> </a:t>
            </a:r>
            <a:r>
              <a:rPr lang="de-DE" dirty="0" err="1"/>
              <a:t>allarmi</a:t>
            </a:r>
            <a:endParaRPr lang="de-DE" dirty="0"/>
          </a:p>
          <a:p>
            <a:pPr eaLnBrk="1" hangingPunct="1"/>
            <a:r>
              <a:rPr lang="de-DE" dirty="0"/>
              <a:t>1 LED  per </a:t>
            </a:r>
            <a:r>
              <a:rPr lang="de-DE" dirty="0" err="1"/>
              <a:t>riconoscimento</a:t>
            </a:r>
            <a:r>
              <a:rPr lang="de-DE" dirty="0"/>
              <a:t> die  push-</a:t>
            </a:r>
            <a:r>
              <a:rPr lang="de-DE" dirty="0" err="1"/>
              <a:t>buttons</a:t>
            </a:r>
            <a:endParaRPr lang="de-DE" dirty="0"/>
          </a:p>
          <a:p>
            <a:pPr eaLnBrk="1" hangingPunct="1"/>
            <a:r>
              <a:rPr lang="de-DE" dirty="0"/>
              <a:t>2 LEDs per </a:t>
            </a:r>
            <a:r>
              <a:rPr lang="de-DE" dirty="0" err="1"/>
              <a:t>comunicazione</a:t>
            </a:r>
            <a:endParaRPr lang="de-DE" dirty="0"/>
          </a:p>
          <a:p>
            <a:pPr eaLnBrk="1" hangingPunct="1"/>
            <a:r>
              <a:rPr lang="de-DE" dirty="0"/>
              <a:t>Ethernet 100 </a:t>
            </a:r>
            <a:r>
              <a:rPr lang="de-DE" dirty="0" err="1"/>
              <a:t>Mb</a:t>
            </a:r>
            <a:r>
              <a:rPr lang="de-DE" dirty="0"/>
              <a:t>/s</a:t>
            </a:r>
          </a:p>
          <a:p>
            <a:pPr eaLnBrk="1" hangingPunct="1"/>
            <a:r>
              <a:rPr lang="de-DE" dirty="0"/>
              <a:t>RS 485</a:t>
            </a:r>
          </a:p>
          <a:p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2293" y="641444"/>
            <a:ext cx="1016852" cy="124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Page </a:t>
            </a:r>
            <a:fld id="{9EE3109B-FE38-4152-A026-F5DF2C4697AB}" type="slidenum">
              <a:rPr lang="de-DE"/>
              <a:pPr/>
              <a:t>8</a:t>
            </a:fld>
            <a:endParaRPr lang="de-DE"/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2"/>
          <a:srcRect l="15813" t="8925"/>
          <a:stretch>
            <a:fillRect/>
          </a:stretch>
        </p:blipFill>
        <p:spPr bwMode="auto">
          <a:xfrm>
            <a:off x="5237851" y="3958650"/>
            <a:ext cx="3210114" cy="247610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68154" y="408466"/>
            <a:ext cx="3091703" cy="338554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Strategia</a:t>
            </a:r>
            <a:r>
              <a:rPr lang="de-DE" sz="1600" dirty="0">
                <a:solidFill>
                  <a:schemeClr val="tx1"/>
                </a:solidFill>
              </a:rPr>
              <a:t> di </a:t>
            </a:r>
            <a:r>
              <a:rPr lang="de-DE" sz="1600" dirty="0" err="1">
                <a:solidFill>
                  <a:schemeClr val="tx1"/>
                </a:solidFill>
              </a:rPr>
              <a:t>monitoraggio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66915" name="AutoShape 3"/>
          <p:cNvSpPr>
            <a:spLocks noChangeAspect="1" noChangeArrowheads="1"/>
          </p:cNvSpPr>
          <p:nvPr/>
        </p:nvSpPr>
        <p:spPr bwMode="auto">
          <a:xfrm>
            <a:off x="369888" y="1351776"/>
            <a:ext cx="7764178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68288" indent="-268288" defTabSz="873125">
              <a:spcBef>
                <a:spcPct val="20000"/>
              </a:spcBef>
              <a:buClr>
                <a:srgbClr val="666666"/>
              </a:buClr>
              <a:buFont typeface="Arial" charset="0"/>
              <a:buChar char="●"/>
            </a:pPr>
            <a:r>
              <a:rPr lang="en-US" b="1" u="sng" dirty="0" err="1"/>
              <a:t>Parametri</a:t>
            </a:r>
            <a:r>
              <a:rPr lang="en-US" b="1" u="sng" dirty="0"/>
              <a:t> </a:t>
            </a:r>
            <a:r>
              <a:rPr lang="en-US" b="1" u="sng" dirty="0" err="1"/>
              <a:t>Monitorati</a:t>
            </a:r>
            <a:endParaRPr lang="en-US" b="1" u="sng" dirty="0"/>
          </a:p>
          <a:p>
            <a:pPr marL="544513" lvl="1" indent="-274638" defTabSz="873125">
              <a:spcBef>
                <a:spcPct val="20000"/>
              </a:spcBef>
              <a:buClr>
                <a:srgbClr val="787878"/>
              </a:buClr>
              <a:buFont typeface="Arial" charset="0"/>
              <a:buChar char="–"/>
            </a:pPr>
            <a:r>
              <a:rPr lang="en-US" b="1" dirty="0" err="1"/>
              <a:t>Vibrazioni</a:t>
            </a:r>
            <a:r>
              <a:rPr lang="en-US" b="1" dirty="0"/>
              <a:t> 0.8 Hz – 10kHz</a:t>
            </a:r>
          </a:p>
          <a:p>
            <a:pPr marL="544513" lvl="1" indent="-274638" defTabSz="873125">
              <a:spcBef>
                <a:spcPct val="20000"/>
              </a:spcBef>
              <a:buClr>
                <a:srgbClr val="787878"/>
              </a:buClr>
              <a:buFont typeface="Arial" charset="0"/>
              <a:buChar char="–"/>
            </a:pPr>
            <a:r>
              <a:rPr lang="en-US" b="1" dirty="0" err="1"/>
              <a:t>Temperatura</a:t>
            </a:r>
            <a:endParaRPr lang="en-US" b="1" dirty="0"/>
          </a:p>
          <a:p>
            <a:pPr marL="544513" lvl="1" indent="-274638" defTabSz="873125">
              <a:spcBef>
                <a:spcPct val="20000"/>
              </a:spcBef>
              <a:buClr>
                <a:srgbClr val="787878"/>
              </a:buClr>
              <a:buFont typeface="Arial" charset="0"/>
              <a:buChar char="–"/>
            </a:pPr>
            <a:r>
              <a:rPr lang="en-US" b="1" dirty="0"/>
              <a:t>3 Process signals (0/4mA – 20mA / 0-10V)</a:t>
            </a:r>
          </a:p>
          <a:p>
            <a:pPr marL="268288" indent="-268288" defTabSz="873125">
              <a:spcBef>
                <a:spcPct val="50000"/>
              </a:spcBef>
              <a:buClr>
                <a:srgbClr val="666666"/>
              </a:buClr>
              <a:buFont typeface="Arial" charset="0"/>
              <a:buChar char="●"/>
            </a:pPr>
            <a:r>
              <a:rPr lang="en-US" b="1" u="sng" dirty="0" err="1"/>
              <a:t>Analisi</a:t>
            </a:r>
            <a:r>
              <a:rPr lang="en-US" b="1" u="sng" dirty="0"/>
              <a:t> e </a:t>
            </a:r>
            <a:r>
              <a:rPr lang="en-US" b="1" u="sng" dirty="0" err="1"/>
              <a:t>Monitoraggio</a:t>
            </a:r>
            <a:endParaRPr lang="en-US" b="1" u="sng" dirty="0"/>
          </a:p>
          <a:p>
            <a:pPr marL="544513" lvl="1" indent="-274638" defTabSz="873125">
              <a:spcBef>
                <a:spcPct val="20000"/>
              </a:spcBef>
              <a:buClr>
                <a:srgbClr val="787878"/>
              </a:buClr>
              <a:buFont typeface="Arial" charset="0"/>
              <a:buChar char="–"/>
            </a:pPr>
            <a:r>
              <a:rPr lang="en-US" b="1" dirty="0" err="1"/>
              <a:t>Segnale</a:t>
            </a:r>
            <a:r>
              <a:rPr lang="en-US" b="1" dirty="0"/>
              <a:t> </a:t>
            </a:r>
            <a:r>
              <a:rPr lang="en-US" b="1" dirty="0" err="1"/>
              <a:t>nel</a:t>
            </a:r>
            <a:r>
              <a:rPr lang="en-US" b="1" dirty="0"/>
              <a:t> Tempo, Envelope, </a:t>
            </a:r>
            <a:r>
              <a:rPr lang="en-US" b="1" dirty="0" err="1"/>
              <a:t>Spettri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frequenza</a:t>
            </a:r>
            <a:r>
              <a:rPr lang="en-US" b="1" dirty="0"/>
              <a:t>, Trend data, …</a:t>
            </a:r>
          </a:p>
          <a:p>
            <a:pPr marL="544513" lvl="1" indent="-274638" defTabSz="873125">
              <a:spcBef>
                <a:spcPct val="20000"/>
              </a:spcBef>
              <a:buClr>
                <a:srgbClr val="787878"/>
              </a:buClr>
              <a:buFont typeface="Arial" charset="0"/>
              <a:buChar char="–"/>
            </a:pPr>
            <a:r>
              <a:rPr lang="en-US" b="1" dirty="0"/>
              <a:t>"Teach in" per </a:t>
            </a:r>
            <a:r>
              <a:rPr lang="en-US" b="1" dirty="0" err="1"/>
              <a:t>settaggio</a:t>
            </a:r>
            <a:r>
              <a:rPr lang="en-US" b="1" dirty="0"/>
              <a:t> </a:t>
            </a:r>
            <a:r>
              <a:rPr lang="en-US" b="1" dirty="0" err="1"/>
              <a:t>allarmi</a:t>
            </a:r>
            <a:endParaRPr lang="en-US" b="1" dirty="0"/>
          </a:p>
          <a:p>
            <a:pPr marL="544513" lvl="1" indent="-274638" defTabSz="873125">
              <a:spcBef>
                <a:spcPct val="20000"/>
              </a:spcBef>
              <a:buClr>
                <a:srgbClr val="787878"/>
              </a:buClr>
              <a:buFont typeface="Arial" charset="0"/>
              <a:buChar char="–"/>
            </a:pPr>
            <a:r>
              <a:rPr lang="en-US" b="1" dirty="0" err="1"/>
              <a:t>Monitoraggio</a:t>
            </a:r>
            <a:r>
              <a:rPr lang="en-US" b="1" dirty="0"/>
              <a:t> </a:t>
            </a:r>
            <a:r>
              <a:rPr lang="en-US" b="1" dirty="0" err="1"/>
              <a:t>basato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standard</a:t>
            </a:r>
          </a:p>
          <a:p>
            <a:pPr marL="544513" lvl="1" indent="-274638" defTabSz="873125">
              <a:spcBef>
                <a:spcPct val="20000"/>
              </a:spcBef>
              <a:buClr>
                <a:srgbClr val="787878"/>
              </a:buClr>
            </a:pPr>
            <a:r>
              <a:rPr lang="en-US" b="1" dirty="0"/>
              <a:t>     (ISO/DIN)</a:t>
            </a:r>
          </a:p>
          <a:p>
            <a:pPr marL="268288" indent="-268288" defTabSz="873125">
              <a:spcBef>
                <a:spcPct val="50000"/>
              </a:spcBef>
              <a:buClr>
                <a:srgbClr val="666666"/>
              </a:buClr>
            </a:pP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78" y="184738"/>
            <a:ext cx="2844579" cy="4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chaeffler_Colors">
      <a:dk1>
        <a:srgbClr val="000000"/>
      </a:dk1>
      <a:lt1>
        <a:srgbClr val="FFFFFF"/>
      </a:lt1>
      <a:dk2>
        <a:srgbClr val="404547"/>
      </a:dk2>
      <a:lt2>
        <a:srgbClr val="EBEBEB"/>
      </a:lt2>
      <a:accent1>
        <a:srgbClr val="004D22"/>
      </a:accent1>
      <a:accent2>
        <a:srgbClr val="00893D"/>
      </a:accent2>
      <a:accent3>
        <a:srgbClr val="7FC49E"/>
      </a:accent3>
      <a:accent4>
        <a:srgbClr val="B4C9D5"/>
      </a:accent4>
      <a:accent5>
        <a:srgbClr val="95AFBE"/>
      </a:accent5>
      <a:accent6>
        <a:srgbClr val="596F7C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9D9D9"/>
        </a:solidFill>
        <a:ln>
          <a:noFill/>
        </a:ln>
      </a:spPr>
      <a:bodyPr lIns="0" tIns="0" rIns="0" bIns="0" rtlCol="0" anchor="ctr"/>
      <a:lstStyle>
        <a:defPPr algn="ctr">
          <a:defRPr sz="1600" dirty="0" err="1" smtClean="0">
            <a:solidFill>
              <a:srgbClr val="282828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282828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 anchor="ctr" anchorCtr="0">
        <a:spAutoFit/>
      </a:bodyPr>
      <a:lstStyle>
        <a:defPPr>
          <a:defRPr sz="1600" dirty="0" err="1" smtClean="0">
            <a:solidFill>
              <a:srgbClr val="282828"/>
            </a:solidFill>
          </a:defRPr>
        </a:defPPr>
      </a:lstStyle>
    </a:txDef>
  </a:objectDefaults>
  <a:extraClrSchemeLst/>
  <a:custClrLst>
    <a:custClr name="Custom 1">
      <a:srgbClr val="49565D"/>
    </a:custClr>
    <a:custClr name="Custom 2">
      <a:srgbClr val="055274"/>
    </a:custClr>
    <a:custClr name="Custom 3">
      <a:srgbClr val="4573A7"/>
    </a:custClr>
    <a:custClr name="Custom 4">
      <a:srgbClr val="93A9D0"/>
    </a:custClr>
    <a:custClr name="Custom 5">
      <a:srgbClr val="BB2300"/>
    </a:custClr>
    <a:custClr name="Custom 6">
      <a:srgbClr val="DB5637"/>
    </a:custClr>
    <a:custClr name="Custom 7">
      <a:srgbClr val="DB7A63"/>
    </a:custClr>
    <a:custClr name="Custom 8">
      <a:srgbClr val="B86100"/>
    </a:custClr>
    <a:custClr name="Custom 9">
      <a:srgbClr val="DB8E37"/>
    </a:custClr>
    <a:custClr name="Custom 10">
      <a:srgbClr val="DBA263"/>
    </a:custClr>
  </a:custClrLst>
</a:theme>
</file>

<file path=ppt/theme/theme2.xml><?xml version="1.0" encoding="utf-8"?>
<a:theme xmlns:a="http://schemas.openxmlformats.org/drawingml/2006/main" name="Office Theme">
  <a:themeElements>
    <a:clrScheme name="Schaeffler_Colors">
      <a:dk1>
        <a:srgbClr val="000000"/>
      </a:dk1>
      <a:lt1>
        <a:srgbClr val="FFFFFF"/>
      </a:lt1>
      <a:dk2>
        <a:srgbClr val="404547"/>
      </a:dk2>
      <a:lt2>
        <a:srgbClr val="F0F0F0"/>
      </a:lt2>
      <a:accent1>
        <a:srgbClr val="636A6E"/>
      </a:accent1>
      <a:accent2>
        <a:srgbClr val="227D41"/>
      </a:accent2>
      <a:accent3>
        <a:srgbClr val="56BE79"/>
      </a:accent3>
      <a:accent4>
        <a:srgbClr val="B3E3C3"/>
      </a:accent4>
      <a:accent5>
        <a:srgbClr val="969696"/>
      </a:accent5>
      <a:accent6>
        <a:srgbClr val="D9D9D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chaeffler_Colors">
      <a:dk1>
        <a:srgbClr val="000000"/>
      </a:dk1>
      <a:lt1>
        <a:srgbClr val="FFFFFF"/>
      </a:lt1>
      <a:dk2>
        <a:srgbClr val="404547"/>
      </a:dk2>
      <a:lt2>
        <a:srgbClr val="F0F0F0"/>
      </a:lt2>
      <a:accent1>
        <a:srgbClr val="636A6E"/>
      </a:accent1>
      <a:accent2>
        <a:srgbClr val="227D41"/>
      </a:accent2>
      <a:accent3>
        <a:srgbClr val="56BE79"/>
      </a:accent3>
      <a:accent4>
        <a:srgbClr val="B3E3C3"/>
      </a:accent4>
      <a:accent5>
        <a:srgbClr val="969696"/>
      </a:accent5>
      <a:accent6>
        <a:srgbClr val="D9D9D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1844</TotalTime>
  <Words>1956</Words>
  <Application>Microsoft Office PowerPoint</Application>
  <PresentationFormat>Presentazione su schermo (4:3)</PresentationFormat>
  <Paragraphs>464</Paragraphs>
  <Slides>67</Slides>
  <Notes>44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1" baseType="lpstr">
      <vt:lpstr>Arial</vt:lpstr>
      <vt:lpstr>Calibri</vt:lpstr>
      <vt:lpstr>Wingdings</vt:lpstr>
      <vt:lpstr>Default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Strategia di monitoraggio</vt:lpstr>
      <vt:lpstr>characteristic values predefiniti</vt:lpstr>
      <vt:lpstr>Presentazione standard di PowerPoint</vt:lpstr>
      <vt:lpstr>Monitoraggio decentralizzato di Macchine e Processi </vt:lpstr>
      <vt:lpstr>Integrazione con i sistemi d'impianto </vt:lpstr>
      <vt:lpstr>Full Service da Provider Unico </vt:lpstr>
      <vt:lpstr>Caratteristiche Hardware </vt:lpstr>
      <vt:lpstr>Best practice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Software</vt:lpstr>
      <vt:lpstr>Presentazione standard di PowerPoint</vt:lpstr>
      <vt:lpstr>NETWORK</vt:lpstr>
      <vt:lpstr>NETWORK</vt:lpstr>
      <vt:lpstr>NETWORK</vt:lpstr>
      <vt:lpstr>NETWORK</vt:lpstr>
      <vt:lpstr>NETWORK</vt:lpstr>
      <vt:lpstr>NETWORK</vt:lpstr>
      <vt:lpstr>Presentazione standard di PowerPoint</vt:lpstr>
      <vt:lpstr>NETWORK</vt:lpstr>
      <vt:lpstr>NETWORK</vt:lpstr>
      <vt:lpstr>NETWORK</vt:lpstr>
      <vt:lpstr>NETWORK</vt:lpstr>
      <vt:lpstr>NETWORK</vt:lpstr>
      <vt:lpstr>NETWORK</vt:lpstr>
      <vt:lpstr>NETWORK</vt:lpstr>
      <vt:lpstr>NETWORK</vt:lpstr>
      <vt:lpstr>NETWORK</vt:lpstr>
      <vt:lpstr>NETWORK</vt:lpstr>
      <vt:lpstr>NETWORK</vt:lpstr>
      <vt:lpstr>NETWORK</vt:lpstr>
      <vt:lpstr>NETWORK</vt:lpstr>
      <vt:lpstr>NETWORK</vt:lpstr>
      <vt:lpstr>Entrare nel sistema</vt:lpstr>
      <vt:lpstr>Entrare nel sistema</vt:lpstr>
      <vt:lpstr>Entrare nel sistema</vt:lpstr>
      <vt:lpstr>Entrare nel sistema</vt:lpstr>
      <vt:lpstr>Entrare nel sistema</vt:lpstr>
      <vt:lpstr>Conosciamo la maschera principale</vt:lpstr>
      <vt:lpstr>Presentazione standard di PowerPoint</vt:lpstr>
      <vt:lpstr>Presentazione standard di PowerPoint</vt:lpstr>
      <vt:lpstr>Demo presso il cliente</vt:lpstr>
      <vt:lpstr>Demo presso il cliente</vt:lpstr>
      <vt:lpstr>Demo presso il cliente</vt:lpstr>
      <vt:lpstr>Demo presso il cliente</vt:lpstr>
      <vt:lpstr>Demo presso il cliente</vt:lpstr>
      <vt:lpstr>Demo presso il cliente</vt:lpstr>
      <vt:lpstr>Demo presso il cliente</vt:lpstr>
      <vt:lpstr>Demo presso il cliente</vt:lpstr>
      <vt:lpstr>Presentazione standard di PowerPoint</vt:lpstr>
      <vt:lpstr>Demo presso il cliente</vt:lpstr>
      <vt:lpstr>Presentazione standard di PowerPoint</vt:lpstr>
      <vt:lpstr>Presentazione standard di PowerPoint</vt:lpstr>
      <vt:lpstr>Attenzione ai vicoli ciechi! – Errate applicazioni di utilizzo </vt:lpstr>
      <vt:lpstr>Presentazione standard di PowerPoint</vt:lpstr>
      <vt:lpstr>Presentazione standard di PowerPoint</vt:lpstr>
      <vt:lpstr>Presentazione standard di PowerPoint</vt:lpstr>
    </vt:vector>
  </TitlesOfParts>
  <Company>Schaeffler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0</dc:title>
  <dc:creator>P01109894</dc:creator>
  <cp:lastModifiedBy>Marotta, Stefano  WI/IRM-SIPI</cp:lastModifiedBy>
  <cp:revision>260</cp:revision>
  <cp:lastPrinted>2014-04-11T14:04:52Z</cp:lastPrinted>
  <dcterms:created xsi:type="dcterms:W3CDTF">2014-04-11T13:41:08Z</dcterms:created>
  <dcterms:modified xsi:type="dcterms:W3CDTF">2024-04-12T12:53:39Z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400c169-dce1-41e3-9e1a-6d4e0f7996c6_Enabled">
    <vt:lpwstr>true</vt:lpwstr>
  </property>
  <property fmtid="{D5CDD505-2E9C-101B-9397-08002B2CF9AE}" pid="3" name="MSIP_Label_e400c169-dce1-41e3-9e1a-6d4e0f7996c6_SetDate">
    <vt:lpwstr>2023-10-12T19:56:53Z</vt:lpwstr>
  </property>
  <property fmtid="{D5CDD505-2E9C-101B-9397-08002B2CF9AE}" pid="4" name="MSIP_Label_e400c169-dce1-41e3-9e1a-6d4e0f7996c6_Method">
    <vt:lpwstr>Privileged</vt:lpwstr>
  </property>
  <property fmtid="{D5CDD505-2E9C-101B-9397-08002B2CF9AE}" pid="5" name="MSIP_Label_e400c169-dce1-41e3-9e1a-6d4e0f7996c6_Name">
    <vt:lpwstr>Public</vt:lpwstr>
  </property>
  <property fmtid="{D5CDD505-2E9C-101B-9397-08002B2CF9AE}" pid="6" name="MSIP_Label_e400c169-dce1-41e3-9e1a-6d4e0f7996c6_SiteId">
    <vt:lpwstr>67416604-6509-4014-9859-45e709f53d3f</vt:lpwstr>
  </property>
  <property fmtid="{D5CDD505-2E9C-101B-9397-08002B2CF9AE}" pid="7" name="MSIP_Label_e400c169-dce1-41e3-9e1a-6d4e0f7996c6_ActionId">
    <vt:lpwstr>5fd69cbd-3929-446e-b438-37358d44391c</vt:lpwstr>
  </property>
  <property fmtid="{D5CDD505-2E9C-101B-9397-08002B2CF9AE}" pid="8" name="MSIP_Label_e400c169-dce1-41e3-9e1a-6d4e0f7996c6_ContentBits">
    <vt:lpwstr>2</vt:lpwstr>
  </property>
  <property fmtid="{D5CDD505-2E9C-101B-9397-08002B2CF9AE}" pid="9" name="ClassificationContentMarkingFooterLocations">
    <vt:lpwstr>Default Theme:8</vt:lpwstr>
  </property>
  <property fmtid="{D5CDD505-2E9C-101B-9397-08002B2CF9AE}" pid="10" name="ClassificationContentMarkingFooterText">
    <vt:lpwstr>PUBLIC</vt:lpwstr>
  </property>
</Properties>
</file>