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</p:sldMasterIdLst>
  <p:notesMasterIdLst>
    <p:notesMasterId r:id="rId37"/>
  </p:notesMasterIdLst>
  <p:handoutMasterIdLst>
    <p:handoutMasterId r:id="rId38"/>
  </p:handoutMasterIdLst>
  <p:sldIdLst>
    <p:sldId id="256" r:id="rId6"/>
    <p:sldId id="355" r:id="rId7"/>
    <p:sldId id="278" r:id="rId8"/>
    <p:sldId id="289" r:id="rId9"/>
    <p:sldId id="373" r:id="rId10"/>
    <p:sldId id="374" r:id="rId11"/>
    <p:sldId id="375" r:id="rId12"/>
    <p:sldId id="372" r:id="rId13"/>
    <p:sldId id="357" r:id="rId14"/>
    <p:sldId id="296" r:id="rId15"/>
    <p:sldId id="360" r:id="rId16"/>
    <p:sldId id="361" r:id="rId17"/>
    <p:sldId id="362" r:id="rId18"/>
    <p:sldId id="363" r:id="rId19"/>
    <p:sldId id="315" r:id="rId20"/>
    <p:sldId id="316" r:id="rId21"/>
    <p:sldId id="318" r:id="rId22"/>
    <p:sldId id="319" r:id="rId23"/>
    <p:sldId id="320" r:id="rId24"/>
    <p:sldId id="322" r:id="rId25"/>
    <p:sldId id="321" r:id="rId26"/>
    <p:sldId id="331" r:id="rId27"/>
    <p:sldId id="333" r:id="rId28"/>
    <p:sldId id="335" r:id="rId29"/>
    <p:sldId id="336" r:id="rId30"/>
    <p:sldId id="339" r:id="rId31"/>
    <p:sldId id="337" r:id="rId32"/>
    <p:sldId id="338" r:id="rId33"/>
    <p:sldId id="341" r:id="rId34"/>
    <p:sldId id="371" r:id="rId35"/>
    <p:sldId id="342" r:id="rId3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orient="horz" pos="4319" userDrawn="1">
          <p15:clr>
            <a:srgbClr val="A4A3A4"/>
          </p15:clr>
        </p15:guide>
        <p15:guide id="3" orient="horz" pos="416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orient="horz" pos="550" userDrawn="1">
          <p15:clr>
            <a:srgbClr val="A4A3A4"/>
          </p15:clr>
        </p15:guide>
        <p15:guide id="7" orient="horz" pos="1956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9" orient="horz" pos="594" userDrawn="1">
          <p15:clr>
            <a:srgbClr val="A4A3A4"/>
          </p15:clr>
        </p15:guide>
        <p15:guide id="10" pos="7469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pos="211" userDrawn="1">
          <p15:clr>
            <a:srgbClr val="A4A3A4"/>
          </p15:clr>
        </p15:guide>
        <p15:guide id="13" userDrawn="1">
          <p15:clr>
            <a:srgbClr val="A4A3A4"/>
          </p15:clr>
        </p15:guide>
        <p15:guide id="14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68">
          <p15:clr>
            <a:srgbClr val="A4A3A4"/>
          </p15:clr>
        </p15:guide>
        <p15:guide id="2" pos="215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3D"/>
    <a:srgbClr val="D9D9D9"/>
    <a:srgbClr val="404547"/>
    <a:srgbClr val="666666"/>
    <a:srgbClr val="BFE1CE"/>
    <a:srgbClr val="02354B"/>
    <a:srgbClr val="773F00"/>
    <a:srgbClr val="771700"/>
    <a:srgbClr val="B51F1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89" autoAdjust="0"/>
  </p:normalViewPr>
  <p:slideViewPr>
    <p:cSldViewPr snapToGrid="0" showGuides="1">
      <p:cViewPr varScale="1">
        <p:scale>
          <a:sx n="86" d="100"/>
          <a:sy n="86" d="100"/>
        </p:scale>
        <p:origin x="533" y="58"/>
      </p:cViewPr>
      <p:guideLst>
        <p:guide orient="horz" pos="2319"/>
        <p:guide orient="horz" pos="4319"/>
        <p:guide orient="horz" pos="4161"/>
        <p:guide orient="horz"/>
        <p:guide orient="horz" pos="164"/>
        <p:guide orient="horz" pos="550"/>
        <p:guide orient="horz" pos="1956"/>
        <p:guide orient="horz" pos="4042"/>
        <p:guide orient="horz" pos="594"/>
        <p:guide pos="7469"/>
        <p:guide pos="3840"/>
        <p:guide pos="211"/>
        <p:guide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-2179" y="-96"/>
      </p:cViewPr>
      <p:guideLst>
        <p:guide orient="horz" pos="368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en-GB" sz="1600" b="0" noProof="0" dirty="0"/>
              <a:t>Cause di </a:t>
            </a:r>
            <a:r>
              <a:rPr lang="en-GB" sz="1600" b="0" noProof="0" dirty="0" err="1"/>
              <a:t>danneggiamento</a:t>
            </a:r>
            <a:r>
              <a:rPr lang="en-GB" sz="1600" b="0" noProof="0" dirty="0"/>
              <a:t> </a:t>
            </a:r>
            <a:r>
              <a:rPr lang="en-GB" sz="1600" b="0" noProof="0" dirty="0" err="1"/>
              <a:t>dei</a:t>
            </a:r>
            <a:r>
              <a:rPr lang="en-GB" sz="1600" b="0" noProof="0" dirty="0"/>
              <a:t> </a:t>
            </a:r>
            <a:r>
              <a:rPr lang="en-GB" sz="1600" b="0" noProof="0" dirty="0" err="1"/>
              <a:t>cuscinetti</a:t>
            </a:r>
            <a:r>
              <a:rPr lang="en-GB" sz="1600" b="0" noProof="0" dirty="0"/>
              <a:t> </a:t>
            </a:r>
            <a:r>
              <a:rPr lang="en-GB" sz="1600" b="0" noProof="0" dirty="0" err="1"/>
              <a:t>volventi</a:t>
            </a:r>
            <a:endParaRPr lang="de-DE" sz="1600" b="0" dirty="0"/>
          </a:p>
        </c:rich>
      </c:tx>
      <c:layout>
        <c:manualLayout>
          <c:xMode val="edge"/>
          <c:yMode val="edge"/>
          <c:x val="0.26381477398015646"/>
          <c:y val="2.320858505663162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C20-4D92-A020-DF65219A6F2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2C20-4D92-A020-DF65219A6F28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C20-4D92-A020-DF65219A6F2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C20-4D92-A020-DF65219A6F28}"/>
              </c:ext>
            </c:extLst>
          </c:dPt>
          <c:dPt>
            <c:idx val="5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C20-4D92-A020-DF65219A6F28}"/>
              </c:ext>
            </c:extLst>
          </c:dPt>
          <c:dPt>
            <c:idx val="6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C20-4D92-A020-DF65219A6F28}"/>
              </c:ext>
            </c:extLst>
          </c:dPt>
          <c:dLbls>
            <c:dLbl>
              <c:idx val="0"/>
              <c:layout>
                <c:manualLayout>
                  <c:x val="1.6170525542080212E-2"/>
                  <c:y val="3.24920190792844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0-4D92-A020-DF65219A6F28}"/>
                </c:ext>
              </c:extLst>
            </c:dLbl>
            <c:dLbl>
              <c:idx val="1"/>
              <c:layout>
                <c:manualLayout>
                  <c:x val="6.6152149944873284E-2"/>
                  <c:y val="-0.113722066777495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0-4D92-A020-DF65219A6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Contaminazione</c:v>
                </c:pt>
                <c:pt idx="1">
                  <c:v>Lubrificante non adatto</c:v>
                </c:pt>
                <c:pt idx="2">
                  <c:v>Montaggio o manipolazione</c:v>
                </c:pt>
                <c:pt idx="3">
                  <c:v>Sovraccarico</c:v>
                </c:pt>
                <c:pt idx="4">
                  <c:v>Errori conseguenti</c:v>
                </c:pt>
                <c:pt idx="5">
                  <c:v>Difetti congeniti</c:v>
                </c:pt>
                <c:pt idx="6">
                  <c:v>Altro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>
                  <c:v>0.25</c:v>
                </c:pt>
                <c:pt idx="1">
                  <c:v>0.35</c:v>
                </c:pt>
                <c:pt idx="2">
                  <c:v>0.13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0.01</c:v>
                </c:pt>
                <c:pt idx="6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20-4D92-A020-DF65219A6F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6.7622197721425942E-2"/>
          <c:y val="0.83030796330412038"/>
          <c:w val="0.91717638888888886"/>
          <c:h val="0.13952083333333334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0.76692</cdr:y>
    </cdr:from>
    <cdr:to>
      <cdr:x>0.99455</cdr:x>
      <cdr:y>0.82317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0" y="4196687"/>
          <a:ext cx="859209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0" tIns="0" rIns="0" bIns="0" rtlCol="0" anchor="ctr" anchorCtr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404547"/>
              </a:solidFill>
            </a:rPr>
            <a:t>Circa </a:t>
          </a:r>
          <a:r>
            <a:rPr lang="en-US" sz="2000" b="1" dirty="0" err="1">
              <a:solidFill>
                <a:srgbClr val="404547"/>
              </a:solidFill>
            </a:rPr>
            <a:t>il</a:t>
          </a:r>
          <a:r>
            <a:rPr lang="en-US" sz="2000" b="1" dirty="0">
              <a:solidFill>
                <a:srgbClr val="404547"/>
              </a:solidFill>
            </a:rPr>
            <a:t> 60 % </a:t>
          </a:r>
          <a:r>
            <a:rPr lang="en-US" sz="2000" b="1" dirty="0" err="1">
              <a:solidFill>
                <a:srgbClr val="404547"/>
              </a:solidFill>
            </a:rPr>
            <a:t>dei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danneggiamenti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dei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cuscinetti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sono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dovuti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alla</a:t>
          </a:r>
          <a:r>
            <a:rPr lang="en-US" sz="2000" b="1" dirty="0">
              <a:solidFill>
                <a:srgbClr val="404547"/>
              </a:solidFill>
            </a:rPr>
            <a:t> </a:t>
          </a:r>
          <a:r>
            <a:rPr lang="en-US" sz="2000" b="1" dirty="0" err="1">
              <a:solidFill>
                <a:srgbClr val="404547"/>
              </a:solidFill>
            </a:rPr>
            <a:t>lubrificazione</a:t>
          </a:r>
          <a:endParaRPr lang="en-US" sz="2000" b="1" dirty="0">
            <a:solidFill>
              <a:srgbClr val="404547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288000"/>
            <a:ext cx="61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rgbClr val="40454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 bwMode="gray">
          <a:xfrm>
            <a:off x="6156000" y="288000"/>
            <a:ext cx="298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rgbClr val="404547"/>
                </a:solidFill>
              </a:defRPr>
            </a:lvl1pPr>
          </a:lstStyle>
          <a:p>
            <a:fld id="{C9FAA01B-612A-4BA6-BA51-C02B16B4FA75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 bwMode="gray">
          <a:xfrm>
            <a:off x="0" y="6642000"/>
            <a:ext cx="795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rgbClr val="40454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 bwMode="gray">
          <a:xfrm>
            <a:off x="7992000" y="6642000"/>
            <a:ext cx="1152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aseline="0">
                <a:solidFill>
                  <a:srgbClr val="404547"/>
                </a:solidFill>
              </a:defRPr>
            </a:lvl1pPr>
          </a:lstStyle>
          <a:p>
            <a:fld id="{8A489A0F-B7BF-4987-A326-FDBD9B54CFF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288000"/>
            <a:ext cx="61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rgbClr val="28282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idx="1"/>
          </p:nvPr>
        </p:nvSpPr>
        <p:spPr bwMode="gray">
          <a:xfrm>
            <a:off x="6156000" y="288000"/>
            <a:ext cx="2988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aseline="0">
                <a:solidFill>
                  <a:srgbClr val="282828"/>
                </a:solidFill>
              </a:defRPr>
            </a:lvl1pPr>
          </a:lstStyle>
          <a:p>
            <a:fld id="{C9FAA01B-612A-4BA6-BA51-C02B16B4FA75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10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539750" y="576263"/>
            <a:ext cx="4319588" cy="2430462"/>
          </a:xfrm>
          <a:prstGeom prst="rect">
            <a:avLst/>
          </a:prstGeom>
          <a:noFill/>
          <a:ln w="6350">
            <a:solidFill>
              <a:srgbClr val="404547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1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420000" y="576000"/>
            <a:ext cx="5724000" cy="59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6642000"/>
            <a:ext cx="7956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aseline="0">
                <a:solidFill>
                  <a:srgbClr val="28282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7992000" y="6642000"/>
            <a:ext cx="1152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aseline="0">
                <a:solidFill>
                  <a:srgbClr val="282828"/>
                </a:solidFill>
              </a:defRPr>
            </a:lvl1pPr>
          </a:lstStyle>
          <a:p>
            <a:fld id="{8A489A0F-B7BF-4987-A326-FDBD9B54CFF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gray">
          <a:xfrm>
            <a:off x="0" y="3348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>
            <a:off x="0" y="3750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>
            <a:off x="0" y="4152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gray">
          <a:xfrm>
            <a:off x="0" y="4554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gray">
          <a:xfrm>
            <a:off x="0" y="4956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gray">
          <a:xfrm>
            <a:off x="0" y="5358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gray">
          <a:xfrm>
            <a:off x="0" y="5760000"/>
            <a:ext cx="323985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7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226800" rtl="0" eaLnBrk="1" latinLnBrk="0" hangingPunct="1">
      <a:lnSpc>
        <a:spcPct val="85000"/>
      </a:lnSpc>
      <a:spcBef>
        <a:spcPts val="600"/>
      </a:spcBef>
      <a:spcAft>
        <a:spcPts val="300"/>
      </a:spcAft>
      <a:defRPr sz="1000" kern="1200">
        <a:solidFill>
          <a:srgbClr val="282828"/>
        </a:solidFill>
        <a:latin typeface="+mn-lt"/>
        <a:ea typeface="+mn-ea"/>
        <a:cs typeface="+mn-cs"/>
      </a:defRPr>
    </a:lvl1pPr>
    <a:lvl2pPr marL="226800" indent="-226800" algn="l" defTabSz="226800" rtl="0" eaLnBrk="1" latinLnBrk="0" hangingPunct="1">
      <a:lnSpc>
        <a:spcPct val="85000"/>
      </a:lnSpc>
      <a:spcBef>
        <a:spcPts val="600"/>
      </a:spcBef>
      <a:spcAft>
        <a:spcPts val="300"/>
      </a:spcAft>
      <a:buFontTx/>
      <a:buBlip>
        <a:blip r:embed="rId2"/>
      </a:buBlip>
      <a:defRPr sz="1000" kern="1200">
        <a:solidFill>
          <a:srgbClr val="282828"/>
        </a:solidFill>
        <a:latin typeface="+mn-lt"/>
        <a:ea typeface="+mn-ea"/>
        <a:cs typeface="+mn-cs"/>
      </a:defRPr>
    </a:lvl2pPr>
    <a:lvl3pPr marL="453600" indent="-226800" algn="l" defTabSz="226800" rtl="0" eaLnBrk="1" latinLnBrk="0" hangingPunct="1">
      <a:lnSpc>
        <a:spcPct val="85000"/>
      </a:lnSpc>
      <a:spcBef>
        <a:spcPts val="300"/>
      </a:spcBef>
      <a:spcAft>
        <a:spcPts val="300"/>
      </a:spcAft>
      <a:buFontTx/>
      <a:buBlip>
        <a:blip r:embed="rId2"/>
      </a:buBlip>
      <a:defRPr sz="1000" kern="1200">
        <a:solidFill>
          <a:srgbClr val="282828"/>
        </a:solidFill>
        <a:latin typeface="+mn-lt"/>
        <a:ea typeface="+mn-ea"/>
        <a:cs typeface="+mn-cs"/>
      </a:defRPr>
    </a:lvl3pPr>
    <a:lvl4pPr marL="680400" indent="-226800" algn="l" defTabSz="226800" rtl="0" eaLnBrk="1" latinLnBrk="0" hangingPunct="1">
      <a:lnSpc>
        <a:spcPct val="85000"/>
      </a:lnSpc>
      <a:spcBef>
        <a:spcPts val="300"/>
      </a:spcBef>
      <a:spcAft>
        <a:spcPts val="300"/>
      </a:spcAft>
      <a:buFontTx/>
      <a:buBlip>
        <a:blip r:embed="rId2"/>
      </a:buBlip>
      <a:defRPr sz="1000" kern="1200">
        <a:solidFill>
          <a:srgbClr val="282828"/>
        </a:solidFill>
        <a:latin typeface="+mn-lt"/>
        <a:ea typeface="+mn-ea"/>
        <a:cs typeface="+mn-cs"/>
      </a:defRPr>
    </a:lvl4pPr>
    <a:lvl5pPr marL="226800" indent="-226800" algn="l" defTabSz="226800" rtl="0" eaLnBrk="1" latinLnBrk="0" hangingPunct="1">
      <a:lnSpc>
        <a:spcPct val="85000"/>
      </a:lnSpc>
      <a:spcBef>
        <a:spcPts val="600"/>
      </a:spcBef>
      <a:spcAft>
        <a:spcPts val="300"/>
      </a:spcAft>
      <a:buFont typeface="+mj-lt"/>
      <a:buAutoNum type="arabicPeriod"/>
      <a:defRPr sz="1000" kern="1200">
        <a:solidFill>
          <a:srgbClr val="282828"/>
        </a:solidFill>
        <a:latin typeface="+mn-lt"/>
        <a:ea typeface="+mn-ea"/>
        <a:cs typeface="+mn-cs"/>
      </a:defRPr>
    </a:lvl5pPr>
    <a:lvl6pPr marL="453600" indent="-226800" algn="l" defTabSz="914400" rtl="0" eaLnBrk="1" latinLnBrk="0" hangingPunct="1">
      <a:lnSpc>
        <a:spcPct val="85000"/>
      </a:lnSpc>
      <a:spcBef>
        <a:spcPts val="300"/>
      </a:spcBef>
      <a:spcAft>
        <a:spcPts val="300"/>
      </a:spcAft>
      <a:buFont typeface="+mj-lt"/>
      <a:buAutoNum type="alphaLcParenR"/>
      <a:defRPr sz="1000" kern="1200">
        <a:solidFill>
          <a:srgbClr val="404547"/>
        </a:solidFill>
        <a:latin typeface="+mn-lt"/>
        <a:ea typeface="+mn-ea"/>
        <a:cs typeface="+mn-cs"/>
      </a:defRPr>
    </a:lvl6pPr>
    <a:lvl7pPr marL="226800" indent="-226800" algn="l" defTabSz="914400" rtl="0" eaLnBrk="1" latinLnBrk="0" hangingPunct="1">
      <a:lnSpc>
        <a:spcPct val="85000"/>
      </a:lnSpc>
      <a:spcBef>
        <a:spcPts val="600"/>
      </a:spcBef>
      <a:spcAft>
        <a:spcPts val="300"/>
      </a:spcAft>
      <a:buFontTx/>
      <a:buBlip>
        <a:blip r:embed="rId3"/>
      </a:buBlip>
      <a:defRPr sz="1000" kern="1200">
        <a:solidFill>
          <a:srgbClr val="404547"/>
        </a:solidFill>
        <a:latin typeface="+mn-lt"/>
        <a:ea typeface="+mn-ea"/>
        <a:cs typeface="+mn-cs"/>
      </a:defRPr>
    </a:lvl7pPr>
    <a:lvl8pPr marL="453600" indent="-226800" algn="l" defTabSz="914400" rtl="0" eaLnBrk="1" latinLnBrk="0" hangingPunct="1">
      <a:lnSpc>
        <a:spcPct val="85000"/>
      </a:lnSpc>
      <a:spcBef>
        <a:spcPts val="300"/>
      </a:spcBef>
      <a:spcAft>
        <a:spcPts val="300"/>
      </a:spcAft>
      <a:buFontTx/>
      <a:buBlip>
        <a:blip r:embed="rId3"/>
      </a:buBlip>
      <a:defRPr sz="1000" kern="1200">
        <a:solidFill>
          <a:srgbClr val="404547"/>
        </a:solidFill>
        <a:latin typeface="+mn-lt"/>
        <a:ea typeface="+mn-ea"/>
        <a:cs typeface="+mn-cs"/>
      </a:defRPr>
    </a:lvl8pPr>
    <a:lvl9pPr marL="680400" indent="-226800" algn="l" defTabSz="914400" rtl="0" eaLnBrk="1" latinLnBrk="0" hangingPunct="1">
      <a:lnSpc>
        <a:spcPct val="85000"/>
      </a:lnSpc>
      <a:spcBef>
        <a:spcPts val="300"/>
      </a:spcBef>
      <a:spcAft>
        <a:spcPts val="300"/>
      </a:spcAft>
      <a:buFontTx/>
      <a:buBlip>
        <a:blip r:embed="rId3"/>
      </a:buBlip>
      <a:defRPr sz="1000" kern="1200">
        <a:solidFill>
          <a:srgbClr val="404547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53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723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68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3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61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425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7211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485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714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215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2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153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052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363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650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993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399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85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009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425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27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28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49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74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20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98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39750" y="576263"/>
            <a:ext cx="4319588" cy="243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A489A0F-B7BF-4987-A326-FDBD9B54CFF8}" type="slidenum">
              <a:rPr lang="en-US" sz="1000" b="0" i="0" baseline="0">
                <a:solidFill>
                  <a:srgbClr val="282828"/>
                </a:solidFill>
                <a:latin typeface="Aria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39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4434" y="4365104"/>
            <a:ext cx="11523133" cy="7920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434" y="5373304"/>
            <a:ext cx="11523133" cy="79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808080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 bwMode="gray">
          <a:xfrm>
            <a:off x="0" y="836613"/>
            <a:ext cx="12192000" cy="2880000"/>
          </a:xfrm>
          <a:prstGeom prst="rect">
            <a:avLst/>
          </a:prstGeom>
          <a:solidFill>
            <a:srgbClr val="E6E6E6"/>
          </a:solidFill>
        </p:spPr>
        <p:txBody>
          <a:bodyPr tIns="504000" anchor="ctr">
            <a:norm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accent5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accent5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7" name="White background left"/>
          <p:cNvSpPr>
            <a:spLocks/>
          </p:cNvSpPr>
          <p:nvPr userDrawn="1"/>
        </p:nvSpPr>
        <p:spPr bwMode="gray">
          <a:xfrm>
            <a:off x="334963" y="1052738"/>
            <a:ext cx="11522075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6691AB-6053-4E69-845E-DF684AB64EF3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6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6A417F-EF75-4369-ADD2-7D272ACCB0EA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7" name="White background left"/>
          <p:cNvSpPr>
            <a:spLocks/>
          </p:cNvSpPr>
          <p:nvPr userDrawn="1"/>
        </p:nvSpPr>
        <p:spPr bwMode="gray">
          <a:xfrm>
            <a:off x="336551" y="1052738"/>
            <a:ext cx="5688012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8" name="White background left"/>
          <p:cNvSpPr>
            <a:spLocks/>
          </p:cNvSpPr>
          <p:nvPr userDrawn="1"/>
        </p:nvSpPr>
        <p:spPr bwMode="gray">
          <a:xfrm>
            <a:off x="6167438" y="1052738"/>
            <a:ext cx="5689600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D82E29-6AA6-40C6-8FD7-7948BF56AB26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0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7" name="White background left"/>
          <p:cNvSpPr>
            <a:spLocks/>
          </p:cNvSpPr>
          <p:nvPr userDrawn="1"/>
        </p:nvSpPr>
        <p:spPr bwMode="gray">
          <a:xfrm>
            <a:off x="336551" y="1052738"/>
            <a:ext cx="5688012" cy="25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8" name="White background left"/>
          <p:cNvSpPr>
            <a:spLocks/>
          </p:cNvSpPr>
          <p:nvPr userDrawn="1"/>
        </p:nvSpPr>
        <p:spPr bwMode="gray">
          <a:xfrm>
            <a:off x="6167438" y="1052738"/>
            <a:ext cx="5688773" cy="25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5359" y="3789041"/>
            <a:ext cx="5689204" cy="25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0" name="White background left"/>
          <p:cNvSpPr>
            <a:spLocks/>
          </p:cNvSpPr>
          <p:nvPr userDrawn="1"/>
        </p:nvSpPr>
        <p:spPr bwMode="gray">
          <a:xfrm>
            <a:off x="6167438" y="3789041"/>
            <a:ext cx="5688773" cy="259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743AA-9BCF-45E1-81AC-2AA13BC37579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0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9" name="White background right"/>
          <p:cNvSpPr>
            <a:spLocks/>
          </p:cNvSpPr>
          <p:nvPr userDrawn="1"/>
        </p:nvSpPr>
        <p:spPr bwMode="gray">
          <a:xfrm>
            <a:off x="4223792" y="1052737"/>
            <a:ext cx="7632848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0" name="White background left"/>
          <p:cNvSpPr>
            <a:spLocks/>
          </p:cNvSpPr>
          <p:nvPr userDrawn="1"/>
        </p:nvSpPr>
        <p:spPr bwMode="gray">
          <a:xfrm>
            <a:off x="334963" y="1052738"/>
            <a:ext cx="3744813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1FFA5C-532D-4703-9569-4EE1621877D1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0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9" name="White background right"/>
          <p:cNvSpPr>
            <a:spLocks/>
          </p:cNvSpPr>
          <p:nvPr userDrawn="1"/>
        </p:nvSpPr>
        <p:spPr bwMode="gray">
          <a:xfrm>
            <a:off x="335360" y="1052737"/>
            <a:ext cx="7632848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0" name="White background left"/>
          <p:cNvSpPr>
            <a:spLocks/>
          </p:cNvSpPr>
          <p:nvPr userDrawn="1"/>
        </p:nvSpPr>
        <p:spPr bwMode="gray">
          <a:xfrm>
            <a:off x="8111827" y="1052738"/>
            <a:ext cx="3744813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A3AF7A-E045-45D8-B70F-7A71E805342C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4108-7342-4174-B274-94116A12C0C7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7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|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54AD-DA8A-41CC-AA47-100FC11506E4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3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0" y="1052736"/>
            <a:ext cx="12192000" cy="5329014"/>
          </a:xfrm>
          <a:prstGeom prst="rect">
            <a:avLst/>
          </a:prstGeom>
          <a:solidFill>
            <a:schemeClr val="bg1"/>
          </a:solidFill>
        </p:spPr>
        <p:txBody>
          <a:bodyPr tIns="504000" anchor="ctr">
            <a:norm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61DB2D-7753-44CE-B512-7A6DFC81CC38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3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hite background right"/>
          <p:cNvSpPr>
            <a:spLocks/>
          </p:cNvSpPr>
          <p:nvPr userDrawn="1"/>
        </p:nvSpPr>
        <p:spPr bwMode="gray">
          <a:xfrm>
            <a:off x="335360" y="1052737"/>
            <a:ext cx="7632848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3" name="White background left"/>
          <p:cNvSpPr>
            <a:spLocks/>
          </p:cNvSpPr>
          <p:nvPr userDrawn="1"/>
        </p:nvSpPr>
        <p:spPr bwMode="gray">
          <a:xfrm>
            <a:off x="8111827" y="1052738"/>
            <a:ext cx="3744813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8256240" y="1196752"/>
            <a:ext cx="3456335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59" y="188764"/>
            <a:ext cx="9361041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479426" y="1196330"/>
            <a:ext cx="7344766" cy="5040958"/>
          </a:xfrm>
          <a:prstGeom prst="rect">
            <a:avLst/>
          </a:prstGeom>
          <a:solidFill>
            <a:schemeClr val="bg1"/>
          </a:solidFill>
        </p:spPr>
        <p:txBody>
          <a:bodyPr tIns="504000" anchor="ctr">
            <a:norm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62E797-2551-4106-8039-E8C84C41B9BE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9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background 24.2 cm"/>
          <p:cNvSpPr/>
          <p:nvPr userDrawn="1"/>
        </p:nvSpPr>
        <p:spPr bwMode="gray">
          <a:xfrm>
            <a:off x="336551" y="1052737"/>
            <a:ext cx="11518900" cy="53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79376" y="1196752"/>
            <a:ext cx="11233199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26BD09-9006-4684-8116-10E99A32BEB3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262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334434" y="3789328"/>
            <a:ext cx="11522207" cy="25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5" y="3933056"/>
            <a:ext cx="11233150" cy="23042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40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335359" y="1052736"/>
            <a:ext cx="11522207" cy="2592288"/>
          </a:xfrm>
          <a:prstGeom prst="rect">
            <a:avLst/>
          </a:prstGeom>
          <a:solidFill>
            <a:srgbClr val="BFBFBF"/>
          </a:solidFill>
        </p:spPr>
        <p:txBody>
          <a:bodyPr tIns="504000" anchor="ctr">
            <a:norm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F77811-DAB4-4C92-B021-68C3EB5327B0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84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334435" y="4653328"/>
            <a:ext cx="5666317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5" y="4797152"/>
            <a:ext cx="5400675" cy="14401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>
                <a:tab pos="266700" algn="l"/>
              </a:tabLst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59" y="188764"/>
            <a:ext cx="9359073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335359" y="1052736"/>
            <a:ext cx="11522207" cy="3456384"/>
          </a:xfrm>
          <a:prstGeom prst="rect">
            <a:avLst/>
          </a:prstGeom>
          <a:solidFill>
            <a:srgbClr val="BFBFBF"/>
          </a:solidFill>
        </p:spPr>
        <p:txBody>
          <a:bodyPr tIns="504000" anchor="ctr">
            <a:norm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White background right"/>
          <p:cNvSpPr>
            <a:spLocks/>
          </p:cNvSpPr>
          <p:nvPr userDrawn="1"/>
        </p:nvSpPr>
        <p:spPr bwMode="gray">
          <a:xfrm>
            <a:off x="6192011" y="4653136"/>
            <a:ext cx="5666317" cy="17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 bwMode="gray">
          <a:xfrm>
            <a:off x="6311901" y="4796960"/>
            <a:ext cx="5400674" cy="14401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>
                <a:tab pos="266700" algn="l"/>
              </a:tabLst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63543F-FB5E-4540-83E6-A51AD78737FB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917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 bwMode="gray">
          <a:xfrm>
            <a:off x="335359" y="4653136"/>
            <a:ext cx="11522207" cy="1728192"/>
          </a:xfrm>
          <a:prstGeom prst="rect">
            <a:avLst/>
          </a:prstGeom>
          <a:solidFill>
            <a:srgbClr val="BFBFBF"/>
          </a:solidFill>
        </p:spPr>
        <p:txBody>
          <a:bodyPr tIns="504000" anchor="ctr">
            <a:normAutofit/>
          </a:bodyPr>
          <a:lstStyle>
            <a:lvl1pPr algn="ctr">
              <a:defRPr sz="1200">
                <a:solidFill>
                  <a:srgbClr val="808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34962" y="1067374"/>
            <a:ext cx="11522075" cy="3441745"/>
          </a:xfrm>
          <a:solidFill>
            <a:schemeClr val="bg1"/>
          </a:solidFill>
        </p:spPr>
        <p:txBody>
          <a:bodyPr anchor="ctr"/>
          <a:lstStyle>
            <a:lvl1pPr algn="ctr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8B2B2C-43FC-4E4D-A760-BBEBDFF67AD7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5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6000" y="3132000"/>
            <a:ext cx="11520000" cy="1620000"/>
          </a:xfrm>
        </p:spPr>
        <p:txBody>
          <a:bodyPr wrap="square" tIns="0" bIns="36000" anchor="b"/>
          <a:lstStyle>
            <a:lvl1pPr algn="ctr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36000" y="4788000"/>
            <a:ext cx="11520000" cy="1620000"/>
          </a:xfrm>
        </p:spPr>
        <p:txBody>
          <a:bodyPr wrap="square"/>
          <a:lstStyle>
            <a:lvl1pPr marL="0" indent="0" algn="ctr">
              <a:buNone/>
              <a:defRPr sz="1800">
                <a:solidFill>
                  <a:srgbClr val="40454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864000"/>
            <a:ext cx="12192000" cy="22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98005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5999" y="504000"/>
            <a:ext cx="11520000" cy="338554"/>
          </a:xfrm>
        </p:spPr>
        <p:txBody>
          <a:bodyPr wrap="square" lIns="0" tIns="0" rIns="0" bIns="0" anchor="t" anchorCtr="0">
            <a:noAutofit/>
          </a:bodyPr>
          <a:lstStyle>
            <a:lvl1pPr defTabSz="226800"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36000" y="936000"/>
            <a:ext cx="11520000" cy="5472000"/>
          </a:xfrm>
        </p:spPr>
        <p:txBody>
          <a:bodyPr tIns="18000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960000" y="6552000"/>
            <a:ext cx="960000" cy="108000"/>
          </a:xfrm>
        </p:spPr>
        <p:txBody>
          <a:bodyPr/>
          <a:lstStyle/>
          <a:p>
            <a:fld id="{104BC35B-0091-4848-9456-B3A74916EA26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160000" y="6552000"/>
            <a:ext cx="4800000" cy="108000"/>
          </a:xfrm>
        </p:spPr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048BD4-E2B2-49AE-831F-B37ED728B468}" type="slidenum">
              <a:rPr lang="de-DE" smtClean="0"/>
              <a:pPr/>
              <a:t>‹N›</a:t>
            </a:fld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gray">
          <a:xfrm>
            <a:off x="334433" y="253505"/>
            <a:ext cx="984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336000" y="900000"/>
            <a:ext cx="11520000" cy="0"/>
          </a:xfrm>
          <a:prstGeom prst="line">
            <a:avLst/>
          </a:prstGeom>
          <a:ln w="635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9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17080F-849C-4508-A60D-4A983A6FE1DC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1048BD4-E2B2-49AE-831F-B37ED728B468}" type="slidenum">
              <a:rPr lang="de-DE" smtClean="0"/>
              <a:pPr/>
              <a:t>‹N›</a:t>
            </a:fld>
            <a:endParaRPr lang="de-DE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6000" y="900000"/>
            <a:ext cx="11520000" cy="0"/>
          </a:xfrm>
          <a:prstGeom prst="line">
            <a:avLst/>
          </a:prstGeom>
          <a:ln w="6350">
            <a:solidFill>
              <a:srgbClr val="4045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gray">
          <a:xfrm>
            <a:off x="336000" y="936000"/>
            <a:ext cx="5712000" cy="5472000"/>
          </a:xfrm>
        </p:spPr>
        <p:txBody>
          <a:bodyPr tIns="18000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 bwMode="gray">
          <a:xfrm>
            <a:off x="6144000" y="936000"/>
            <a:ext cx="5712000" cy="5472000"/>
          </a:xfrm>
        </p:spPr>
        <p:txBody>
          <a:bodyPr tIns="18000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34433" y="253505"/>
            <a:ext cx="9840000" cy="224672"/>
          </a:xfrm>
        </p:spPr>
        <p:txBody>
          <a:bodyPr wrap="none">
            <a:noAutofit/>
          </a:bodyPr>
          <a:lstStyle>
            <a:lvl1pPr>
              <a:defRPr b="0" baseline="0">
                <a:solidFill>
                  <a:srgbClr val="404547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grpSp>
        <p:nvGrpSpPr>
          <p:cNvPr id="11" name="Text Borders for colored Backgrounds" hidden="1"/>
          <p:cNvGrpSpPr/>
          <p:nvPr userDrawn="1"/>
        </p:nvGrpSpPr>
        <p:grpSpPr>
          <a:xfrm>
            <a:off x="-240000" y="-180000"/>
            <a:ext cx="12672000" cy="7200000"/>
            <a:chOff x="-180000" y="-180000"/>
            <a:chExt cx="9504000" cy="7200000"/>
          </a:xfrm>
        </p:grpSpPr>
        <p:grpSp>
          <p:nvGrpSpPr>
            <p:cNvPr id="14" name="Horiz. Text Borders Placeholder Right"/>
            <p:cNvGrpSpPr/>
            <p:nvPr userDrawn="1"/>
          </p:nvGrpSpPr>
          <p:grpSpPr>
            <a:xfrm>
              <a:off x="4680000" y="-180000"/>
              <a:ext cx="4140000" cy="7200000"/>
              <a:chOff x="4680000" y="-171000"/>
              <a:chExt cx="4140000" cy="7200000"/>
            </a:xfrm>
          </p:grpSpPr>
          <p:cxnSp>
            <p:nvCxnSpPr>
              <p:cNvPr id="21" name="Border Right"/>
              <p:cNvCxnSpPr/>
              <p:nvPr userDrawn="1"/>
            </p:nvCxnSpPr>
            <p:spPr>
              <a:xfrm>
                <a:off x="8820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Border Left"/>
              <p:cNvCxnSpPr/>
              <p:nvPr userDrawn="1"/>
            </p:nvCxnSpPr>
            <p:spPr>
              <a:xfrm>
                <a:off x="4680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Horiz. Text Borders Placeholder Left"/>
            <p:cNvGrpSpPr/>
            <p:nvPr userDrawn="1"/>
          </p:nvGrpSpPr>
          <p:grpSpPr>
            <a:xfrm>
              <a:off x="324000" y="-180000"/>
              <a:ext cx="4140000" cy="7200000"/>
              <a:chOff x="324000" y="-171000"/>
              <a:chExt cx="4140000" cy="7200000"/>
            </a:xfrm>
          </p:grpSpPr>
          <p:cxnSp>
            <p:nvCxnSpPr>
              <p:cNvPr id="19" name="Border Right"/>
              <p:cNvCxnSpPr/>
              <p:nvPr userDrawn="1"/>
            </p:nvCxnSpPr>
            <p:spPr>
              <a:xfrm>
                <a:off x="4464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Border Left"/>
              <p:cNvCxnSpPr/>
              <p:nvPr userDrawn="1"/>
            </p:nvCxnSpPr>
            <p:spPr>
              <a:xfrm>
                <a:off x="324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Vert. Text Borders"/>
            <p:cNvGrpSpPr/>
            <p:nvPr userDrawn="1"/>
          </p:nvGrpSpPr>
          <p:grpSpPr>
            <a:xfrm>
              <a:off x="-180000" y="1008000"/>
              <a:ext cx="9504000" cy="5328000"/>
              <a:chOff x="-180000" y="1017000"/>
              <a:chExt cx="9504000" cy="5328000"/>
            </a:xfrm>
          </p:grpSpPr>
          <p:cxnSp>
            <p:nvCxnSpPr>
              <p:cNvPr id="17" name="Border Bottom"/>
              <p:cNvCxnSpPr/>
              <p:nvPr userDrawn="1"/>
            </p:nvCxnSpPr>
            <p:spPr>
              <a:xfrm>
                <a:off x="-180000" y="6345000"/>
                <a:ext cx="95040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Border Top"/>
              <p:cNvCxnSpPr/>
              <p:nvPr userDrawn="1"/>
            </p:nvCxnSpPr>
            <p:spPr>
              <a:xfrm>
                <a:off x="-180000" y="1017000"/>
                <a:ext cx="95040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Borders Placeholders" hidden="1"/>
          <p:cNvGrpSpPr/>
          <p:nvPr userDrawn="1"/>
        </p:nvGrpSpPr>
        <p:grpSpPr>
          <a:xfrm>
            <a:off x="-240000" y="-171000"/>
            <a:ext cx="12672000" cy="7200000"/>
            <a:chOff x="-180000" y="-171000"/>
            <a:chExt cx="9504000" cy="7200000"/>
          </a:xfrm>
        </p:grpSpPr>
        <p:grpSp>
          <p:nvGrpSpPr>
            <p:cNvPr id="24" name="Horiz. Borders Placeholder Right"/>
            <p:cNvGrpSpPr/>
            <p:nvPr userDrawn="1"/>
          </p:nvGrpSpPr>
          <p:grpSpPr>
            <a:xfrm>
              <a:off x="4608000" y="-171000"/>
              <a:ext cx="4284000" cy="7200000"/>
              <a:chOff x="4608000" y="-171000"/>
              <a:chExt cx="4284000" cy="7200000"/>
            </a:xfrm>
          </p:grpSpPr>
          <p:cxnSp>
            <p:nvCxnSpPr>
              <p:cNvPr id="31" name="Border Right"/>
              <p:cNvCxnSpPr/>
              <p:nvPr userDrawn="1"/>
            </p:nvCxnSpPr>
            <p:spPr>
              <a:xfrm>
                <a:off x="8892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Border Left"/>
              <p:cNvCxnSpPr/>
              <p:nvPr userDrawn="1"/>
            </p:nvCxnSpPr>
            <p:spPr>
              <a:xfrm>
                <a:off x="4608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Horiz. Borders Placeholder Left"/>
            <p:cNvGrpSpPr/>
            <p:nvPr userDrawn="1"/>
          </p:nvGrpSpPr>
          <p:grpSpPr>
            <a:xfrm>
              <a:off x="252000" y="-171000"/>
              <a:ext cx="4284000" cy="7200000"/>
              <a:chOff x="252000" y="-171000"/>
              <a:chExt cx="4284000" cy="7200000"/>
            </a:xfrm>
          </p:grpSpPr>
          <p:cxnSp>
            <p:nvCxnSpPr>
              <p:cNvPr id="29" name="Border Right"/>
              <p:cNvCxnSpPr/>
              <p:nvPr userDrawn="1"/>
            </p:nvCxnSpPr>
            <p:spPr>
              <a:xfrm>
                <a:off x="4536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Border Left"/>
              <p:cNvCxnSpPr/>
              <p:nvPr userDrawn="1"/>
            </p:nvCxnSpPr>
            <p:spPr>
              <a:xfrm>
                <a:off x="252000" y="-171000"/>
                <a:ext cx="0" cy="720000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Vert. Borders"/>
            <p:cNvGrpSpPr/>
            <p:nvPr userDrawn="1"/>
          </p:nvGrpSpPr>
          <p:grpSpPr>
            <a:xfrm>
              <a:off x="-180000" y="936000"/>
              <a:ext cx="9504000" cy="5472000"/>
              <a:chOff x="-180000" y="936000"/>
              <a:chExt cx="9504000" cy="5472000"/>
            </a:xfrm>
          </p:grpSpPr>
          <p:cxnSp>
            <p:nvCxnSpPr>
              <p:cNvPr id="27" name="Border Bottom"/>
              <p:cNvCxnSpPr/>
              <p:nvPr userDrawn="1"/>
            </p:nvCxnSpPr>
            <p:spPr>
              <a:xfrm>
                <a:off x="-180000" y="6408000"/>
                <a:ext cx="95040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Border Top"/>
              <p:cNvCxnSpPr/>
              <p:nvPr userDrawn="1"/>
            </p:nvCxnSpPr>
            <p:spPr>
              <a:xfrm>
                <a:off x="-180000" y="936000"/>
                <a:ext cx="9504000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228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6000" y="3132000"/>
            <a:ext cx="11520000" cy="1620000"/>
          </a:xfrm>
        </p:spPr>
        <p:txBody>
          <a:bodyPr bIns="36000" anchor="b" anchorCtr="0"/>
          <a:lstStyle>
            <a:lvl1pPr algn="ctr">
              <a:defRPr sz="3200" b="1" cap="none" baseline="0">
                <a:solidFill>
                  <a:srgbClr val="404547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6000" y="4787999"/>
            <a:ext cx="11520000" cy="1620000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rgbClr val="4045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 bwMode="gray">
          <a:xfrm>
            <a:off x="0" y="864000"/>
            <a:ext cx="12192000" cy="22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7138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4434" y="1620001"/>
            <a:ext cx="11523133" cy="4465637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Clr>
                <a:srgbClr val="BFBFBF"/>
              </a:buClr>
              <a:buSzPct val="200000"/>
              <a:buFont typeface="+mj-lt"/>
              <a:buAutoNum type="arabicPlain"/>
              <a:defRPr sz="2000" b="1">
                <a:solidFill>
                  <a:srgbClr val="808080"/>
                </a:solidFill>
              </a:defRPr>
            </a:lvl1pPr>
            <a:lvl2pPr marL="895350" indent="-215900">
              <a:defRPr>
                <a:solidFill>
                  <a:srgbClr val="808080"/>
                </a:solidFill>
              </a:defRPr>
            </a:lvl2pPr>
            <a:lvl3pPr marL="1116000" indent="-215900">
              <a:defRPr>
                <a:solidFill>
                  <a:srgbClr val="808080"/>
                </a:solidFill>
              </a:defRPr>
            </a:lvl3pPr>
            <a:lvl4pPr marL="1116000" indent="-215900">
              <a:defRPr>
                <a:solidFill>
                  <a:srgbClr val="808080"/>
                </a:solidFill>
              </a:defRPr>
            </a:lvl4pPr>
            <a:lvl5pPr marL="1116000" indent="-215900">
              <a:defRPr>
                <a:solidFill>
                  <a:srgbClr val="808080"/>
                </a:solidFill>
              </a:defRPr>
            </a:lvl5pPr>
            <a:lvl6pPr marL="1116000">
              <a:defRPr>
                <a:solidFill>
                  <a:srgbClr val="808080"/>
                </a:solidFill>
              </a:defRPr>
            </a:lvl6pPr>
            <a:lvl7pPr marL="1116000">
              <a:defRPr>
                <a:solidFill>
                  <a:srgbClr val="808080"/>
                </a:solidFill>
              </a:defRPr>
            </a:lvl7pPr>
            <a:lvl8pPr marL="1116000">
              <a:defRPr>
                <a:solidFill>
                  <a:srgbClr val="808080"/>
                </a:solidFill>
              </a:defRPr>
            </a:lvl8pPr>
            <a:lvl9pPr marL="1116000">
              <a:defRPr>
                <a:solidFill>
                  <a:srgbClr val="808080"/>
                </a:solidFill>
              </a:defRPr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89A6AB-3C54-447D-A1A6-238CAA7A9798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6167438" y="1052737"/>
            <a:ext cx="5688013" cy="53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6551" y="1052737"/>
            <a:ext cx="5688012" cy="53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376" y="1196752"/>
            <a:ext cx="5400723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11901" y="1196752"/>
            <a:ext cx="5400674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82EF05-3597-4A3C-B834-D9539E862F91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60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6167438" y="1052737"/>
            <a:ext cx="5689600" cy="532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6551" y="1052738"/>
            <a:ext cx="5688012" cy="259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4" y="1196752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11901" y="1196752"/>
            <a:ext cx="5400674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White background left"/>
          <p:cNvSpPr>
            <a:spLocks/>
          </p:cNvSpPr>
          <p:nvPr userDrawn="1"/>
        </p:nvSpPr>
        <p:spPr bwMode="gray">
          <a:xfrm>
            <a:off x="335359" y="3789040"/>
            <a:ext cx="5689203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479424" y="3933056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099BF7-D9CF-4C3E-B82A-FD002ACA1004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86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|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6167438" y="1052737"/>
            <a:ext cx="56896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6551" y="1052738"/>
            <a:ext cx="5688012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6" y="1196752"/>
            <a:ext cx="5400674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11900" y="1196752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White background left"/>
          <p:cNvSpPr>
            <a:spLocks/>
          </p:cNvSpPr>
          <p:nvPr userDrawn="1"/>
        </p:nvSpPr>
        <p:spPr bwMode="gray">
          <a:xfrm>
            <a:off x="6167438" y="3789040"/>
            <a:ext cx="568920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11900" y="3933056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AE7187-5C74-4EFD-B89C-FFFC2CF26A37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0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6167438" y="1052737"/>
            <a:ext cx="5688013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6551" y="1052738"/>
            <a:ext cx="5688012" cy="2592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6" y="1196752"/>
            <a:ext cx="5400674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311900" y="1196752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White background left"/>
          <p:cNvSpPr>
            <a:spLocks/>
          </p:cNvSpPr>
          <p:nvPr userDrawn="1"/>
        </p:nvSpPr>
        <p:spPr bwMode="gray">
          <a:xfrm>
            <a:off x="6167438" y="3789040"/>
            <a:ext cx="568920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11900" y="3933056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White background left"/>
          <p:cNvSpPr>
            <a:spLocks/>
          </p:cNvSpPr>
          <p:nvPr userDrawn="1"/>
        </p:nvSpPr>
        <p:spPr bwMode="gray">
          <a:xfrm>
            <a:off x="335359" y="3789040"/>
            <a:ext cx="5689203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 bwMode="gray">
          <a:xfrm>
            <a:off x="479424" y="3933056"/>
            <a:ext cx="5400675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2B2526-5D23-455E-B948-DB770DA7B3E6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|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4223792" y="1052737"/>
            <a:ext cx="7632848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4963" y="1052738"/>
            <a:ext cx="3744813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6" y="1196752"/>
            <a:ext cx="3456334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367808" y="1196752"/>
            <a:ext cx="7344767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2E961E-7F2B-4A4F-9DF6-18523320CD84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4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|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hite background right"/>
          <p:cNvSpPr>
            <a:spLocks/>
          </p:cNvSpPr>
          <p:nvPr userDrawn="1"/>
        </p:nvSpPr>
        <p:spPr bwMode="gray">
          <a:xfrm>
            <a:off x="8112124" y="1052737"/>
            <a:ext cx="3744515" cy="532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9" name="White background left"/>
          <p:cNvSpPr>
            <a:spLocks/>
          </p:cNvSpPr>
          <p:nvPr userDrawn="1"/>
        </p:nvSpPr>
        <p:spPr bwMode="gray">
          <a:xfrm>
            <a:off x="334963" y="1052738"/>
            <a:ext cx="7632700" cy="532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79426" y="1196752"/>
            <a:ext cx="7344766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8256624" y="1196752"/>
            <a:ext cx="3456000" cy="5040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5360" y="188764"/>
            <a:ext cx="9361039" cy="215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 marL="0" indent="0">
              <a:spcBef>
                <a:spcPts val="0"/>
              </a:spcBef>
              <a:buNone/>
              <a:defRPr sz="1200"/>
            </a:lvl2pPr>
            <a:lvl3pPr marL="0" indent="0">
              <a:spcBef>
                <a:spcPts val="0"/>
              </a:spcBef>
              <a:buNone/>
              <a:defRPr sz="12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 sz="1200"/>
            </a:lvl5pPr>
            <a:lvl6pPr marL="0" indent="0">
              <a:spcBef>
                <a:spcPts val="0"/>
              </a:spcBef>
              <a:buNone/>
              <a:defRPr sz="1200"/>
            </a:lvl6pPr>
            <a:lvl7pPr marL="0" indent="0">
              <a:spcBef>
                <a:spcPts val="0"/>
              </a:spcBef>
              <a:buNone/>
              <a:defRPr sz="1200"/>
            </a:lvl7pPr>
            <a:lvl8pPr marL="0" indent="0">
              <a:spcBef>
                <a:spcPts val="0"/>
              </a:spcBef>
              <a:buNone/>
              <a:defRPr sz="1200"/>
            </a:lvl8pPr>
            <a:lvl9pPr marL="0" indent="0">
              <a:spcBef>
                <a:spcPts val="0"/>
              </a:spcBef>
              <a:buNone/>
              <a:defRPr sz="1200"/>
            </a:lvl9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89481-0601-49F8-A844-8B960330E51F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841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_Top_Bar"/>
          <p:cNvSpPr/>
          <p:nvPr userDrawn="1"/>
        </p:nvSpPr>
        <p:spPr bwMode="gray">
          <a:xfrm>
            <a:off x="0" y="0"/>
            <a:ext cx="12192000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45"/>
          <p:cNvCxnSpPr/>
          <p:nvPr userDrawn="1"/>
        </p:nvCxnSpPr>
        <p:spPr bwMode="gray">
          <a:xfrm>
            <a:off x="-72512" y="836613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6"/>
          <p:cNvCxnSpPr/>
          <p:nvPr userDrawn="1"/>
        </p:nvCxnSpPr>
        <p:spPr bwMode="gray">
          <a:xfrm>
            <a:off x="-72512" y="1052736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47"/>
          <p:cNvCxnSpPr/>
          <p:nvPr userDrawn="1"/>
        </p:nvCxnSpPr>
        <p:spPr bwMode="gray">
          <a:xfrm>
            <a:off x="-72512" y="1196752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48"/>
          <p:cNvCxnSpPr/>
          <p:nvPr userDrawn="1"/>
        </p:nvCxnSpPr>
        <p:spPr bwMode="gray">
          <a:xfrm>
            <a:off x="-72512" y="6381328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9"/>
          <p:cNvCxnSpPr/>
          <p:nvPr userDrawn="1"/>
        </p:nvCxnSpPr>
        <p:spPr bwMode="gray">
          <a:xfrm>
            <a:off x="-72512" y="3789040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0"/>
          <p:cNvCxnSpPr/>
          <p:nvPr userDrawn="1"/>
        </p:nvCxnSpPr>
        <p:spPr bwMode="gray">
          <a:xfrm>
            <a:off x="-72512" y="3645024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1"/>
          <p:cNvCxnSpPr/>
          <p:nvPr userDrawn="1"/>
        </p:nvCxnSpPr>
        <p:spPr bwMode="gray">
          <a:xfrm>
            <a:off x="-72512" y="3501008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2"/>
          <p:cNvCxnSpPr/>
          <p:nvPr userDrawn="1"/>
        </p:nvCxnSpPr>
        <p:spPr bwMode="gray">
          <a:xfrm>
            <a:off x="-72512" y="3941440"/>
            <a:ext cx="36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3"/>
          <p:cNvCxnSpPr/>
          <p:nvPr userDrawn="1"/>
        </p:nvCxnSpPr>
        <p:spPr bwMode="gray">
          <a:xfrm>
            <a:off x="335360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4"/>
          <p:cNvCxnSpPr/>
          <p:nvPr userDrawn="1"/>
        </p:nvCxnSpPr>
        <p:spPr bwMode="gray">
          <a:xfrm>
            <a:off x="479376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5"/>
          <p:cNvCxnSpPr/>
          <p:nvPr userDrawn="1"/>
        </p:nvCxnSpPr>
        <p:spPr bwMode="gray">
          <a:xfrm>
            <a:off x="4079776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6"/>
          <p:cNvCxnSpPr/>
          <p:nvPr userDrawn="1"/>
        </p:nvCxnSpPr>
        <p:spPr bwMode="gray">
          <a:xfrm>
            <a:off x="4223792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7"/>
          <p:cNvCxnSpPr/>
          <p:nvPr userDrawn="1"/>
        </p:nvCxnSpPr>
        <p:spPr bwMode="gray">
          <a:xfrm>
            <a:off x="6023992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8"/>
          <p:cNvCxnSpPr/>
          <p:nvPr userDrawn="1"/>
        </p:nvCxnSpPr>
        <p:spPr bwMode="gray">
          <a:xfrm>
            <a:off x="6168008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9"/>
          <p:cNvCxnSpPr/>
          <p:nvPr userDrawn="1"/>
        </p:nvCxnSpPr>
        <p:spPr bwMode="gray">
          <a:xfrm>
            <a:off x="11712624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60"/>
          <p:cNvCxnSpPr/>
          <p:nvPr userDrawn="1"/>
        </p:nvCxnSpPr>
        <p:spPr bwMode="gray">
          <a:xfrm>
            <a:off x="11856640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61"/>
          <p:cNvCxnSpPr/>
          <p:nvPr userDrawn="1"/>
        </p:nvCxnSpPr>
        <p:spPr bwMode="gray">
          <a:xfrm>
            <a:off x="7968208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2"/>
          <p:cNvCxnSpPr/>
          <p:nvPr userDrawn="1"/>
        </p:nvCxnSpPr>
        <p:spPr bwMode="gray">
          <a:xfrm>
            <a:off x="8112224" y="-9939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3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 bwMode="gray">
          <a:xfrm>
            <a:off x="10417038" y="455185"/>
            <a:ext cx="1440000" cy="160770"/>
          </a:xfrm>
          <a:prstGeom prst="rect">
            <a:avLst/>
          </a:prstGeom>
        </p:spPr>
      </p:pic>
      <p:cxnSp>
        <p:nvCxnSpPr>
          <p:cNvPr id="27" name="Straight Connector 64"/>
          <p:cNvCxnSpPr/>
          <p:nvPr userDrawn="1"/>
        </p:nvCxnSpPr>
        <p:spPr bwMode="gray">
          <a:xfrm rot="5400000">
            <a:off x="-54512" y="6219312"/>
            <a:ext cx="0" cy="3600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27"/>
          <p:cNvSpPr>
            <a:spLocks noGrp="1"/>
          </p:cNvSpPr>
          <p:nvPr>
            <p:ph type="title"/>
          </p:nvPr>
        </p:nvSpPr>
        <p:spPr>
          <a:xfrm>
            <a:off x="334800" y="410400"/>
            <a:ext cx="9360000" cy="259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479425" y="1196974"/>
            <a:ext cx="11233150" cy="5040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2"/>
          </p:nvPr>
        </p:nvSpPr>
        <p:spPr>
          <a:xfrm>
            <a:off x="767408" y="6516000"/>
            <a:ext cx="1584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rgbClr val="808080"/>
                </a:solidFill>
              </a:defRPr>
            </a:lvl1pPr>
          </a:lstStyle>
          <a:p>
            <a:fld id="{73F42592-3C63-4EF2-9AA9-868A923D2B92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</p:nvPr>
        </p:nvSpPr>
        <p:spPr>
          <a:xfrm>
            <a:off x="2423592" y="6516000"/>
            <a:ext cx="7272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rgbClr val="808080"/>
                </a:solidFill>
              </a:defRPr>
            </a:lvl1pPr>
          </a:lstStyle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334963" y="6516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808080"/>
                </a:solidFill>
              </a:defRPr>
            </a:lvl1pPr>
          </a:lstStyle>
          <a:p>
            <a:fld id="{CCF10D83-73B2-4D20-BE53-AA27B252116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" name="empower - DO NOT DELETE!!!" hidden="1"/>
          <p:cNvSpPr/>
          <p:nvPr userDrawn="1">
            <p:custDataLst>
              <p:tags r:id="rId28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6350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A593F0-B008-17DB-FD9D-8B9DAC8753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48363" y="6736080"/>
            <a:ext cx="3175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033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3" r:id="rId24"/>
    <p:sldLayoutId id="2147483694" r:id="rId25"/>
    <p:sldLayoutId id="214748369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97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 3" panose="05040102010807070707" pitchFamily="18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orient="horz" pos="663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orient="horz" pos="3929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211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  <p15:guide id="9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emf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235673" y="3739215"/>
            <a:ext cx="5815756" cy="1620000"/>
          </a:xfrm>
        </p:spPr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Grassi</a:t>
            </a:r>
            <a:r>
              <a:rPr lang="en-US" dirty="0">
                <a:latin typeface="Calibri" panose="020F0502020204030204" pitchFamily="34" charset="0"/>
              </a:rPr>
              <a:t> FAG </a:t>
            </a:r>
            <a:r>
              <a:rPr lang="en-US" dirty="0" err="1">
                <a:latin typeface="Calibri" panose="020F0502020204030204" pitchFamily="34" charset="0"/>
              </a:rPr>
              <a:t>Arcanol</a:t>
            </a:r>
            <a:r>
              <a:rPr lang="en-US" dirty="0">
                <a:latin typeface="Calibri" panose="020F0502020204030204" pitchFamily="34" charset="0"/>
              </a:rPr>
              <a:t> 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per la </a:t>
            </a:r>
            <a:r>
              <a:rPr lang="en-US" sz="2400" dirty="0" err="1">
                <a:latin typeface="Calibri" panose="020F0502020204030204" pitchFamily="34" charset="0"/>
              </a:rPr>
              <a:t>lubrificazione</a:t>
            </a:r>
            <a:r>
              <a:rPr lang="en-US" sz="2400" dirty="0">
                <a:latin typeface="Calibri" panose="020F0502020204030204" pitchFamily="34" charset="0"/>
              </a:rPr>
              <a:t> di </a:t>
            </a:r>
            <a:r>
              <a:rPr lang="en-US" sz="2400" dirty="0" err="1">
                <a:latin typeface="Calibri" panose="020F0502020204030204" pitchFamily="34" charset="0"/>
              </a:rPr>
              <a:t>cuscinetti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volventi</a:t>
            </a:r>
            <a:endParaRPr lang="de-DE" sz="2400" dirty="0">
              <a:latin typeface="Calibri" panose="020F0502020204030204" pitchFamily="34" charset="0"/>
            </a:endParaRPr>
          </a:p>
        </p:txBody>
      </p:sp>
      <p:pic>
        <p:nvPicPr>
          <p:cNvPr id="5" name="Picture Placeholder 4" descr="Industrial_Aftermarke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/>
          <a:srcRect/>
          <a:stretch/>
        </p:blipFill>
        <p:spPr bwMode="gray">
          <a:xfrm>
            <a:off x="0" y="864000"/>
            <a:ext cx="12192000" cy="2232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756" y="3739215"/>
            <a:ext cx="4351397" cy="2926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Il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corretto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FAG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Arcanol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1C474C-60A6-4579-AE30-A61ABFB7E8DE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91488297-3532-4E39-98B1-86F559F8A3EF}" type="slidenum">
              <a:rPr lang="en-US">
                <a:latin typeface="Calibri" panose="020F0502020204030204" pitchFamily="34" charset="0"/>
              </a:rPr>
              <a:pPr defTabSz="226771"/>
              <a:t>10</a:t>
            </a:fld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3799145" y="1334933"/>
            <a:ext cx="2245007" cy="2245007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0" y="2245007"/>
                </a:moveTo>
                <a:cubicBezTo>
                  <a:pt x="0" y="1005124"/>
                  <a:pt x="1005124" y="0"/>
                  <a:pt x="2245007" y="0"/>
                </a:cubicBezTo>
                <a:lnTo>
                  <a:pt x="2245007" y="2245007"/>
                </a:lnTo>
                <a:lnTo>
                  <a:pt x="0" y="2245007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0"/>
                  <a:satOff val="0"/>
                  <a:lumOff val="0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0"/>
                  <a:satOff val="0"/>
                  <a:lumOff val="0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0"/>
                  <a:satOff val="0"/>
                  <a:lumOff val="0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0"/>
                  <a:satOff val="0"/>
                  <a:lumOff val="0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0"/>
                <a:satOff val="0"/>
                <a:lumOff val="0"/>
                <a:alphaOff val="0"/>
                <a:shade val="30000"/>
                <a:satMod val="130000"/>
              </a:srgbClr>
            </a:contourClr>
          </a:sp3d>
        </p:spPr>
        <p:txBody>
          <a:bodyPr spcFirstLastPara="0" vert="horz" wrap="square" lIns="799787" tIns="799787" rIns="142240" bIns="142240" numCol="1" spcCol="1270" anchor="ctr" anchorCtr="0">
            <a:noAutofit/>
          </a:bodyPr>
          <a:lstStyle/>
          <a:p>
            <a:pPr algn="ctr" defTabSz="8889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Multi-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uso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6147848" y="1334933"/>
            <a:ext cx="2245007" cy="2245007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0" y="0"/>
                </a:moveTo>
                <a:cubicBezTo>
                  <a:pt x="1239883" y="0"/>
                  <a:pt x="2245007" y="1005124"/>
                  <a:pt x="2245007" y="2245007"/>
                </a:cubicBezTo>
                <a:lnTo>
                  <a:pt x="0" y="224500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154306"/>
                  <a:satOff val="-14560"/>
                  <a:lumOff val="12202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154306"/>
                  <a:satOff val="-14560"/>
                  <a:lumOff val="12202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154306"/>
                  <a:satOff val="-14560"/>
                  <a:lumOff val="12202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154306"/>
                  <a:satOff val="-14560"/>
                  <a:lumOff val="12202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154306"/>
                <a:satOff val="-14560"/>
                <a:lumOff val="12202"/>
                <a:alphaOff val="0"/>
                <a:shade val="30000"/>
                <a:satMod val="130000"/>
              </a:srgbClr>
            </a:contourClr>
          </a:sp3d>
        </p:spPr>
        <p:txBody>
          <a:bodyPr spcFirstLastPara="0" vert="horz" wrap="square" lIns="142240" tIns="799787" rIns="799787" bIns="142240" numCol="1" spcCol="1270" anchor="ctr" anchorCtr="0">
            <a:noAutofit/>
          </a:bodyPr>
          <a:lstStyle/>
          <a:p>
            <a:pPr algn="ctr" defTabSz="8889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per 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carichi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elevati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reihandform 38"/>
          <p:cNvSpPr/>
          <p:nvPr/>
        </p:nvSpPr>
        <p:spPr>
          <a:xfrm>
            <a:off x="6147848" y="3683635"/>
            <a:ext cx="2208467" cy="2245008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2245007" y="0"/>
                </a:moveTo>
                <a:cubicBezTo>
                  <a:pt x="2245007" y="1239883"/>
                  <a:pt x="1239883" y="2245007"/>
                  <a:pt x="0" y="2245007"/>
                </a:cubicBezTo>
                <a:lnTo>
                  <a:pt x="0" y="0"/>
                </a:lnTo>
                <a:lnTo>
                  <a:pt x="2245007" y="0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308611"/>
                  <a:satOff val="-29120"/>
                  <a:lumOff val="24404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308611"/>
                  <a:satOff val="-29120"/>
                  <a:lumOff val="24404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308611"/>
                  <a:satOff val="-29120"/>
                  <a:lumOff val="24404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308611"/>
                  <a:satOff val="-29120"/>
                  <a:lumOff val="24404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308611"/>
                <a:satOff val="-29120"/>
                <a:lumOff val="24404"/>
                <a:alphaOff val="0"/>
                <a:shade val="30000"/>
                <a:satMod val="130000"/>
              </a:srgbClr>
            </a:contourClr>
          </a:sp3d>
        </p:spPr>
        <p:txBody>
          <a:bodyPr spcFirstLastPara="0" vert="horz" wrap="square" lIns="142240" tIns="142241" rIns="799788" bIns="799787" numCol="1" spcCol="1270" anchor="ctr" anchorCtr="0">
            <a:noAutofit/>
          </a:bodyPr>
          <a:lstStyle/>
          <a:p>
            <a:pPr algn="ctr" defTabSz="8889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ampio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campo di 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temperatura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3799145" y="3683636"/>
            <a:ext cx="2245007" cy="2245007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2245007" y="2245007"/>
                </a:moveTo>
                <a:cubicBezTo>
                  <a:pt x="1005124" y="2245007"/>
                  <a:pt x="0" y="1239883"/>
                  <a:pt x="0" y="0"/>
                </a:cubicBezTo>
                <a:lnTo>
                  <a:pt x="2245007" y="0"/>
                </a:lnTo>
                <a:lnTo>
                  <a:pt x="2245007" y="2245007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462917"/>
                  <a:satOff val="-43680"/>
                  <a:lumOff val="36606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462917"/>
                  <a:satOff val="-43680"/>
                  <a:lumOff val="36606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462917"/>
                  <a:satOff val="-43680"/>
                  <a:lumOff val="36606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462917"/>
                  <a:satOff val="-43680"/>
                  <a:lumOff val="36606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462917"/>
                <a:satOff val="-43680"/>
                <a:lumOff val="36606"/>
                <a:alphaOff val="0"/>
                <a:shade val="30000"/>
                <a:satMod val="130000"/>
              </a:srgbClr>
            </a:contourClr>
          </a:sp3d>
        </p:spPr>
        <p:txBody>
          <a:bodyPr spcFirstLastPara="0" vert="horz" wrap="square" lIns="799787" tIns="142240" rIns="142240" bIns="799787" numCol="1" spcCol="1270" anchor="ctr" anchorCtr="0">
            <a:noAutofit/>
          </a:bodyPr>
          <a:lstStyle/>
          <a:p>
            <a:pPr algn="ctr" defTabSz="8889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speciali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9397" name="Titel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FAG Arcanol – 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multi-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uso</a:t>
            </a:r>
            <a:endParaRPr lang="en-US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59393" name="Datumsplatzhalter 3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fld id="{0A266B1A-9860-432D-9218-0CBBA4595434}" type="datetime1">
              <a:rPr lang="it-IT" smtClean="0"/>
              <a:t>10/04/2024</a:t>
            </a:fld>
            <a:endParaRPr lang="de-DE"/>
          </a:p>
        </p:txBody>
      </p:sp>
      <p:sp>
        <p:nvSpPr>
          <p:cNvPr id="59394" name="Fußzeilenplatzhalter 4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r>
              <a:rPr lang="de-DE"/>
              <a:t>Grassi Arcanol</a:t>
            </a:r>
          </a:p>
        </p:txBody>
      </p:sp>
      <p:sp>
        <p:nvSpPr>
          <p:cNvPr id="59395" name="Foliennummernplatzhalter 5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00"/>
            <a:fld id="{DB631E38-3754-4826-A1E4-2742B7D2EBA3}" type="slidenum">
              <a:rPr lang="en-US">
                <a:latin typeface="Calibri" panose="020F0502020204030204" pitchFamily="34" charset="0"/>
              </a:rPr>
              <a:pPr defTabSz="225400"/>
              <a:t>11</a:t>
            </a:fld>
            <a:endParaRPr lang="de-DE">
              <a:latin typeface="Calibri" panose="020F05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365625" y="1170051"/>
            <a:ext cx="6668721" cy="5472113"/>
          </a:xfrm>
        </p:spPr>
        <p:txBody>
          <a:bodyPr/>
          <a:lstStyle/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MULTITOP: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</a:t>
            </a:r>
            <a:r>
              <a:rPr lang="en-US" sz="1600" dirty="0" err="1">
                <a:latin typeface="Calibri" panose="020F0502020204030204" pitchFamily="34" charset="0"/>
              </a:rPr>
              <a:t>adatto</a:t>
            </a:r>
            <a:r>
              <a:rPr lang="en-US" sz="1600" dirty="0">
                <a:latin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additivi</a:t>
            </a:r>
            <a:r>
              <a:rPr lang="en-US" sz="1600" dirty="0">
                <a:latin typeface="Calibri" panose="020F0502020204030204" pitchFamily="34" charset="0"/>
              </a:rPr>
              <a:t> EP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Basso </a:t>
            </a:r>
            <a:r>
              <a:rPr lang="en-US" sz="1600" dirty="0" err="1">
                <a:latin typeface="Calibri" panose="020F0502020204030204" pitchFamily="34" charset="0"/>
              </a:rPr>
              <a:t>attrito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nell'avvio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basse</a:t>
            </a:r>
            <a:r>
              <a:rPr lang="en-US" sz="1600" dirty="0">
                <a:latin typeface="Calibri" panose="020F0502020204030204" pitchFamily="34" charset="0"/>
              </a:rPr>
              <a:t> temperature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 err="1">
                <a:latin typeface="Calibri" panose="020F0502020204030204" pitchFamily="34" charset="0"/>
              </a:rPr>
              <a:t>Elevato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fattore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velocità</a:t>
            </a:r>
            <a:r>
              <a:rPr lang="en-US" sz="1600" dirty="0">
                <a:latin typeface="Calibri" panose="020F0502020204030204" pitchFamily="34" charset="0"/>
              </a:rPr>
              <a:t> (n*dm)</a:t>
            </a: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MULTI2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</a:t>
            </a:r>
            <a:r>
              <a:rPr lang="en-US" sz="1600" dirty="0" err="1">
                <a:latin typeface="Calibri" panose="020F0502020204030204" pitchFamily="34" charset="0"/>
              </a:rPr>
              <a:t>universale</a:t>
            </a:r>
            <a:r>
              <a:rPr lang="en-US" sz="1600" dirty="0">
                <a:latin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diametro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esterno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fino</a:t>
            </a:r>
            <a:r>
              <a:rPr lang="en-US" sz="1600" dirty="0">
                <a:latin typeface="Calibri" panose="020F0502020204030204" pitchFamily="34" charset="0"/>
              </a:rPr>
              <a:t> a 62 mm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sfere</a:t>
            </a:r>
            <a:r>
              <a:rPr lang="en-US" sz="1600" dirty="0">
                <a:latin typeface="Calibri" panose="020F0502020204030204" pitchFamily="34" charset="0"/>
              </a:rPr>
              <a:t> in piccolo </a:t>
            </a:r>
            <a:r>
              <a:rPr lang="en-US" sz="1600" dirty="0" err="1">
                <a:latin typeface="Calibri" panose="020F0502020204030204" pitchFamily="34" charset="0"/>
              </a:rPr>
              <a:t>motori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elettrici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 err="1">
                <a:latin typeface="Calibri" panose="020F0502020204030204" pitchFamily="34" charset="0"/>
              </a:rPr>
              <a:t>Adatto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anche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basse</a:t>
            </a:r>
            <a:r>
              <a:rPr lang="en-US" sz="1600" dirty="0">
                <a:latin typeface="Calibri" panose="020F0502020204030204" pitchFamily="34" charset="0"/>
              </a:rPr>
              <a:t> temperature</a:t>
            </a: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MULTI3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</a:t>
            </a:r>
            <a:r>
              <a:rPr lang="en-US" sz="1600" dirty="0" err="1">
                <a:latin typeface="Calibri" panose="020F0502020204030204" pitchFamily="34" charset="0"/>
              </a:rPr>
              <a:t>universale</a:t>
            </a:r>
            <a:r>
              <a:rPr lang="en-US" sz="1600" dirty="0">
                <a:latin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diametro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esterno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oltre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</a:rPr>
              <a:t> 62 mm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sfere</a:t>
            </a:r>
            <a:r>
              <a:rPr lang="en-US" sz="1600" dirty="0">
                <a:latin typeface="Calibri" panose="020F0502020204030204" pitchFamily="34" charset="0"/>
              </a:rPr>
              <a:t> in </a:t>
            </a:r>
            <a:r>
              <a:rPr lang="en-US" sz="1600" dirty="0" err="1">
                <a:latin typeface="Calibri" panose="020F0502020204030204" pitchFamily="34" charset="0"/>
              </a:rPr>
              <a:t>grandi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motori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elettrici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 err="1">
                <a:latin typeface="Calibri" panose="020F0502020204030204" pitchFamily="34" charset="0"/>
              </a:rPr>
              <a:t>Buon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effetto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tenuta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00225" y="1170051"/>
            <a:ext cx="2245007" cy="2245007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0" y="2245007"/>
                </a:moveTo>
                <a:cubicBezTo>
                  <a:pt x="0" y="1005124"/>
                  <a:pt x="1005124" y="0"/>
                  <a:pt x="2245007" y="0"/>
                </a:cubicBezTo>
                <a:lnTo>
                  <a:pt x="2245007" y="2245007"/>
                </a:lnTo>
                <a:lnTo>
                  <a:pt x="0" y="2245007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0"/>
                  <a:satOff val="0"/>
                  <a:lumOff val="0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0"/>
                  <a:satOff val="0"/>
                  <a:lumOff val="0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0"/>
                  <a:satOff val="0"/>
                  <a:lumOff val="0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0"/>
                  <a:satOff val="0"/>
                  <a:lumOff val="0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0"/>
                <a:satOff val="0"/>
                <a:lumOff val="0"/>
                <a:alphaOff val="0"/>
                <a:shade val="30000"/>
                <a:satMod val="130000"/>
              </a:srgbClr>
            </a:contourClr>
          </a:sp3d>
        </p:spPr>
        <p:txBody>
          <a:bodyPr lIns="799787" tIns="799787" rIns="142240" bIns="142240" spcCol="1270" anchor="ctr"/>
          <a:lstStyle/>
          <a:p>
            <a:pPr algn="ctr" defTabSz="888980">
              <a:lnSpc>
                <a:spcPct val="90000"/>
              </a:lnSpc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Multi-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uso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02" name="Grafik 9" descr="00018D6F_Mehrzweckfette.jpg"/>
          <p:cNvPicPr>
            <a:picLocks noChangeAspect="1"/>
          </p:cNvPicPr>
          <p:nvPr/>
        </p:nvPicPr>
        <p:blipFill>
          <a:blip r:embed="rId2" cstate="print"/>
          <a:srcRect t="12505"/>
          <a:stretch>
            <a:fillRect/>
          </a:stretch>
        </p:blipFill>
        <p:spPr bwMode="auto">
          <a:xfrm>
            <a:off x="1800225" y="3468689"/>
            <a:ext cx="2363788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0421" name="Titel 6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FAG Arcanol – 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speciali</a:t>
            </a:r>
            <a:endParaRPr lang="en-US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60417" name="Datumsplatzhalter 2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fld id="{C4D8B2FF-18BF-4B41-AF9C-27521441241F}" type="datetime1">
              <a:rPr lang="it-IT" smtClean="0"/>
              <a:t>10/04/2024</a:t>
            </a:fld>
            <a:endParaRPr lang="de-DE"/>
          </a:p>
        </p:txBody>
      </p:sp>
      <p:sp>
        <p:nvSpPr>
          <p:cNvPr id="60418" name="Fußzeilenplatzhalter 3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r>
              <a:rPr lang="de-DE"/>
              <a:t>Grassi Arcanol</a:t>
            </a:r>
          </a:p>
        </p:txBody>
      </p:sp>
      <p:sp>
        <p:nvSpPr>
          <p:cNvPr id="60419" name="Foliennummernplatzhalter 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00"/>
            <a:fld id="{A626EEBF-6E05-45F6-8231-F3B98E8E5AC2}" type="slidenum">
              <a:rPr lang="en-US">
                <a:latin typeface="Calibri" panose="020F0502020204030204" pitchFamily="34" charset="0"/>
              </a:rPr>
              <a:pPr defTabSz="225400"/>
              <a:t>12</a:t>
            </a:fld>
            <a:endParaRPr lang="de-DE">
              <a:latin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258945" y="1106177"/>
            <a:ext cx="6124575" cy="5472113"/>
          </a:xfrm>
        </p:spPr>
        <p:txBody>
          <a:bodyPr/>
          <a:lstStyle/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SPEED2,6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supporti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mandrino</a:t>
            </a:r>
            <a:r>
              <a:rPr lang="en-US" sz="1600" dirty="0">
                <a:latin typeface="Calibri" panose="020F0502020204030204" pitchFamily="34" charset="0"/>
              </a:rPr>
              <a:t> (n * </a:t>
            </a:r>
            <a:r>
              <a:rPr lang="en-US" sz="1600" dirty="0" err="1">
                <a:latin typeface="Calibri" panose="020F0502020204030204" pitchFamily="34" charset="0"/>
              </a:rPr>
              <a:t>dm</a:t>
            </a:r>
            <a:r>
              <a:rPr lang="en-US" sz="1600" dirty="0">
                <a:latin typeface="Calibri" panose="020F0502020204030204" pitchFamily="34" charset="0"/>
              </a:rPr>
              <a:t> = 2,000,000)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machine </a:t>
            </a:r>
            <a:r>
              <a:rPr lang="en-US" sz="1600" dirty="0" err="1">
                <a:latin typeface="Calibri" panose="020F0502020204030204" pitchFamily="34" charset="0"/>
              </a:rPr>
              <a:t>utensili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strumentazioni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VIB3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elevate temperature </a:t>
            </a:r>
            <a:r>
              <a:rPr lang="en-US" sz="1600" dirty="0" err="1">
                <a:latin typeface="Calibri" panose="020F0502020204030204" pitchFamily="34" charset="0"/>
              </a:rPr>
              <a:t>ed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con elevate </a:t>
            </a:r>
            <a:r>
              <a:rPr lang="en-US" sz="1600" dirty="0" err="1">
                <a:latin typeface="Calibri" panose="020F0502020204030204" pitchFamily="34" charset="0"/>
              </a:rPr>
              <a:t>vibrazioni</a:t>
            </a:r>
            <a:r>
              <a:rPr lang="en-US" sz="1600" dirty="0">
                <a:latin typeface="Calibri" panose="020F0502020204030204" pitchFamily="34" charset="0"/>
              </a:rPr>
              <a:t> od </a:t>
            </a:r>
            <a:r>
              <a:rPr lang="en-US" sz="1600" dirty="0" err="1">
                <a:latin typeface="Calibri" panose="020F0502020204030204" pitchFamily="34" charset="0"/>
              </a:rPr>
              <a:t>oscilalzioni</a:t>
            </a:r>
            <a:endParaRPr lang="de-DE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I </a:t>
            </a:r>
            <a:r>
              <a:rPr lang="en-US" sz="1600" dirty="0" err="1">
                <a:latin typeface="Calibri" panose="020F0502020204030204" pitchFamily="34" charset="0"/>
              </a:rPr>
              <a:t>sistemi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regolazione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delle</a:t>
            </a:r>
            <a:r>
              <a:rPr lang="en-US" sz="1600" dirty="0">
                <a:latin typeface="Calibri" panose="020F0502020204030204" pitchFamily="34" charset="0"/>
              </a:rPr>
              <a:t> pale </a:t>
            </a:r>
            <a:r>
              <a:rPr lang="en-US" sz="1600" dirty="0" err="1">
                <a:latin typeface="Calibri" panose="020F0502020204030204" pitchFamily="34" charset="0"/>
              </a:rPr>
              <a:t>nelle</a:t>
            </a:r>
            <a:r>
              <a:rPr lang="en-US" sz="1600" dirty="0">
                <a:latin typeface="Calibri" panose="020F0502020204030204" pitchFamily="34" charset="0"/>
              </a:rPr>
              <a:t> turbine </a:t>
            </a:r>
            <a:r>
              <a:rPr lang="en-US" sz="1600" dirty="0" err="1">
                <a:latin typeface="Calibri" panose="020F0502020204030204" pitchFamily="34" charset="0"/>
              </a:rPr>
              <a:t>eoliche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FOOD2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nell'industria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alimentare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con elevate </a:t>
            </a:r>
            <a:r>
              <a:rPr lang="en-US" sz="1600" dirty="0" err="1">
                <a:latin typeface="Calibri" panose="020F0502020204030204" pitchFamily="34" charset="0"/>
              </a:rPr>
              <a:t>resistenza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all'acqua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buone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caratteristiche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meccaniche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con </a:t>
            </a:r>
            <a:r>
              <a:rPr lang="en-US" sz="1600" dirty="0" err="1">
                <a:latin typeface="Calibri" panose="020F0502020204030204" pitchFamily="34" charset="0"/>
              </a:rPr>
              <a:t>buon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effetto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tenuta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CLEAN-M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in </a:t>
            </a:r>
            <a:r>
              <a:rPr lang="en-US" sz="1600" dirty="0" err="1">
                <a:latin typeface="Calibri" panose="020F0502020204030204" pitchFamily="34" charset="0"/>
              </a:rPr>
              <a:t>camere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bianche</a:t>
            </a:r>
            <a:endParaRPr lang="de-DE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con </a:t>
            </a:r>
            <a:r>
              <a:rPr lang="en-US" sz="1600" dirty="0" err="1">
                <a:latin typeface="Calibri" panose="020F0502020204030204" pitchFamily="34" charset="0"/>
              </a:rPr>
              <a:t>ridotto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contenuto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particelle</a:t>
            </a:r>
            <a:endParaRPr lang="de-DE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con </a:t>
            </a:r>
            <a:r>
              <a:rPr lang="en-US" sz="1600" dirty="0" err="1">
                <a:latin typeface="Calibri" panose="020F0502020204030204" pitchFamily="34" charset="0"/>
              </a:rPr>
              <a:t>ottime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caratteristiche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meccaniche</a:t>
            </a:r>
            <a:endParaRPr lang="de-DE" sz="1600" dirty="0"/>
          </a:p>
        </p:txBody>
      </p:sp>
      <p:sp>
        <p:nvSpPr>
          <p:cNvPr id="9" name="Freeform 8"/>
          <p:cNvSpPr/>
          <p:nvPr/>
        </p:nvSpPr>
        <p:spPr>
          <a:xfrm>
            <a:off x="1769782" y="1225269"/>
            <a:ext cx="2245007" cy="2245007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2245007" y="2245007"/>
                </a:moveTo>
                <a:cubicBezTo>
                  <a:pt x="1005124" y="2245007"/>
                  <a:pt x="0" y="1239883"/>
                  <a:pt x="0" y="0"/>
                </a:cubicBezTo>
                <a:lnTo>
                  <a:pt x="2245007" y="0"/>
                </a:lnTo>
                <a:lnTo>
                  <a:pt x="2245007" y="2245007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462917"/>
                  <a:satOff val="-43680"/>
                  <a:lumOff val="36606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462917"/>
                  <a:satOff val="-43680"/>
                  <a:lumOff val="36606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462917"/>
                  <a:satOff val="-43680"/>
                  <a:lumOff val="36606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462917"/>
                  <a:satOff val="-43680"/>
                  <a:lumOff val="36606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462917"/>
                <a:satOff val="-43680"/>
                <a:lumOff val="36606"/>
                <a:alphaOff val="0"/>
                <a:shade val="30000"/>
                <a:satMod val="130000"/>
              </a:srgbClr>
            </a:contourClr>
          </a:sp3d>
        </p:spPr>
        <p:txBody>
          <a:bodyPr vert="horz" lIns="799787" tIns="142240" rIns="142240" bIns="799787" spcCol="1270" anchor="ctr"/>
          <a:lstStyle/>
          <a:p>
            <a:pPr algn="ctr" defTabSz="888980">
              <a:lnSpc>
                <a:spcPct val="90000"/>
              </a:lnSpc>
              <a:spcAft>
                <a:spcPct val="35000"/>
              </a:spcAft>
            </a:pP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Grassi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speciali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0424" name="Grafik 9" descr="00018D6E_Spezialfet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461" y="3470276"/>
            <a:ext cx="20605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1445" name="Titel 1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FAG Arcanol – per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carichi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elevati</a:t>
            </a:r>
            <a:endParaRPr lang="en-US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61441" name="Datumsplatzhalter 2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fld id="{584B3A88-7AF1-4D54-B648-72758F6DDDA8}" type="datetime1">
              <a:rPr lang="it-IT" smtClean="0"/>
              <a:t>10/04/2024</a:t>
            </a:fld>
            <a:endParaRPr lang="de-DE"/>
          </a:p>
        </p:txBody>
      </p:sp>
      <p:sp>
        <p:nvSpPr>
          <p:cNvPr id="61442" name="Fußzeilenplatzhalter 3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r>
              <a:rPr lang="de-DE"/>
              <a:t>Grassi Arcanol</a:t>
            </a:r>
          </a:p>
        </p:txBody>
      </p:sp>
      <p:sp>
        <p:nvSpPr>
          <p:cNvPr id="61443" name="Foliennummernplatzhalter 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00"/>
            <a:fld id="{F99A8474-463F-464C-B203-3AF8DAF8AF36}" type="slidenum">
              <a:rPr lang="en-US">
                <a:latin typeface="Calibri" panose="020F0502020204030204" pitchFamily="34" charset="0"/>
              </a:rPr>
              <a:pPr defTabSz="225400"/>
              <a:t>13</a:t>
            </a:fld>
            <a:endParaRPr lang="de-DE">
              <a:latin typeface="Calibri" panose="020F05020202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1451734" y="1133887"/>
            <a:ext cx="6148388" cy="5472113"/>
          </a:xfrm>
        </p:spPr>
        <p:txBody>
          <a:bodyPr/>
          <a:lstStyle/>
          <a:p>
            <a:pPr defTabSz="22677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LOAD150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ad </a:t>
            </a:r>
            <a:r>
              <a:rPr lang="en-US" sz="1600" dirty="0" err="1">
                <a:latin typeface="Calibri" panose="020F0502020204030204" pitchFamily="34" charset="0"/>
              </a:rPr>
              <a:t>alte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prestazioni</a:t>
            </a:r>
            <a:r>
              <a:rPr lang="en-US" sz="1600" dirty="0">
                <a:latin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contatto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lineare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lineari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multi-</a:t>
            </a:r>
            <a:r>
              <a:rPr lang="en-US" sz="1600" dirty="0" err="1">
                <a:latin typeface="Calibri" panose="020F0502020204030204" pitchFamily="34" charset="0"/>
              </a:rPr>
              <a:t>uso</a:t>
            </a:r>
            <a:r>
              <a:rPr lang="en-US" sz="1600" dirty="0">
                <a:latin typeface="Calibri" panose="020F0502020204030204" pitchFamily="34" charset="0"/>
              </a:rPr>
              <a:t>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automobilistiche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LOAD220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impieghi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gravosi</a:t>
            </a:r>
            <a:r>
              <a:rPr lang="en-US" sz="1600" dirty="0">
                <a:latin typeface="Calibri" panose="020F0502020204030204" pitchFamily="34" charset="0"/>
              </a:rPr>
              <a:t> in </a:t>
            </a:r>
            <a:r>
              <a:rPr lang="en-US" sz="1600" dirty="0" err="1">
                <a:latin typeface="Calibri" panose="020F0502020204030204" pitchFamily="34" charset="0"/>
              </a:rPr>
              <a:t>ampio</a:t>
            </a:r>
            <a:r>
              <a:rPr lang="en-US" sz="1600" dirty="0">
                <a:latin typeface="Calibri" panose="020F0502020204030204" pitchFamily="34" charset="0"/>
              </a:rPr>
              <a:t> campo di </a:t>
            </a:r>
            <a:r>
              <a:rPr lang="en-US" sz="1600" dirty="0" err="1">
                <a:latin typeface="Calibri" panose="020F0502020204030204" pitchFamily="34" charset="0"/>
              </a:rPr>
              <a:t>velocità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vibranti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 err="1">
                <a:latin typeface="Calibri" panose="020F0502020204030204" pitchFamily="34" charset="0"/>
              </a:rPr>
              <a:t>Buona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resistenza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all'acqua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LOAD400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molto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basse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velocità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con elevate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ad </a:t>
            </a:r>
            <a:r>
              <a:rPr lang="en-US" sz="1600" dirty="0" err="1">
                <a:latin typeface="Calibri" panose="020F0502020204030204" pitchFamily="34" charset="0"/>
              </a:rPr>
              <a:t>urto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il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cuscinetto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principale</a:t>
            </a:r>
            <a:r>
              <a:rPr lang="en-US" sz="1600" dirty="0">
                <a:latin typeface="Calibri" panose="020F0502020204030204" pitchFamily="34" charset="0"/>
              </a:rPr>
              <a:t> di turbine </a:t>
            </a:r>
            <a:r>
              <a:rPr lang="en-US" sz="1600" dirty="0" err="1">
                <a:latin typeface="Calibri" panose="020F0502020204030204" pitchFamily="34" charset="0"/>
              </a:rPr>
              <a:t>eoliche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LOAD460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gabbie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perni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nelle</a:t>
            </a:r>
            <a:r>
              <a:rPr lang="en-US" sz="1600" dirty="0">
                <a:latin typeface="Calibri" panose="020F0502020204030204" pitchFamily="34" charset="0"/>
              </a:rPr>
              <a:t> turbine </a:t>
            </a:r>
            <a:r>
              <a:rPr lang="en-US" sz="1600" dirty="0" err="1">
                <a:latin typeface="Calibri" panose="020F0502020204030204" pitchFamily="34" charset="0"/>
              </a:rPr>
              <a:t>eoliche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Per </a:t>
            </a:r>
            <a:r>
              <a:rPr lang="en-US" sz="1600" dirty="0" err="1">
                <a:latin typeface="Calibri" panose="020F0502020204030204" pitchFamily="34" charset="0"/>
              </a:rPr>
              <a:t>avvii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bassa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temperatura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clima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freddo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 err="1">
                <a:latin typeface="Calibri" panose="020F0502020204030204" pitchFamily="34" charset="0"/>
              </a:rPr>
              <a:t>Buona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resistenza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all'acqua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vibrazioni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pPr defTabSz="22677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LOAD1000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molto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grandi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dimensioni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basse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velocità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ad </a:t>
            </a:r>
            <a:r>
              <a:rPr lang="en-US" sz="1600" dirty="0" err="1">
                <a:latin typeface="Calibri" panose="020F0502020204030204" pitchFamily="34" charset="0"/>
              </a:rPr>
              <a:t>urto</a:t>
            </a:r>
            <a:endParaRPr lang="de-DE" sz="1600" dirty="0"/>
          </a:p>
        </p:txBody>
      </p:sp>
      <p:pic>
        <p:nvPicPr>
          <p:cNvPr id="13" name="Inhaltsplatzhalter 10" descr="00018D70_Für_Hohe_Lasten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 cstate="print"/>
          <a:srcRect/>
          <a:stretch/>
        </p:blipFill>
        <p:spPr>
          <a:xfrm>
            <a:off x="7324408" y="3644485"/>
            <a:ext cx="2601912" cy="2011362"/>
          </a:xfrm>
        </p:spPr>
      </p:pic>
      <p:sp>
        <p:nvSpPr>
          <p:cNvPr id="15" name="Freeform 14"/>
          <p:cNvSpPr/>
          <p:nvPr/>
        </p:nvSpPr>
        <p:spPr>
          <a:xfrm>
            <a:off x="7582720" y="1264817"/>
            <a:ext cx="2343600" cy="2386800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0" y="0"/>
                </a:moveTo>
                <a:cubicBezTo>
                  <a:pt x="1239883" y="0"/>
                  <a:pt x="2245007" y="1005124"/>
                  <a:pt x="2245007" y="2245007"/>
                </a:cubicBezTo>
                <a:lnTo>
                  <a:pt x="0" y="224500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154306"/>
                  <a:satOff val="-14560"/>
                  <a:lumOff val="12202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154306"/>
                  <a:satOff val="-14560"/>
                  <a:lumOff val="12202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154306"/>
                  <a:satOff val="-14560"/>
                  <a:lumOff val="12202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154306"/>
                  <a:satOff val="-14560"/>
                  <a:lumOff val="12202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154306"/>
                <a:satOff val="-14560"/>
                <a:lumOff val="12202"/>
                <a:alphaOff val="0"/>
                <a:shade val="30000"/>
                <a:satMod val="130000"/>
              </a:srgbClr>
            </a:contourClr>
          </a:sp3d>
        </p:spPr>
        <p:txBody>
          <a:bodyPr lIns="142240" tIns="799787" rIns="799787" bIns="142240" spcCol="1270" anchor="ctr"/>
          <a:lstStyle/>
          <a:p>
            <a:pPr algn="ctr" defTabSz="888980">
              <a:lnSpc>
                <a:spcPct val="90000"/>
              </a:lnSpc>
              <a:spcAft>
                <a:spcPct val="350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Grasso per 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carichi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 pitchFamily="34" charset="0"/>
              </a:rPr>
              <a:t>elevati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0" name="Titel 8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FAG Arcanol –  per elevate temperature</a:t>
            </a:r>
          </a:p>
        </p:txBody>
      </p:sp>
      <p:sp>
        <p:nvSpPr>
          <p:cNvPr id="62466" name="Datumsplatzhalter 2"/>
          <p:cNvSpPr>
            <a:spLocks noGrp="1"/>
          </p:cNvSpPr>
          <p:nvPr>
            <p:ph type="dt" sz="half" idx="14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fld id="{C58224BF-7435-4968-8AAB-13B134E56D30}" type="datetime1">
              <a:rPr lang="it-IT" smtClean="0"/>
              <a:t>10/04/2024</a:t>
            </a:fld>
            <a:endParaRPr lang="de-DE"/>
          </a:p>
        </p:txBody>
      </p:sp>
      <p:sp>
        <p:nvSpPr>
          <p:cNvPr id="62467" name="Fußzeilenplatzhalter 3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25"/>
            <a:r>
              <a:rPr lang="de-DE"/>
              <a:t>Grassi Arcanol</a:t>
            </a:r>
          </a:p>
        </p:txBody>
      </p:sp>
      <p:sp>
        <p:nvSpPr>
          <p:cNvPr id="62468" name="Foliennummernplatzhalter 4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25400"/>
            <a:fld id="{46DCCAF8-C07B-45A8-8C18-DEF9868AFE32}" type="slidenum">
              <a:rPr lang="en-US">
                <a:latin typeface="Calibri" panose="020F0502020204030204" pitchFamily="34" charset="0"/>
              </a:rPr>
              <a:pPr defTabSz="225400"/>
              <a:t>14</a:t>
            </a:fld>
            <a:endParaRPr lang="de-DE">
              <a:latin typeface="Calibri" panose="020F05020202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1920240" y="1133887"/>
            <a:ext cx="8636000" cy="5472113"/>
          </a:xfrm>
        </p:spPr>
        <p:txBody>
          <a:bodyPr/>
          <a:lstStyle/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TEMP90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 con </a:t>
            </a:r>
            <a:r>
              <a:rPr lang="en-US" sz="1600" dirty="0" err="1">
                <a:latin typeface="Calibri" panose="020F0502020204030204" pitchFamily="34" charset="0"/>
              </a:rPr>
              <a:t>elevata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temperatura</a:t>
            </a:r>
            <a:r>
              <a:rPr lang="en-US" sz="1600" dirty="0">
                <a:latin typeface="Calibri" panose="020F0502020204030204" pitchFamily="34" charset="0"/>
              </a:rPr>
              <a:t> continua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motori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elettrici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sottoposti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frizioni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automobilistiche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TEMP110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machine </a:t>
            </a:r>
            <a:r>
              <a:rPr lang="en-US" sz="1600" dirty="0" err="1">
                <a:latin typeface="Calibri" panose="020F0502020204030204" pitchFamily="34" charset="0"/>
              </a:rPr>
              <a:t>elettriche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elevato</a:t>
            </a:r>
            <a:r>
              <a:rPr lang="en-US" sz="1600" dirty="0">
                <a:latin typeface="Calibri" panose="020F0502020204030204" pitchFamily="34" charset="0"/>
              </a:rPr>
              <a:t> campo di </a:t>
            </a:r>
            <a:r>
              <a:rPr lang="en-US" sz="1600" dirty="0" err="1">
                <a:latin typeface="Calibri" panose="020F0502020204030204" pitchFamily="34" charset="0"/>
              </a:rPr>
              <a:t>temperatura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ventilatori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calandre</a:t>
            </a:r>
            <a:endParaRPr lang="de-DE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medi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r>
              <a:rPr lang="en-US" sz="1600" dirty="0">
                <a:latin typeface="Calibri" panose="020F0502020204030204" pitchFamily="34" charset="0"/>
              </a:rPr>
              <a:t>  </a:t>
            </a: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TEMP120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con elevate temperature continua</a:t>
            </a: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applicazioni</a:t>
            </a:r>
            <a:r>
              <a:rPr lang="en-US" sz="1600" dirty="0">
                <a:latin typeface="Calibri" panose="020F0502020204030204" pitchFamily="34" charset="0"/>
              </a:rPr>
              <a:t> con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impianti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colata</a:t>
            </a:r>
            <a:r>
              <a:rPr lang="en-US" sz="1600" dirty="0">
                <a:latin typeface="Calibri" panose="020F0502020204030204" pitchFamily="34" charset="0"/>
              </a:rPr>
              <a:t> continua, ventilator a </a:t>
            </a:r>
            <a:r>
              <a:rPr lang="en-US" sz="1600" dirty="0" err="1">
                <a:latin typeface="Calibri" panose="020F0502020204030204" pitchFamily="34" charset="0"/>
              </a:rPr>
              <a:t>caldo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fornaci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>
              <a:spcBef>
                <a:spcPts val="60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TEMP200</a:t>
            </a:r>
            <a:endParaRPr lang="de-DE" sz="1600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elevate temperature  e per </a:t>
            </a:r>
            <a:r>
              <a:rPr lang="en-US" sz="1600" dirty="0" err="1">
                <a:latin typeface="Calibri" panose="020F0502020204030204" pitchFamily="34" charset="0"/>
              </a:rPr>
              <a:t>carichi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elevati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rotelle</a:t>
            </a:r>
            <a:r>
              <a:rPr lang="en-US" sz="1600" dirty="0">
                <a:latin typeface="Calibri" panose="020F0502020204030204" pitchFamily="34" charset="0"/>
              </a:rPr>
              <a:t> di </a:t>
            </a:r>
            <a:r>
              <a:rPr lang="en-US" sz="1600" dirty="0" err="1">
                <a:latin typeface="Calibri" panose="020F0502020204030204" pitchFamily="34" charset="0"/>
              </a:rPr>
              <a:t>forni</a:t>
            </a:r>
            <a:r>
              <a:rPr lang="en-US" sz="1600" dirty="0">
                <a:latin typeface="Calibri" panose="020F0502020204030204" pitchFamily="34" charset="0"/>
              </a:rPr>
              <a:t> e compressor a </a:t>
            </a:r>
            <a:r>
              <a:rPr lang="en-US" sz="1600" dirty="0" err="1">
                <a:latin typeface="Calibri" panose="020F0502020204030204" pitchFamily="34" charset="0"/>
              </a:rPr>
              <a:t>pistoni</a:t>
            </a:r>
            <a:endParaRPr lang="en-US" sz="1600" dirty="0">
              <a:latin typeface="Calibri" panose="020F0502020204030204" pitchFamily="34" charset="0"/>
            </a:endParaRPr>
          </a:p>
          <a:p>
            <a:pPr marL="226771" lvl="1" indent="-226771" defTabSz="226771">
              <a:spcBef>
                <a:spcPts val="600"/>
              </a:spcBef>
              <a:spcAft>
                <a:spcPts val="0"/>
              </a:spcAft>
              <a:buClr>
                <a:srgbClr val="00893D"/>
              </a:buClr>
            </a:pPr>
            <a:r>
              <a:rPr lang="en-US" sz="1600" dirty="0">
                <a:latin typeface="Calibri" panose="020F0502020204030204" pitchFamily="34" charset="0"/>
              </a:rPr>
              <a:t>Grasso per </a:t>
            </a:r>
            <a:r>
              <a:rPr lang="en-US" sz="1600" dirty="0" err="1">
                <a:latin typeface="Calibri" panose="020F0502020204030204" pitchFamily="34" charset="0"/>
              </a:rPr>
              <a:t>ambiente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chimicamente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aggressivo</a:t>
            </a:r>
            <a:endParaRPr lang="en-US" sz="1600" dirty="0">
              <a:latin typeface="Calibri" panose="020F0502020204030204" pitchFamily="34" charset="0"/>
            </a:endParaRPr>
          </a:p>
          <a:p>
            <a:pPr defTabSz="226771"/>
            <a:endParaRPr lang="de-DE" sz="1600" dirty="0"/>
          </a:p>
          <a:p>
            <a:pPr defTabSz="226771"/>
            <a:endParaRPr lang="de-DE" sz="1600" dirty="0"/>
          </a:p>
        </p:txBody>
      </p:sp>
      <p:pic>
        <p:nvPicPr>
          <p:cNvPr id="62474" name="Grafik 12" descr="00018D6D_Temperaturbereiche.jpg"/>
          <p:cNvPicPr>
            <a:picLocks noChangeAspect="1"/>
          </p:cNvPicPr>
          <p:nvPr/>
        </p:nvPicPr>
        <p:blipFill>
          <a:blip r:embed="rId2" cstate="print"/>
          <a:srcRect t="22173"/>
          <a:stretch>
            <a:fillRect/>
          </a:stretch>
        </p:blipFill>
        <p:spPr bwMode="auto">
          <a:xfrm>
            <a:off x="7871778" y="3779827"/>
            <a:ext cx="23733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 rot="5400000">
            <a:off x="7799920" y="1263457"/>
            <a:ext cx="2343600" cy="2386800"/>
          </a:xfrm>
          <a:custGeom>
            <a:avLst/>
            <a:gdLst>
              <a:gd name="connsiteX0" fmla="*/ 0 w 2245007"/>
              <a:gd name="connsiteY0" fmla="*/ 2245007 h 2245007"/>
              <a:gd name="connsiteX1" fmla="*/ 2245007 w 2245007"/>
              <a:gd name="connsiteY1" fmla="*/ 0 h 2245007"/>
              <a:gd name="connsiteX2" fmla="*/ 2245007 w 2245007"/>
              <a:gd name="connsiteY2" fmla="*/ 2245007 h 2245007"/>
              <a:gd name="connsiteX3" fmla="*/ 0 w 2245007"/>
              <a:gd name="connsiteY3" fmla="*/ 2245007 h 224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007" h="2245007">
                <a:moveTo>
                  <a:pt x="0" y="0"/>
                </a:moveTo>
                <a:cubicBezTo>
                  <a:pt x="1239883" y="0"/>
                  <a:pt x="2245007" y="1005124"/>
                  <a:pt x="2245007" y="2245007"/>
                </a:cubicBezTo>
                <a:lnTo>
                  <a:pt x="0" y="224500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227D41">
                  <a:shade val="80000"/>
                  <a:hueOff val="-308611"/>
                  <a:satOff val="-29120"/>
                  <a:lumOff val="24404"/>
                  <a:alphaOff val="0"/>
                  <a:shade val="70000"/>
                  <a:satMod val="150000"/>
                </a:srgbClr>
              </a:gs>
              <a:gs pos="34000">
                <a:srgbClr val="227D41">
                  <a:shade val="80000"/>
                  <a:hueOff val="-308611"/>
                  <a:satOff val="-29120"/>
                  <a:lumOff val="24404"/>
                  <a:alphaOff val="0"/>
                  <a:shade val="70000"/>
                  <a:satMod val="140000"/>
                </a:srgbClr>
              </a:gs>
              <a:gs pos="70000">
                <a:srgbClr val="227D41">
                  <a:shade val="80000"/>
                  <a:hueOff val="-308611"/>
                  <a:satOff val="-29120"/>
                  <a:lumOff val="24404"/>
                  <a:alphaOff val="0"/>
                  <a:tint val="100000"/>
                  <a:shade val="90000"/>
                  <a:satMod val="140000"/>
                </a:srgbClr>
              </a:gs>
              <a:gs pos="100000">
                <a:srgbClr val="227D41">
                  <a:shade val="80000"/>
                  <a:hueOff val="-308611"/>
                  <a:satOff val="-29120"/>
                  <a:lumOff val="24404"/>
                  <a:alphaOff val="0"/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227D41">
                <a:shade val="80000"/>
                <a:hueOff val="-308611"/>
                <a:satOff val="-29120"/>
                <a:lumOff val="24404"/>
                <a:alphaOff val="0"/>
                <a:shade val="30000"/>
                <a:satMod val="130000"/>
              </a:srgbClr>
            </a:contourClr>
          </a:sp3d>
        </p:spPr>
        <p:txBody>
          <a:bodyPr vert="vert270" lIns="142240" tIns="142241" rIns="799788" bIns="799787" anchor="ctr" anchorCtr="1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0832" y="1407207"/>
            <a:ext cx="1910119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Grasso per elevate temperature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en-US" dirty="0" err="1">
              <a:solidFill>
                <a:srgbClr val="2828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MULTITOP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9434F4-9FD4-43F5-A1E1-2FA6ABC900CF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15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50757655"/>
              </p:ext>
            </p:extLst>
          </p:nvPr>
        </p:nvGraphicFramePr>
        <p:xfrm>
          <a:off x="694963" y="1114260"/>
          <a:ext cx="5711667" cy="371246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93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 °C to + 140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2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40°C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100°C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22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93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58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Laminatoi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Autoveicoli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51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elevate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 descr="0000462F_Warmbreitwalzwer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89278" y="4559064"/>
            <a:ext cx="1693655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00017BAD_Seilbagg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83956" y="4559064"/>
            <a:ext cx="1125797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77661" y="4865524"/>
            <a:ext cx="3581931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ARCANOL-MULTITOP-250G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ARCANOL-MULTITOP-180KG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MULTI2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281116-AC8C-4539-9464-79DE2722C7EA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16</a:t>
            </a:fld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15" name="Picture 24" descr="Fl-Getr_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3845" y="4393844"/>
            <a:ext cx="2213194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5" descr="79_97-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863877" y="4393844"/>
            <a:ext cx="1709953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426736"/>
              </p:ext>
            </p:extLst>
          </p:nvPr>
        </p:nvGraphicFramePr>
        <p:xfrm>
          <a:off x="694963" y="1142316"/>
          <a:ext cx="5711667" cy="352958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+ 120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 VG 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5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Laminatoi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Autoveicoli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elevate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37369" y="4740788"/>
            <a:ext cx="3581931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ARCANOL-MULTI2-20G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ARCANOL-MULTI2-250G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ARCANOL-MULTI2-180KG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107278" y="1814111"/>
            <a:ext cx="1200839" cy="1318352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MULTI3 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FE1556-1FE9-4C66-916E-C8DD2B73DA80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17</a:t>
            </a:fld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9" name="Picture 24" descr="Electric motor"/>
          <p:cNvPicPr>
            <a:picLocks noChangeAspect="1" noChangeArrowheads="1"/>
          </p:cNvPicPr>
          <p:nvPr/>
        </p:nvPicPr>
        <p:blipFill>
          <a:blip r:embed="rId3" cstate="email"/>
          <a:srcRect t="-5095" b="-218"/>
          <a:stretch>
            <a:fillRect/>
          </a:stretch>
        </p:blipFill>
        <p:spPr bwMode="auto">
          <a:xfrm>
            <a:off x="7228729" y="4238113"/>
            <a:ext cx="2196622" cy="1784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5" descr="Fa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11144" y="4325240"/>
            <a:ext cx="1751755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75003"/>
              </p:ext>
            </p:extLst>
          </p:nvPr>
        </p:nvGraphicFramePr>
        <p:xfrm>
          <a:off x="694963" y="1343250"/>
          <a:ext cx="5711667" cy="302924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+ 120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5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elettrici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agricole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Ventilatori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grandi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dimensioni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107278" y="1814111"/>
            <a:ext cx="1200839" cy="1318352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6001" y="4419883"/>
            <a:ext cx="3581931" cy="16619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ARCANOL-MULTI3-20G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ARCANOL-MULTI3-250G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ARCANOL-MULTI3-180KG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LOAD150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56CB19-D3B3-4CEC-A8B7-E71E8A60A3F6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18</a:t>
            </a:fld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11" name="Picture 24" descr="Machine tool"/>
          <p:cNvPicPr>
            <a:picLocks noChangeAspect="1" noChangeArrowheads="1"/>
          </p:cNvPicPr>
          <p:nvPr/>
        </p:nvPicPr>
        <p:blipFill>
          <a:blip r:embed="rId3" cstate="email"/>
          <a:srcRect t="-1962"/>
          <a:stretch>
            <a:fillRect/>
          </a:stretch>
        </p:blipFill>
        <p:spPr bwMode="auto">
          <a:xfrm>
            <a:off x="7319019" y="4022280"/>
            <a:ext cx="1597025" cy="2024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00013C25_Linearführun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27949" y="4050586"/>
            <a:ext cx="1330504" cy="1995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00227"/>
              </p:ext>
            </p:extLst>
          </p:nvPr>
        </p:nvGraphicFramePr>
        <p:xfrm>
          <a:off x="694963" y="1325674"/>
          <a:ext cx="5711667" cy="290779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 °C to + 140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Wide Campo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velocitàs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Movimenti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oscillanti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154826" y="1579084"/>
            <a:ext cx="1156963" cy="1402816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6001" y="4650664"/>
            <a:ext cx="3581931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Sigla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ARCANOL-LOAD150-400G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ARCANOL-LOAD150-1KG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ARCANOL-LOAD150-12;5KG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ARCANOL-LOAD150-50KG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LOAD220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0667C9-96A8-4CEE-B3B3-14F961C6CCE9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19</a:t>
            </a:fld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12" name="Picture 25" descr="Rail vehic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5917" y="4388765"/>
            <a:ext cx="1652602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0000462F_Warmbreitwalzwer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56935" y="4392000"/>
            <a:ext cx="1693655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089659"/>
              </p:ext>
            </p:extLst>
          </p:nvPr>
        </p:nvGraphicFramePr>
        <p:xfrm>
          <a:off x="694963" y="1265273"/>
          <a:ext cx="5711667" cy="332841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 °C to + 140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– 2,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Rolling mill facilities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machines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Rail vehicles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5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 Campo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velocitàs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humidity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9266158" y="1576185"/>
            <a:ext cx="1045631" cy="1345865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6001" y="4812331"/>
            <a:ext cx="3581931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Sigla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ARCANOL-LOAD220-400G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ARCANOL-LOAD220-1KG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ARCANOL-LOAD220-12;5KG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ARCANOL-LOAD220-25KG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ARCANOL-LOAD220-180KG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r>
              <a:rPr lang="en-US" dirty="0">
                <a:latin typeface="Calibri" panose="020F0502020204030204" pitchFamily="34" charset="0"/>
              </a:rPr>
              <a:t>		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Perchè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una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corretta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lubrificazione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è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così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importante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?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5F0AB4-580D-4155-9D63-38623374AC54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5103266"/>
              </p:ext>
            </p:extLst>
          </p:nvPr>
        </p:nvGraphicFramePr>
        <p:xfrm>
          <a:off x="1817858" y="938847"/>
          <a:ext cx="8639175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LOAD400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01471-C9B4-4EE7-884D-64525873A0C6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20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5480622"/>
              </p:ext>
            </p:extLst>
          </p:nvPr>
        </p:nvGraphicFramePr>
        <p:xfrm>
          <a:off x="767408" y="1284945"/>
          <a:ext cx="5711667" cy="354787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- 40 °C to + 130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40°C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100°C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5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estrattive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l'edilizia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Turbile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eoliche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2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molto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4" descr="80_98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87032" y="4392000"/>
            <a:ext cx="1618999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5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77416" y="4392000"/>
            <a:ext cx="1543720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6001" y="4879362"/>
            <a:ext cx="3581931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ARCANOL-LOAD400-50KG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ARCANOL-LOAD400-180KG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LOAD460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31668F-5273-4114-8548-722AEB77462E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21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8054626"/>
              </p:ext>
            </p:extLst>
          </p:nvPr>
        </p:nvGraphicFramePr>
        <p:xfrm>
          <a:off x="694963" y="1312872"/>
          <a:ext cx="5711667" cy="315467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- 40 °C to + 130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40°C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100°C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volventi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gabbia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molto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2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22940" y="4392000"/>
            <a:ext cx="1543720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093138" y="4606672"/>
            <a:ext cx="3581931" cy="14773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ARCANOL-LOAD460-12;5KG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ARCANOL-LOAD460-50KG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ARCANOL-LOAD460-180KG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462966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LOAD1000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1EDAF8-FAC0-41B2-8759-A8DBCA4F6A6E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22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784093"/>
              </p:ext>
            </p:extLst>
          </p:nvPr>
        </p:nvGraphicFramePr>
        <p:xfrm>
          <a:off x="694963" y="1307449"/>
          <a:ext cx="5711667" cy="356645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87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- 20 °C to + 120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estrattive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l'edilizia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Preferibilimente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urto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per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cuscinetti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molto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Picture 24" descr="80_98-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90168" y="4392000"/>
            <a:ext cx="1618999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00017BAD_Seilbagg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42623" y="4392000"/>
            <a:ext cx="1125797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750" y="1519234"/>
            <a:ext cx="2779417" cy="2111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599666" y="1567544"/>
            <a:ext cx="702074" cy="1093249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6001" y="5013199"/>
            <a:ext cx="3581931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ARCANOL-LOAD1000-5KG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ARCANOL-LOAD1000-25KG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ARCANOL-LOAD1000-50KG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ARCANOL-LOAD1000-180KG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TEMP90 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4C696D-5F62-420C-B0F1-3652E5D16919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23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0409847"/>
              </p:ext>
            </p:extLst>
          </p:nvPr>
        </p:nvGraphicFramePr>
        <p:xfrm>
          <a:off x="694963" y="1336432"/>
          <a:ext cx="5711667" cy="323332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4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+ 140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7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74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4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929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Frizioni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elettrici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Autoveicoli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37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Elevate temperature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25" descr="Einfachkupplung 2"/>
          <p:cNvPicPr>
            <a:picLocks noChangeAspect="1" noChangeArrowheads="1"/>
          </p:cNvPicPr>
          <p:nvPr/>
        </p:nvPicPr>
        <p:blipFill>
          <a:blip r:embed="rId3" cstate="email"/>
          <a:srcRect l="-5623" r="-5401"/>
          <a:stretch>
            <a:fillRect/>
          </a:stretch>
        </p:blipFill>
        <p:spPr bwMode="auto">
          <a:xfrm>
            <a:off x="9101139" y="4390244"/>
            <a:ext cx="1668856" cy="1678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4" descr="Electric motor"/>
          <p:cNvPicPr>
            <a:picLocks noChangeAspect="1" noChangeArrowheads="1"/>
          </p:cNvPicPr>
          <p:nvPr/>
        </p:nvPicPr>
        <p:blipFill>
          <a:blip r:embed="rId4" cstate="email"/>
          <a:srcRect t="-5095" b="-218"/>
          <a:stretch>
            <a:fillRect/>
          </a:stretch>
        </p:blipFill>
        <p:spPr bwMode="auto">
          <a:xfrm>
            <a:off x="6778433" y="4284325"/>
            <a:ext cx="2196622" cy="1784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105901" y="1662114"/>
            <a:ext cx="1190625" cy="1400175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6001" y="4662274"/>
            <a:ext cx="3581931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ARCANOL-TEMP90-20G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ARCANOL-TEMP90-180KG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TEMP110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72AA1B-C097-42D6-B750-2E853354DBAA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24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9603450"/>
              </p:ext>
            </p:extLst>
          </p:nvPr>
        </p:nvGraphicFramePr>
        <p:xfrm>
          <a:off x="694963" y="1310053"/>
          <a:ext cx="5711667" cy="304203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92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- 40 °C to + 160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2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6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1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2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3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elettrici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Autoveicoli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3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elevate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4" descr="Electric mot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15589" y="4392001"/>
            <a:ext cx="3600000" cy="1354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107278" y="1814111"/>
            <a:ext cx="1200839" cy="1318352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001" y="4742997"/>
            <a:ext cx="3581931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ARCANOL-TEMP110-400G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ARCANOL-TEMP110-1KG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ARCANOL-TEMP110-50KG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TEMP120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32CE24-9752-428B-9A89-63430AC52215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25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2201403"/>
              </p:ext>
            </p:extLst>
          </p:nvPr>
        </p:nvGraphicFramePr>
        <p:xfrm>
          <a:off x="685641" y="1310055"/>
          <a:ext cx="5711667" cy="304170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89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+ 180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2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5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91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87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colata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continua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la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87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elevate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 descr="000003A5_Stranggießanl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59287" y="4392000"/>
            <a:ext cx="1676578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0000076F_papiermaschin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23589" y="4392000"/>
            <a:ext cx="1692000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461206" y="1593724"/>
            <a:ext cx="846911" cy="1182548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001" y="4742997"/>
            <a:ext cx="3581931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ARCANOL-TEMP120-1KG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ARCANOL-TEMP120-5KG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ARCANOL-TEMP120-25KG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TEMP200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CB0C8-3742-4900-85D7-39328F0EB706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26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2833842"/>
              </p:ext>
            </p:extLst>
          </p:nvPr>
        </p:nvGraphicFramePr>
        <p:xfrm>
          <a:off x="694963" y="1320495"/>
          <a:ext cx="5711667" cy="33287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+ 250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Rotelle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machine da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Compressori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pistoni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chimici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 molto elevate</a:t>
                      </a: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chimicamente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aggressive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3718" y="4416561"/>
            <a:ext cx="1717673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266158" y="1576185"/>
            <a:ext cx="1045631" cy="1345865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001" y="4962330"/>
            <a:ext cx="3581931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ARCANOL-TEMP200-70G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ARCANOL-TEMP200-1KG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SPEED2,6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DAD653-3C21-4BFD-9922-846E98E4C43D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27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53545"/>
              </p:ext>
            </p:extLst>
          </p:nvPr>
        </p:nvGraphicFramePr>
        <p:xfrm>
          <a:off x="694963" y="1332158"/>
          <a:ext cx="5711667" cy="3182411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- 40 °C to + 120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utensili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mandrino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Strumentazioni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velocità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Bassse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 descr="0000ABF9_Composition_Werkzeugmaschin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96001" y="4392000"/>
            <a:ext cx="1584047" cy="169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9115425" y="2298701"/>
            <a:ext cx="1190816" cy="985927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6001" y="4777664"/>
            <a:ext cx="3581931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ARCANOL-SPEED2,6-250G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ARCANOL-SPEED2,6-400G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ARCANOL-SPEED2,6-1KG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ARCANOL-SPEED2,6-25KG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VIB3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527CFE-9164-4695-8B8F-B65440447FD2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28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5400865"/>
              </p:ext>
            </p:extLst>
          </p:nvPr>
        </p:nvGraphicFramePr>
        <p:xfrm>
          <a:off x="698732" y="1297391"/>
          <a:ext cx="5711667" cy="352073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+ 140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VG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90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4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59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la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regolazione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pale di turbine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eoliche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imballaggios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ferroviari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02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temperature</a:t>
                      </a: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carichi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Movimenti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oscillanti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25" descr="Rail vehic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41417" y="4388765"/>
            <a:ext cx="1674172" cy="1714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5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02867" y="4391417"/>
            <a:ext cx="1567434" cy="1717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173" y="1519234"/>
            <a:ext cx="2779417" cy="21119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185276" y="1600097"/>
            <a:ext cx="1124141" cy="1369956"/>
          </a:xfrm>
          <a:prstGeom prst="line">
            <a:avLst/>
          </a:prstGeom>
          <a:ln w="6350">
            <a:solidFill>
              <a:srgbClr val="B51F1F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6001" y="4939331"/>
            <a:ext cx="3581931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ARCANOL-VIB3-400G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ARCANOL-VIB3-1KG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ARCANOL-VIB3-5KG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ARCANOL-VIB3-25KG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ARCANOL-VIB3-50KG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FOOD2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E97EDA-C3DA-43F9-99BA-20BC890FDE66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29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0298995"/>
              </p:ext>
            </p:extLst>
          </p:nvPr>
        </p:nvGraphicFramePr>
        <p:xfrm>
          <a:off x="690282" y="1344895"/>
          <a:ext cx="5711667" cy="314553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+ 120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40°C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100°C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7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riempimento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produzione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rgbClr val="666666"/>
                        </a:buClr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convogliamento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campo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alimentare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 descr="00017E35_Lebensmittel_Abfül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50379" y="2190396"/>
            <a:ext cx="2708483" cy="1028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6001" y="4650664"/>
            <a:ext cx="3581931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</a:rPr>
              <a:t>Sigle</a:t>
            </a:r>
            <a:r>
              <a:rPr lang="en-US" sz="1200" dirty="0">
                <a:solidFill>
                  <a:schemeClr val="dk1"/>
                </a:solidFill>
              </a:rPr>
              <a:t>: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ARCANOL-FOOD2-400G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ARCANOL-FOOD2-1KG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ARCANOL-FOOD2-12,5KG</a:t>
            </a:r>
          </a:p>
          <a:p>
            <a:r>
              <a:rPr lang="en-US" sz="1200" dirty="0">
                <a:solidFill>
                  <a:schemeClr val="dk1"/>
                </a:solidFill>
              </a:rPr>
              <a:t>ARCANOL-FOOD2-25KG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4" y="4155136"/>
            <a:ext cx="1542496" cy="2181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31" y="4160470"/>
            <a:ext cx="1538853" cy="2176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73" y="4164594"/>
            <a:ext cx="1539134" cy="21771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Arcanol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cosa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li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differenzia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1C6380-7ECF-493E-8A05-879DC9E83BB2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3</a:t>
            </a:fld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93043" y="1133887"/>
            <a:ext cx="11518900" cy="5472113"/>
          </a:xfrm>
        </p:spPr>
        <p:txBody>
          <a:bodyPr/>
          <a:lstStyle/>
          <a:p>
            <a:pPr defTabSz="226771"/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en-US" sz="1600" dirty="0" err="1">
                <a:latin typeface="Calibri" panose="020F0502020204030204" pitchFamily="34" charset="0"/>
              </a:rPr>
              <a:t>grassi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vengono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sottoposti</a:t>
            </a:r>
            <a:r>
              <a:rPr lang="en-US" sz="1600" dirty="0">
                <a:latin typeface="Calibri" panose="020F0502020204030204" pitchFamily="34" charset="0"/>
              </a:rPr>
              <a:t> ad </a:t>
            </a:r>
            <a:r>
              <a:rPr lang="en-US" sz="1600" dirty="0" err="1">
                <a:latin typeface="Calibri" panose="020F0502020204030204" pitchFamily="34" charset="0"/>
              </a:rPr>
              <a:t>una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serie</a:t>
            </a:r>
            <a:r>
              <a:rPr lang="en-US" sz="1600" dirty="0">
                <a:latin typeface="Calibri" panose="020F0502020204030204" pitchFamily="34" charset="0"/>
              </a:rPr>
              <a:t> di test </a:t>
            </a:r>
            <a:r>
              <a:rPr lang="en-US" sz="1600" dirty="0" err="1">
                <a:latin typeface="Calibri" panose="020F0502020204030204" pitchFamily="34" charset="0"/>
              </a:rPr>
              <a:t>nei</a:t>
            </a:r>
            <a:r>
              <a:rPr lang="en-US" sz="1600" dirty="0">
                <a:latin typeface="Calibri" panose="020F0502020204030204" pitchFamily="34" charset="0"/>
              </a:rPr>
              <a:t> nostril </a:t>
            </a:r>
            <a:r>
              <a:rPr lang="en-US" sz="1600" dirty="0" err="1">
                <a:latin typeface="Calibri" panose="020F0502020204030204" pitchFamily="34" charset="0"/>
              </a:rPr>
              <a:t>laboratori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pPr marL="0" lvl="1" indent="0" defTabSz="226771">
              <a:buNone/>
            </a:pPr>
            <a:r>
              <a:rPr lang="en-US" sz="1600" dirty="0">
                <a:latin typeface="Calibri" panose="020F0502020204030204" pitchFamily="34" charset="0"/>
              </a:rPr>
              <a:t>Se I </a:t>
            </a:r>
            <a:r>
              <a:rPr lang="en-US" sz="1600" dirty="0" err="1">
                <a:latin typeface="Calibri" panose="020F0502020204030204" pitchFamily="34" charset="0"/>
              </a:rPr>
              <a:t>risultati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corrispondono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specifiche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Schaeffler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grassi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sono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accettati</a:t>
            </a:r>
            <a:r>
              <a:rPr lang="en-US" sz="1600" dirty="0">
                <a:latin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</a:rPr>
              <a:t>prendono</a:t>
            </a:r>
            <a:r>
              <a:rPr lang="en-US" sz="1600" dirty="0">
                <a:latin typeface="Calibri" panose="020F0502020204030204" pitchFamily="34" charset="0"/>
              </a:rPr>
              <a:t> la </a:t>
            </a:r>
            <a:r>
              <a:rPr lang="en-US" sz="1600" dirty="0" err="1">
                <a:latin typeface="Calibri" panose="020F0502020204030204" pitchFamily="34" charset="0"/>
              </a:rPr>
              <a:t>denominazione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Arcanol</a:t>
            </a:r>
            <a:r>
              <a:rPr lang="en-US" sz="1600" dirty="0">
                <a:latin typeface="Calibri" panose="020F0502020204030204" pitchFamily="34" charset="0"/>
              </a:rPr>
              <a:t>.</a:t>
            </a:r>
          </a:p>
          <a:p>
            <a:pPr marL="226771" lvl="6" indent="-226771">
              <a:buClr>
                <a:srgbClr val="00893D"/>
              </a:buClr>
            </a:pP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Arcanol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sigillo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di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qualità</a:t>
            </a:r>
            <a:endParaRPr lang="en-US" sz="1600" b="1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26771" lvl="1" indent="-226771" defTabSz="226771">
              <a:buNone/>
            </a:pPr>
            <a:endParaRPr lang="de-DE" sz="1600" dirty="0"/>
          </a:p>
          <a:p>
            <a:pPr defTabSz="226771"/>
            <a:endParaRPr lang="de-DE" sz="1600" dirty="0"/>
          </a:p>
          <a:p>
            <a:pPr defTabSz="226771"/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ChangeAspect="1" noChangeArrowheads="1"/>
          </p:cNvSpPr>
          <p:nvPr/>
        </p:nvSpPr>
        <p:spPr bwMode="auto">
          <a:xfrm>
            <a:off x="6837507" y="2862808"/>
            <a:ext cx="2090528" cy="88574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de-DE" sz="3200" dirty="0"/>
          </a:p>
        </p:txBody>
      </p:sp>
      <p:sp>
        <p:nvSpPr>
          <p:cNvPr id="11" name="Rectangle 3"/>
          <p:cNvSpPr>
            <a:spLocks noChangeAspect="1" noChangeArrowheads="1"/>
          </p:cNvSpPr>
          <p:nvPr/>
        </p:nvSpPr>
        <p:spPr bwMode="auto">
          <a:xfrm>
            <a:off x="3951668" y="2862808"/>
            <a:ext cx="2335402" cy="217308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OK per </a:t>
            </a:r>
            <a:r>
              <a:rPr lang="en-US" dirty="0" err="1">
                <a:latin typeface="Calibri" panose="020F0502020204030204" pitchFamily="34" charset="0"/>
              </a:rPr>
              <a:t>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fornitore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spect="1" noChangeArrowheads="1"/>
          </p:cNvSpPr>
          <p:nvPr/>
        </p:nvSpPr>
        <p:spPr bwMode="auto">
          <a:xfrm>
            <a:off x="2283536" y="4254546"/>
            <a:ext cx="101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Qualità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spect="1" noChangeArrowheads="1"/>
          </p:cNvSpPr>
          <p:nvPr/>
        </p:nvSpPr>
        <p:spPr bwMode="auto">
          <a:xfrm>
            <a:off x="3924252" y="2417214"/>
            <a:ext cx="23282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Calibri" panose="020F0502020204030204" pitchFamily="34" charset="0"/>
              </a:rPr>
              <a:t>Altri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fornitori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5" name="Rectangle 11"/>
          <p:cNvSpPr>
            <a:spLocks noChangeAspect="1" noChangeArrowheads="1"/>
          </p:cNvSpPr>
          <p:nvPr/>
        </p:nvSpPr>
        <p:spPr bwMode="auto">
          <a:xfrm>
            <a:off x="6837507" y="3772158"/>
            <a:ext cx="2090528" cy="128734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ct val="25000"/>
              </a:spcAft>
            </a:pPr>
            <a:r>
              <a:rPr lang="en-US" sz="1600" b="1" dirty="0">
                <a:latin typeface="Calibri" panose="020F0502020204030204" pitchFamily="34" charset="0"/>
              </a:rPr>
              <a:t>Non OK per FAG: </a:t>
            </a:r>
          </a:p>
          <a:p>
            <a:pPr algn="ctr"/>
            <a:r>
              <a:rPr lang="en-US" sz="1600" b="1" dirty="0" err="1">
                <a:latin typeface="Calibri" panose="020F0502020204030204" pitchFamily="34" charset="0"/>
              </a:rPr>
              <a:t>Reso</a:t>
            </a:r>
            <a:r>
              <a:rPr lang="en-US" sz="1600" b="1" dirty="0">
                <a:latin typeface="Calibri" panose="020F0502020204030204" pitchFamily="34" charset="0"/>
              </a:rPr>
              <a:t> a </a:t>
            </a:r>
            <a:r>
              <a:rPr lang="en-US" sz="1600" b="1" dirty="0" err="1">
                <a:latin typeface="Calibri" panose="020F0502020204030204" pitchFamily="34" charset="0"/>
              </a:rPr>
              <a:t>fornitore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spect="1" noChangeArrowheads="1"/>
          </p:cNvSpPr>
          <p:nvPr/>
        </p:nvSpPr>
        <p:spPr bwMode="auto">
          <a:xfrm>
            <a:off x="2924886" y="5679242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</a:rPr>
              <a:t>Bassa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 Box 14"/>
          <p:cNvSpPr txBox="1">
            <a:spLocks noChangeAspect="1" noChangeArrowheads="1"/>
          </p:cNvSpPr>
          <p:nvPr/>
        </p:nvSpPr>
        <p:spPr bwMode="auto">
          <a:xfrm>
            <a:off x="3096005" y="2754857"/>
            <a:ext cx="720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anose="020F0502020204030204" pitchFamily="34" charset="0"/>
              </a:rPr>
              <a:t>Alta</a:t>
            </a:r>
          </a:p>
        </p:txBody>
      </p:sp>
      <p:sp>
        <p:nvSpPr>
          <p:cNvPr id="18" name="Text Box 17"/>
          <p:cNvSpPr txBox="1">
            <a:spLocks noChangeAspect="1" noChangeArrowheads="1"/>
          </p:cNvSpPr>
          <p:nvPr/>
        </p:nvSpPr>
        <p:spPr bwMode="auto">
          <a:xfrm>
            <a:off x="6722402" y="2433543"/>
            <a:ext cx="2270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anose="020F0502020204030204" pitchFamily="34" charset="0"/>
              </a:rPr>
              <a:t>             FAG </a:t>
            </a:r>
          </a:p>
        </p:txBody>
      </p:sp>
      <p:sp>
        <p:nvSpPr>
          <p:cNvPr id="19" name="Line 21"/>
          <p:cNvSpPr>
            <a:spLocks noChangeAspect="1" noChangeShapeType="1"/>
          </p:cNvSpPr>
          <p:nvPr/>
        </p:nvSpPr>
        <p:spPr bwMode="auto">
          <a:xfrm>
            <a:off x="3497643" y="3135858"/>
            <a:ext cx="0" cy="245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20" name="Rectangle 4"/>
          <p:cNvSpPr>
            <a:spLocks noChangeAspect="1" noChangeArrowheads="1"/>
          </p:cNvSpPr>
          <p:nvPr/>
        </p:nvSpPr>
        <p:spPr bwMode="auto">
          <a:xfrm>
            <a:off x="3951668" y="5047015"/>
            <a:ext cx="2335402" cy="904563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" name="Text Box 9"/>
          <p:cNvSpPr txBox="1">
            <a:spLocks noChangeAspect="1" noChangeArrowheads="1"/>
          </p:cNvSpPr>
          <p:nvPr/>
        </p:nvSpPr>
        <p:spPr bwMode="auto">
          <a:xfrm>
            <a:off x="4033555" y="5178072"/>
            <a:ext cx="2130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NOK per </a:t>
            </a:r>
            <a:r>
              <a:rPr lang="en-US" dirty="0" err="1">
                <a:latin typeface="Calibri" panose="020F0502020204030204" pitchFamily="34" charset="0"/>
              </a:rPr>
              <a:t>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fornitore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21" name="Text Box 9"/>
          <p:cNvSpPr txBox="1">
            <a:spLocks noChangeAspect="1" noChangeArrowheads="1"/>
          </p:cNvSpPr>
          <p:nvPr/>
        </p:nvSpPr>
        <p:spPr bwMode="auto">
          <a:xfrm>
            <a:off x="6824263" y="3092239"/>
            <a:ext cx="2130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Arcanol</a:t>
            </a:r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1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Arcanol CLEAN-M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EF3A83-B8D6-4CEF-9E7D-E4523AAABC3D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30</a:t>
            </a:fld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Inhaltsplatzhalter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5844720"/>
              </p:ext>
            </p:extLst>
          </p:nvPr>
        </p:nvGraphicFramePr>
        <p:xfrm>
          <a:off x="694963" y="1377407"/>
          <a:ext cx="6208255" cy="29443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94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6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- 30 °C to + 180 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Temperatura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continua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superiore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Viscosità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olio 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40°C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100°C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 mm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²/s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Consistenza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NLGI)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Campo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sfere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&amp; 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 a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rulli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cilindrici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Altri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cuscinetti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9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Fattore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velocità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n*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dm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850.000 mm/min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rgbClr val="404547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78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tipiche</a:t>
                      </a:r>
                      <a:endParaRPr lang="en-US" sz="1200" b="0" i="0" u="none" strike="noStrike" cap="none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produzione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770" marR="0" indent="-30477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Tx/>
                        <a:buSzPct val="120000"/>
                        <a:buFont typeface="Arial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convogliamento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04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US" sz="1200" b="0" i="0" u="none" strike="noStrike" cap="none" baseline="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Adatto</a:t>
                      </a:r>
                      <a:r>
                        <a:rPr lang="en-US" sz="1200" b="0" i="0" u="none" strike="noStrike" cap="none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Applicazioni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nell'industria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ambiente</a:t>
                      </a:r>
                      <a:r>
                        <a:rPr lang="en-US" sz="1200" b="1" i="0" u="none" strike="noStrike" cap="none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i="0" u="none" strike="noStrike" cap="none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asettico</a:t>
                      </a:r>
                      <a:endParaRPr lang="en-US" sz="1200" b="1" i="0" u="none" strike="noStrike" cap="non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460" y="4267018"/>
            <a:ext cx="4143920" cy="19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Industrial_Aftermarket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/>
          <a:srcRect/>
          <a:stretch/>
        </p:blipFill>
        <p:spPr>
          <a:xfrm>
            <a:off x="0" y="864000"/>
            <a:ext cx="12192000" cy="223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76"/>
          <p:cNvGrpSpPr/>
          <p:nvPr/>
        </p:nvGrpSpPr>
        <p:grpSpPr>
          <a:xfrm>
            <a:off x="6683997" y="-292744"/>
            <a:ext cx="3055958" cy="5901974"/>
            <a:chOff x="5891248" y="581728"/>
            <a:chExt cx="2765069" cy="6012651"/>
          </a:xfrm>
          <a:scene3d>
            <a:camera prst="perspectiveRelaxedModerately" fov="5100000">
              <a:rot lat="18600000" lon="0" rev="0"/>
            </a:camera>
            <a:lightRig rig="threePt" dir="t">
              <a:rot lat="0" lon="0" rev="0"/>
            </a:lightRig>
          </a:scene3d>
        </p:grpSpPr>
        <p:grpSp>
          <p:nvGrpSpPr>
            <p:cNvPr id="3" name="Gruppe 64"/>
            <p:cNvGrpSpPr/>
            <p:nvPr/>
          </p:nvGrpSpPr>
          <p:grpSpPr>
            <a:xfrm rot="5400000">
              <a:off x="4292985" y="2231047"/>
              <a:ext cx="6012651" cy="2714013"/>
              <a:chOff x="252924" y="2033079"/>
              <a:chExt cx="8589523" cy="3093398"/>
            </a:xfrm>
            <a:solidFill>
              <a:schemeClr val="bg1"/>
            </a:solidFill>
          </p:grpSpPr>
          <p:sp>
            <p:nvSpPr>
              <p:cNvPr id="98" name="Pentagon 97"/>
              <p:cNvSpPr/>
              <p:nvPr/>
            </p:nvSpPr>
            <p:spPr>
              <a:xfrm>
                <a:off x="252924" y="2033079"/>
                <a:ext cx="8589523" cy="3093398"/>
              </a:xfrm>
              <a:prstGeom prst="homePlate">
                <a:avLst>
                  <a:gd name="adj" fmla="val 21509"/>
                </a:avLst>
              </a:prstGeom>
              <a:solidFill>
                <a:schemeClr val="bg1"/>
              </a:solidFill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 extrusionH="381000"/>
            </p:spPr>
            <p:txBody>
              <a:bodyPr anchor="ctr"/>
              <a:lstStyle/>
              <a:p>
                <a:pPr algn="ctr">
                  <a:defRPr/>
                </a:pPr>
                <a:endParaRPr lang="de-DE" sz="4000" kern="0" dirty="0">
                  <a:solidFill>
                    <a:schemeClr val="bg1"/>
                  </a:solidFill>
                  <a:latin typeface="Calibri"/>
                </a:endParaRPr>
              </a:p>
            </p:txBody>
          </p:sp>
          <p:grpSp>
            <p:nvGrpSpPr>
              <p:cNvPr id="4" name="Gruppe 28"/>
              <p:cNvGrpSpPr/>
              <p:nvPr/>
            </p:nvGrpSpPr>
            <p:grpSpPr>
              <a:xfrm>
                <a:off x="2661507" y="2075212"/>
                <a:ext cx="5173031" cy="3012355"/>
                <a:chOff x="2661507" y="2130354"/>
                <a:chExt cx="5173031" cy="2422187"/>
              </a:xfrm>
              <a:grpFill/>
            </p:grpSpPr>
            <p:cxnSp>
              <p:nvCxnSpPr>
                <p:cNvPr id="100" name="Lige forbindelse 99"/>
                <p:cNvCxnSpPr/>
                <p:nvPr/>
              </p:nvCxnSpPr>
              <p:spPr>
                <a:xfrm rot="5400000">
                  <a:off x="1455277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Lige forbindelse 104"/>
                <p:cNvCxnSpPr/>
                <p:nvPr/>
              </p:nvCxnSpPr>
              <p:spPr>
                <a:xfrm rot="5400000">
                  <a:off x="4076693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Lige forbindelse 119"/>
                <p:cNvCxnSpPr/>
                <p:nvPr/>
              </p:nvCxnSpPr>
              <p:spPr>
                <a:xfrm rot="5400000">
                  <a:off x="6618580" y="3336584"/>
                  <a:ext cx="2422187" cy="9728"/>
                </a:xfrm>
                <a:prstGeom prst="line">
                  <a:avLst/>
                </a:prstGeom>
                <a:grpFill/>
                <a:ln>
                  <a:solidFill>
                    <a:schemeClr val="accent1"/>
                  </a:solidFill>
                </a:ln>
                <a:sp3d extrusionH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0" name="Tekstboks 89"/>
            <p:cNvSpPr txBox="1"/>
            <p:nvPr/>
          </p:nvSpPr>
          <p:spPr>
            <a:xfrm>
              <a:off x="5905763" y="4972049"/>
              <a:ext cx="921305" cy="595741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2011</a:t>
              </a:r>
              <a:endParaRPr lang="de-DE" sz="32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kstboks 90"/>
            <p:cNvSpPr txBox="1"/>
            <p:nvPr/>
          </p:nvSpPr>
          <p:spPr>
            <a:xfrm>
              <a:off x="5891248" y="3009085"/>
              <a:ext cx="921305" cy="595741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5"/>
                  </a:solidFill>
                  <a:latin typeface="Calibri" panose="020F0502020204030204" pitchFamily="34" charset="0"/>
                </a:rPr>
                <a:t>2010</a:t>
              </a:r>
              <a:endParaRPr lang="de-DE" sz="32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Tekstboks 91"/>
            <p:cNvSpPr txBox="1"/>
            <p:nvPr/>
          </p:nvSpPr>
          <p:spPr>
            <a:xfrm>
              <a:off x="5905763" y="1267747"/>
              <a:ext cx="921305" cy="595741"/>
            </a:xfrm>
            <a:prstGeom prst="rect">
              <a:avLst/>
            </a:prstGeom>
            <a:noFill/>
            <a:sp3d extrusionH="381000"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5"/>
                  </a:solidFill>
                  <a:latin typeface="Calibri" panose="020F0502020204030204" pitchFamily="34" charset="0"/>
                </a:rPr>
                <a:t>2009</a:t>
              </a:r>
              <a:endParaRPr lang="de-DE" sz="3200" b="1" dirty="0">
                <a:solidFill>
                  <a:schemeClr val="accent5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uppe 346"/>
          <p:cNvGrpSpPr>
            <a:grpSpLocks/>
          </p:cNvGrpSpPr>
          <p:nvPr/>
        </p:nvGrpSpPr>
        <p:grpSpPr bwMode="auto">
          <a:xfrm>
            <a:off x="8089187" y="3143893"/>
            <a:ext cx="1751588" cy="1383591"/>
            <a:chOff x="3889659" y="2301382"/>
            <a:chExt cx="715645" cy="550966"/>
          </a:xfrm>
        </p:grpSpPr>
        <p:sp>
          <p:nvSpPr>
            <p:cNvPr id="140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6" name="Gruppe 244"/>
            <p:cNvGrpSpPr>
              <a:grpSpLocks/>
            </p:cNvGrpSpPr>
            <p:nvPr/>
          </p:nvGrpSpPr>
          <p:grpSpPr bwMode="auto">
            <a:xfrm>
              <a:off x="4005954" y="2301382"/>
              <a:ext cx="508897" cy="507268"/>
              <a:chOff x="2329190" y="3175056"/>
              <a:chExt cx="2131782" cy="2124956"/>
            </a:xfrm>
          </p:grpSpPr>
          <p:grpSp>
            <p:nvGrpSpPr>
              <p:cNvPr id="7" name="Gruppe 242"/>
              <p:cNvGrpSpPr>
                <a:grpSpLocks/>
              </p:cNvGrpSpPr>
              <p:nvPr/>
            </p:nvGrpSpPr>
            <p:grpSpPr bwMode="auto">
              <a:xfrm>
                <a:off x="2346750" y="3175056"/>
                <a:ext cx="2114222" cy="2114322"/>
                <a:chOff x="2346750" y="3175056"/>
                <a:chExt cx="2114222" cy="2114322"/>
              </a:xfrm>
            </p:grpSpPr>
            <p:sp>
              <p:nvSpPr>
                <p:cNvPr id="144" name="Ellipse 143"/>
                <p:cNvSpPr/>
                <p:nvPr/>
              </p:nvSpPr>
              <p:spPr bwMode="auto">
                <a:xfrm rot="1356468">
                  <a:off x="2346750" y="3175056"/>
                  <a:ext cx="2114222" cy="21143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9BBB59">
                        <a:shade val="51000"/>
                        <a:satMod val="130000"/>
                      </a:srgbClr>
                    </a:gs>
                    <a:gs pos="83000">
                      <a:srgbClr val="C0FF4D"/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  <p:sp>
              <p:nvSpPr>
                <p:cNvPr id="145" name="Ellipse 144"/>
                <p:cNvSpPr/>
                <p:nvPr/>
              </p:nvSpPr>
              <p:spPr bwMode="auto">
                <a:xfrm>
                  <a:off x="2687376" y="3208960"/>
                  <a:ext cx="1500231" cy="114748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FF">
                        <a:lumMod val="40000"/>
                        <a:lumOff val="60000"/>
                        <a:alpha val="0"/>
                      </a:srgbClr>
                    </a:gs>
                    <a:gs pos="100000">
                      <a:srgbClr val="FFFCF9">
                        <a:alpha val="77000"/>
                      </a:srgb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buFont typeface="Calibri" pitchFamily="-97" charset="0"/>
                    <a:buAutoNum type="arabicPeriod"/>
                    <a:defRPr/>
                  </a:pPr>
                  <a:endParaRPr lang="de-DE" kern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43" name="Måne 142"/>
              <p:cNvSpPr/>
              <p:nvPr/>
            </p:nvSpPr>
            <p:spPr bwMode="auto">
              <a:xfrm rot="16552097">
                <a:off x="2882229" y="3903077"/>
                <a:ext cx="843896" cy="1949974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</p:grpSp>
      <p:grpSp>
        <p:nvGrpSpPr>
          <p:cNvPr id="8" name="Gruppe 188"/>
          <p:cNvGrpSpPr>
            <a:grpSpLocks/>
          </p:cNvGrpSpPr>
          <p:nvPr/>
        </p:nvGrpSpPr>
        <p:grpSpPr bwMode="auto">
          <a:xfrm>
            <a:off x="7829251" y="2075381"/>
            <a:ext cx="886659" cy="896389"/>
            <a:chOff x="3262312" y="2393945"/>
            <a:chExt cx="1293813" cy="1400817"/>
          </a:xfrm>
        </p:grpSpPr>
        <p:grpSp>
          <p:nvGrpSpPr>
            <p:cNvPr id="9" name="Gruppe 128"/>
            <p:cNvGrpSpPr>
              <a:grpSpLocks/>
            </p:cNvGrpSpPr>
            <p:nvPr/>
          </p:nvGrpSpPr>
          <p:grpSpPr bwMode="auto">
            <a:xfrm>
              <a:off x="3262312" y="2393944"/>
              <a:ext cx="1293813" cy="1400818"/>
              <a:chOff x="2257732" y="2455102"/>
              <a:chExt cx="1293692" cy="1400618"/>
            </a:xfrm>
          </p:grpSpPr>
          <p:sp>
            <p:nvSpPr>
              <p:cNvPr id="149" name="Ellipse 148"/>
              <p:cNvSpPr/>
              <p:nvPr/>
            </p:nvSpPr>
            <p:spPr bwMode="auto">
              <a:xfrm>
                <a:off x="2278503" y="3596339"/>
                <a:ext cx="1185740" cy="25938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10" name="Gruppe 90"/>
              <p:cNvGrpSpPr>
                <a:grpSpLocks/>
              </p:cNvGrpSpPr>
              <p:nvPr/>
            </p:nvGrpSpPr>
            <p:grpSpPr bwMode="auto">
              <a:xfrm>
                <a:off x="2257732" y="2455102"/>
                <a:ext cx="1293692" cy="1293844"/>
                <a:chOff x="428742" y="3317708"/>
                <a:chExt cx="492200" cy="492258"/>
              </a:xfrm>
            </p:grpSpPr>
            <p:sp>
              <p:nvSpPr>
                <p:cNvPr id="151" name="Ellipse 150"/>
                <p:cNvSpPr/>
                <p:nvPr/>
              </p:nvSpPr>
              <p:spPr bwMode="auto">
                <a:xfrm>
                  <a:off x="428742" y="3317708"/>
                  <a:ext cx="492200" cy="49225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FFFF00"/>
                    </a:gs>
                    <a:gs pos="99000">
                      <a:srgbClr val="FFC000"/>
                    </a:gs>
                  </a:gsLst>
                  <a:lin ang="16200000" scaled="1"/>
                  <a:tileRect/>
                </a:gradFill>
                <a:ln w="3175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sz="1400" kern="0" noProof="1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152" name="Ellipse 151"/>
                <p:cNvSpPr/>
                <p:nvPr/>
              </p:nvSpPr>
              <p:spPr bwMode="auto">
                <a:xfrm>
                  <a:off x="499824" y="3336825"/>
                  <a:ext cx="360787" cy="26644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e-DE" kern="0" dirty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8" name="Måne 147"/>
            <p:cNvSpPr/>
            <p:nvPr/>
          </p:nvSpPr>
          <p:spPr bwMode="auto">
            <a:xfrm rot="16570711">
              <a:off x="3577342" y="2838256"/>
              <a:ext cx="564537" cy="1186762"/>
            </a:xfrm>
            <a:prstGeom prst="moon">
              <a:avLst>
                <a:gd name="adj" fmla="val 18201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1" name="Gruppe 72"/>
          <p:cNvGrpSpPr>
            <a:grpSpLocks/>
          </p:cNvGrpSpPr>
          <p:nvPr/>
        </p:nvGrpSpPr>
        <p:grpSpPr bwMode="auto">
          <a:xfrm>
            <a:off x="8370307" y="1332777"/>
            <a:ext cx="534410" cy="593072"/>
            <a:chOff x="6731000" y="307975"/>
            <a:chExt cx="1341438" cy="1454438"/>
          </a:xfrm>
        </p:grpSpPr>
        <p:grpSp>
          <p:nvGrpSpPr>
            <p:cNvPr id="12" name="Gruppe 69"/>
            <p:cNvGrpSpPr>
              <a:grpSpLocks/>
            </p:cNvGrpSpPr>
            <p:nvPr/>
          </p:nvGrpSpPr>
          <p:grpSpPr bwMode="auto">
            <a:xfrm>
              <a:off x="6731000" y="307975"/>
              <a:ext cx="1341438" cy="1335088"/>
              <a:chOff x="6985496" y="4742888"/>
              <a:chExt cx="1340936" cy="1335810"/>
            </a:xfrm>
          </p:grpSpPr>
          <p:sp>
            <p:nvSpPr>
              <p:cNvPr id="162" name="Ellipse 161"/>
              <p:cNvSpPr/>
              <p:nvPr/>
            </p:nvSpPr>
            <p:spPr bwMode="auto">
              <a:xfrm>
                <a:off x="6990733" y="4742888"/>
                <a:ext cx="1335699" cy="1335810"/>
              </a:xfrm>
              <a:prstGeom prst="ellipse">
                <a:avLst/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C00000"/>
                </a:solidFill>
                <a:prstDash val="solid"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3" name="Måne 64"/>
              <p:cNvSpPr/>
              <p:nvPr/>
            </p:nvSpPr>
            <p:spPr bwMode="auto">
              <a:xfrm rot="16552097">
                <a:off x="7295809" y="5110022"/>
                <a:ext cx="645832" cy="1266457"/>
              </a:xfrm>
              <a:prstGeom prst="moon">
                <a:avLst>
                  <a:gd name="adj" fmla="val 18952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164" name="Ellipse 163"/>
              <p:cNvSpPr/>
              <p:nvPr/>
            </p:nvSpPr>
            <p:spPr bwMode="auto">
              <a:xfrm>
                <a:off x="7169577" y="4785783"/>
                <a:ext cx="983882" cy="721257"/>
              </a:xfrm>
              <a:prstGeom prst="ellipse">
                <a:avLst/>
              </a:prstGeom>
              <a:gradFill flip="none" rotWithShape="1">
                <a:gsLst>
                  <a:gs pos="0">
                    <a:srgbClr val="1F497D">
                      <a:lumMod val="40000"/>
                      <a:lumOff val="60000"/>
                      <a:alpha val="0"/>
                    </a:srgbClr>
                  </a:gs>
                  <a:gs pos="100000">
                    <a:sysClr val="window" lastClr="FFFFFF">
                      <a:alpha val="77000"/>
                    </a:sys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e-DE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</p:grpSp>
        <p:sp>
          <p:nvSpPr>
            <p:cNvPr id="161" name="Ellipse 160"/>
            <p:cNvSpPr/>
            <p:nvPr/>
          </p:nvSpPr>
          <p:spPr bwMode="auto">
            <a:xfrm>
              <a:off x="6786578" y="1500174"/>
              <a:ext cx="1198946" cy="262239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56012" y="1142677"/>
            <a:ext cx="4248000" cy="808949"/>
            <a:chOff x="232012" y="1429284"/>
            <a:chExt cx="3821373" cy="808949"/>
          </a:xfrm>
        </p:grpSpPr>
        <p:sp>
          <p:nvSpPr>
            <p:cNvPr id="171" name="Pentagon 170"/>
            <p:cNvSpPr/>
            <p:nvPr/>
          </p:nvSpPr>
          <p:spPr>
            <a:xfrm>
              <a:off x="232012" y="1430205"/>
              <a:ext cx="3821373" cy="80802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73" name="Tekstboks 172"/>
            <p:cNvSpPr txBox="1"/>
            <p:nvPr/>
          </p:nvSpPr>
          <p:spPr>
            <a:xfrm>
              <a:off x="300252" y="1429284"/>
              <a:ext cx="3667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FAG </a:t>
              </a:r>
              <a:r>
                <a:rPr lang="en-US" sz="1600" dirty="0" err="1">
                  <a:latin typeface="Calibri" panose="020F0502020204030204" pitchFamily="34" charset="0"/>
                </a:rPr>
                <a:t>definisce</a:t>
              </a:r>
              <a:r>
                <a:rPr lang="en-US" sz="1600" dirty="0">
                  <a:latin typeface="Calibri" panose="020F0502020204030204" pitchFamily="34" charset="0"/>
                </a:rPr>
                <a:t> le </a:t>
              </a:r>
              <a:r>
                <a:rPr lang="en-US" sz="1600" dirty="0" err="1">
                  <a:latin typeface="Calibri" panose="020F0502020204030204" pitchFamily="34" charset="0"/>
                </a:rPr>
                <a:t>specifiche</a:t>
              </a:r>
              <a:r>
                <a:rPr lang="en-US" sz="1600" dirty="0">
                  <a:latin typeface="Calibri" panose="020F0502020204030204" pitchFamily="34" charset="0"/>
                </a:rPr>
                <a:t> di </a:t>
              </a:r>
              <a:r>
                <a:rPr lang="en-US" sz="1600" dirty="0" err="1">
                  <a:latin typeface="Calibri" panose="020F0502020204030204" pitchFamily="34" charset="0"/>
                </a:rPr>
                <a:t>prodotto</a:t>
              </a:r>
              <a:endParaRPr lang="en-US" sz="1600" dirty="0">
                <a:latin typeface="Calibri" panose="020F0502020204030204" pitchFamily="34" charset="0"/>
              </a:endParaRPr>
            </a:p>
            <a:p>
              <a:r>
                <a:rPr lang="en-US" sz="1600" dirty="0">
                  <a:latin typeface="Calibri" panose="020F0502020204030204" pitchFamily="34" charset="0"/>
                </a:rPr>
                <a:t>(</a:t>
              </a:r>
              <a:r>
                <a:rPr lang="en-US" sz="1600" dirty="0" err="1">
                  <a:latin typeface="Calibri" panose="020F0502020204030204" pitchFamily="34" charset="0"/>
                </a:rPr>
                <a:t>proprietà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fisiche</a:t>
              </a:r>
              <a:r>
                <a:rPr lang="en-US" sz="1600" dirty="0">
                  <a:latin typeface="Calibri" panose="020F0502020204030204" pitchFamily="34" charset="0"/>
                </a:rPr>
                <a:t> e </a:t>
              </a:r>
              <a:r>
                <a:rPr lang="en-US" sz="1600" dirty="0" err="1">
                  <a:latin typeface="Calibri" panose="020F0502020204030204" pitchFamily="34" charset="0"/>
                </a:rPr>
                <a:t>pretazioni</a:t>
              </a:r>
              <a:r>
                <a:rPr lang="en-US" sz="1600" dirty="0">
                  <a:latin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Arcanol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– 3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anni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per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arrivare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all'accettazione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1744639" y="2168531"/>
            <a:ext cx="4248000" cy="648920"/>
            <a:chOff x="1744639" y="2168531"/>
            <a:chExt cx="4248000" cy="648920"/>
          </a:xfrm>
        </p:grpSpPr>
        <p:sp>
          <p:nvSpPr>
            <p:cNvPr id="52" name="Pentagon 170"/>
            <p:cNvSpPr/>
            <p:nvPr/>
          </p:nvSpPr>
          <p:spPr>
            <a:xfrm>
              <a:off x="1744639" y="2169451"/>
              <a:ext cx="4248000" cy="648000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53" name="Tekstboks 172"/>
            <p:cNvSpPr txBox="1"/>
            <p:nvPr/>
          </p:nvSpPr>
          <p:spPr>
            <a:xfrm>
              <a:off x="1812879" y="2168531"/>
              <a:ext cx="38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latin typeface="Calibri" panose="020F0502020204030204" pitchFamily="34" charset="0"/>
                </a:rPr>
                <a:t>Ispezione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delle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proprietà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fisiche</a:t>
              </a:r>
              <a:r>
                <a:rPr lang="en-US" sz="1600" dirty="0">
                  <a:latin typeface="Calibri" panose="020F0502020204030204" pitchFamily="34" charset="0"/>
                </a:rPr>
                <a:t> di base</a:t>
              </a:r>
              <a:endParaRPr lang="de-DE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7" name="Pentagon 170"/>
          <p:cNvSpPr/>
          <p:nvPr/>
        </p:nvSpPr>
        <p:spPr>
          <a:xfrm>
            <a:off x="1733264" y="3891346"/>
            <a:ext cx="4248000" cy="648000"/>
          </a:xfrm>
          <a:prstGeom prst="homePlate">
            <a:avLst>
              <a:gd name="adj" fmla="val 35141"/>
            </a:avLst>
          </a:prstGeom>
          <a:gradFill rotWithShape="1">
            <a:gsLst>
              <a:gs pos="0">
                <a:srgbClr val="E6E6E6"/>
              </a:gs>
              <a:gs pos="100000">
                <a:sysClr val="window" lastClr="FFFFFF"/>
              </a:gs>
            </a:gsLst>
            <a:lin ang="16200000"/>
          </a:gra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Test sui </a:t>
            </a:r>
            <a:r>
              <a:rPr lang="en-US" sz="1600" dirty="0" err="1">
                <a:latin typeface="Calibri" panose="020F0502020204030204" pitchFamily="34" charset="0"/>
              </a:rPr>
              <a:t>banchi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prova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dei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cuscinetti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volventi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prestazione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  <a:endParaRPr lang="de-DE" sz="1600" dirty="0">
              <a:latin typeface="Calibri" panose="020F0502020204030204" pitchFamily="34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276619" y="5749723"/>
            <a:ext cx="5245509" cy="432714"/>
            <a:chOff x="1276619" y="5749723"/>
            <a:chExt cx="5245509" cy="432714"/>
          </a:xfrm>
        </p:grpSpPr>
        <p:sp>
          <p:nvSpPr>
            <p:cNvPr id="60" name="Pentagon 170"/>
            <p:cNvSpPr/>
            <p:nvPr/>
          </p:nvSpPr>
          <p:spPr>
            <a:xfrm>
              <a:off x="1728716" y="5749723"/>
              <a:ext cx="4420551" cy="432714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61" name="Tekstboks 172"/>
            <p:cNvSpPr txBox="1"/>
            <p:nvPr/>
          </p:nvSpPr>
          <p:spPr>
            <a:xfrm>
              <a:off x="1276619" y="5803389"/>
              <a:ext cx="524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il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grasso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riceve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il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sigillo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Arcanol</a:t>
              </a:r>
              <a:endParaRPr lang="de-DE" sz="1600" b="1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785577" y="4699517"/>
            <a:ext cx="2074459" cy="911984"/>
            <a:chOff x="548184" y="4931533"/>
            <a:chExt cx="2074459" cy="9119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2" name="AutoShape 89"/>
            <p:cNvSpPr>
              <a:spLocks noChangeAspect="1" noChangeArrowheads="1"/>
            </p:cNvSpPr>
            <p:nvPr/>
          </p:nvSpPr>
          <p:spPr bwMode="auto">
            <a:xfrm>
              <a:off x="548184" y="4931533"/>
              <a:ext cx="2074459" cy="911984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3" name="Text Box 90"/>
            <p:cNvSpPr txBox="1">
              <a:spLocks noChangeArrowheads="1"/>
            </p:cNvSpPr>
            <p:nvPr/>
          </p:nvSpPr>
          <p:spPr bwMode="auto">
            <a:xfrm>
              <a:off x="735797" y="5043764"/>
              <a:ext cx="170910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Test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err="1">
                  <a:latin typeface="Calibri" panose="020F0502020204030204" pitchFamily="34" charset="0"/>
                </a:rPr>
                <a:t>superato</a:t>
              </a:r>
              <a:r>
                <a:rPr lang="en-US" sz="14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66" name="Text Box 75"/>
          <p:cNvSpPr txBox="1">
            <a:spLocks noChangeArrowheads="1"/>
          </p:cNvSpPr>
          <p:nvPr/>
        </p:nvSpPr>
        <p:spPr bwMode="auto">
          <a:xfrm>
            <a:off x="4676340" y="3137323"/>
            <a:ext cx="1304925" cy="52322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Calibri" panose="020F0502020204030204" pitchFamily="34" charset="0"/>
              </a:rPr>
              <a:t>Nuono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metodo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sviluppo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3918993" y="3375167"/>
            <a:ext cx="607514" cy="9478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>
            <a:off x="3898706" y="3379028"/>
            <a:ext cx="8477" cy="471375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3860035" y="5182806"/>
            <a:ext cx="8478" cy="471377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79"/>
          <p:cNvSpPr txBox="1">
            <a:spLocks noChangeArrowheads="1"/>
          </p:cNvSpPr>
          <p:nvPr/>
        </p:nvSpPr>
        <p:spPr bwMode="auto">
          <a:xfrm>
            <a:off x="3939132" y="3056696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anose="020F0502020204030204" pitchFamily="34" charset="0"/>
              </a:rPr>
              <a:t>No</a:t>
            </a:r>
          </a:p>
        </p:txBody>
      </p:sp>
      <p:cxnSp>
        <p:nvCxnSpPr>
          <p:cNvPr id="87" name="Gerade Verbindung 86"/>
          <p:cNvCxnSpPr/>
          <p:nvPr/>
        </p:nvCxnSpPr>
        <p:spPr>
          <a:xfrm flipV="1">
            <a:off x="3893973" y="5158854"/>
            <a:ext cx="659830" cy="6444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79"/>
          <p:cNvSpPr txBox="1">
            <a:spLocks noChangeArrowheads="1"/>
          </p:cNvSpPr>
          <p:nvPr/>
        </p:nvSpPr>
        <p:spPr bwMode="auto">
          <a:xfrm>
            <a:off x="3914112" y="4846827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93" name="Text Box 78"/>
          <p:cNvSpPr txBox="1">
            <a:spLocks noChangeArrowheads="1"/>
          </p:cNvSpPr>
          <p:nvPr/>
        </p:nvSpPr>
        <p:spPr bwMode="auto">
          <a:xfrm>
            <a:off x="3920274" y="3575500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103" name="Text Box 78"/>
          <p:cNvSpPr txBox="1">
            <a:spLocks noChangeArrowheads="1"/>
          </p:cNvSpPr>
          <p:nvPr/>
        </p:nvSpPr>
        <p:spPr bwMode="auto">
          <a:xfrm>
            <a:off x="3895253" y="5447518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Si</a:t>
            </a:r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4676340" y="4995233"/>
            <a:ext cx="1304925" cy="52322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>
                <a:latin typeface="Calibri" panose="020F0502020204030204" pitchFamily="34" charset="0"/>
              </a:rPr>
              <a:t>Nuovo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metodo</a:t>
            </a:r>
            <a:r>
              <a:rPr lang="en-US" sz="1400" dirty="0">
                <a:latin typeface="Calibri" panose="020F0502020204030204" pitchFamily="34" charset="0"/>
              </a:rPr>
              <a:t> di </a:t>
            </a:r>
            <a:r>
              <a:rPr lang="en-US" sz="1400" dirty="0" err="1">
                <a:latin typeface="Calibri" panose="020F0502020204030204" pitchFamily="34" charset="0"/>
              </a:rPr>
              <a:t>sviluppo</a:t>
            </a:r>
            <a:endParaRPr lang="en-US" sz="1400" dirty="0">
              <a:latin typeface="Calibri" panose="020F050202020403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785577" y="2941474"/>
            <a:ext cx="2074459" cy="911984"/>
            <a:chOff x="548184" y="4931533"/>
            <a:chExt cx="2074459" cy="9119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8" name="AutoShape 89"/>
            <p:cNvSpPr>
              <a:spLocks noChangeAspect="1" noChangeArrowheads="1"/>
            </p:cNvSpPr>
            <p:nvPr/>
          </p:nvSpPr>
          <p:spPr bwMode="auto">
            <a:xfrm>
              <a:off x="548184" y="4931533"/>
              <a:ext cx="2074459" cy="911984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70" name="Text Box 90"/>
            <p:cNvSpPr txBox="1">
              <a:spLocks noChangeArrowheads="1"/>
            </p:cNvSpPr>
            <p:nvPr/>
          </p:nvSpPr>
          <p:spPr bwMode="auto">
            <a:xfrm>
              <a:off x="735797" y="5043764"/>
              <a:ext cx="170910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Test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err="1">
                  <a:latin typeface="Calibri" panose="020F0502020204030204" pitchFamily="34" charset="0"/>
                </a:rPr>
                <a:t>superato</a:t>
              </a:r>
              <a:r>
                <a:rPr lang="en-US" sz="14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3" name="Segnaposto data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1A9314-156D-4629-9ACE-B1FA03E1A248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 animBg="1"/>
      <p:bldP spid="81" grpId="0"/>
      <p:bldP spid="88" grpId="0"/>
      <p:bldP spid="93" grpId="0"/>
      <p:bldP spid="103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5</a:t>
            </a:fld>
            <a:endParaRPr lang="de-DE" dirty="0">
              <a:latin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80855" y="1143513"/>
            <a:ext cx="5825446" cy="734420"/>
            <a:chOff x="232012" y="1430205"/>
            <a:chExt cx="3821373" cy="808028"/>
          </a:xfrm>
        </p:grpSpPr>
        <p:sp>
          <p:nvSpPr>
            <p:cNvPr id="9" name="Pentagon 170"/>
            <p:cNvSpPr/>
            <p:nvPr/>
          </p:nvSpPr>
          <p:spPr>
            <a:xfrm>
              <a:off x="232012" y="1430205"/>
              <a:ext cx="3821373" cy="808028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10" name="Tekstboks 172"/>
            <p:cNvSpPr txBox="1"/>
            <p:nvPr/>
          </p:nvSpPr>
          <p:spPr>
            <a:xfrm>
              <a:off x="300252" y="1474500"/>
              <a:ext cx="3667121" cy="68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err="1">
                  <a:latin typeface="Calibri" panose="020F0502020204030204" pitchFamily="34" charset="0"/>
                </a:rPr>
                <a:t>Ispezioni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all'entrata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merce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</a:p>
            <a:p>
              <a:pPr>
                <a:spcBef>
                  <a:spcPct val="1500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(</a:t>
              </a:r>
              <a:r>
                <a:rPr lang="en-US" sz="1600" dirty="0" err="1">
                  <a:latin typeface="Calibri" panose="020F0502020204030204" pitchFamily="34" charset="0"/>
                </a:rPr>
                <a:t>ispezioni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delle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proprietà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fisiche</a:t>
              </a:r>
              <a:r>
                <a:rPr lang="en-US" sz="1600" dirty="0">
                  <a:latin typeface="Calibri" panose="020F0502020204030204" pitchFamily="34" charset="0"/>
                </a:rPr>
                <a:t>)</a:t>
              </a:r>
              <a:endParaRPr lang="de-DE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5171328" y="2372008"/>
            <a:ext cx="2433247" cy="338554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latin typeface="Calibri" panose="020F0502020204030204" pitchFamily="34" charset="0"/>
              </a:rPr>
              <a:t>Reso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fornitore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>
            <a:off x="4165156" y="2635457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3098335" y="3123439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Si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780855" y="3494697"/>
            <a:ext cx="5825446" cy="666343"/>
            <a:chOff x="1780855" y="3494697"/>
            <a:chExt cx="5825446" cy="666343"/>
          </a:xfrm>
        </p:grpSpPr>
        <p:sp>
          <p:nvSpPr>
            <p:cNvPr id="25" name="Pentagon 170"/>
            <p:cNvSpPr/>
            <p:nvPr/>
          </p:nvSpPr>
          <p:spPr>
            <a:xfrm>
              <a:off x="1780855" y="3494697"/>
              <a:ext cx="5825446" cy="666343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26" name="Tekstboks 172"/>
            <p:cNvSpPr txBox="1"/>
            <p:nvPr/>
          </p:nvSpPr>
          <p:spPr>
            <a:xfrm>
              <a:off x="1831801" y="3534848"/>
              <a:ext cx="5590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</a:rPr>
                <a:t>Test di </a:t>
              </a:r>
              <a:r>
                <a:rPr lang="en-US" sz="1600" dirty="0" err="1">
                  <a:latin typeface="Calibri" panose="020F0502020204030204" pitchFamily="34" charset="0"/>
                </a:rPr>
                <a:t>breve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durata</a:t>
              </a:r>
              <a:r>
                <a:rPr lang="en-US" sz="1600" dirty="0">
                  <a:latin typeface="Calibri" panose="020F0502020204030204" pitchFamily="34" charset="0"/>
                </a:rPr>
                <a:t> (100 - 500 ore) e di </a:t>
              </a:r>
              <a:r>
                <a:rPr lang="en-US" sz="1600" dirty="0" err="1">
                  <a:latin typeface="Calibri" panose="020F0502020204030204" pitchFamily="34" charset="0"/>
                </a:rPr>
                <a:t>lunga</a:t>
              </a:r>
              <a:r>
                <a:rPr lang="en-US" sz="1600" dirty="0">
                  <a:latin typeface="Calibri" panose="020F0502020204030204" pitchFamily="34" charset="0"/>
                </a:rPr>
                <a:t> </a:t>
              </a:r>
              <a:r>
                <a:rPr lang="en-US" sz="1600" dirty="0" err="1">
                  <a:latin typeface="Calibri" panose="020F0502020204030204" pitchFamily="34" charset="0"/>
                </a:rPr>
                <a:t>durata</a:t>
              </a:r>
              <a:br>
                <a:rPr lang="en-US" sz="1600" dirty="0">
                  <a:latin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</a:rPr>
                <a:t>(&gt; 2,000 hrs.)</a:t>
              </a:r>
            </a:p>
          </p:txBody>
        </p:sp>
      </p:grpSp>
      <p:cxnSp>
        <p:nvCxnSpPr>
          <p:cNvPr id="27" name="Gerade Verbindung 26"/>
          <p:cNvCxnSpPr/>
          <p:nvPr/>
        </p:nvCxnSpPr>
        <p:spPr>
          <a:xfrm flipV="1">
            <a:off x="4157754" y="2517173"/>
            <a:ext cx="880009" cy="3711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2984788" y="3094522"/>
            <a:ext cx="8417" cy="326772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5"/>
          <p:cNvSpPr txBox="1">
            <a:spLocks noChangeArrowheads="1"/>
          </p:cNvSpPr>
          <p:nvPr/>
        </p:nvSpPr>
        <p:spPr bwMode="auto">
          <a:xfrm>
            <a:off x="5066873" y="4610063"/>
            <a:ext cx="2433247" cy="338554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latin typeface="Calibri" panose="020F0502020204030204" pitchFamily="34" charset="0"/>
              </a:rPr>
              <a:t>Reso</a:t>
            </a:r>
            <a:r>
              <a:rPr lang="en-US" sz="1600" dirty="0">
                <a:latin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</a:rPr>
              <a:t>fornitore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37" name="Text Box 79"/>
          <p:cNvSpPr txBox="1">
            <a:spLocks noChangeArrowheads="1"/>
          </p:cNvSpPr>
          <p:nvPr/>
        </p:nvSpPr>
        <p:spPr bwMode="auto">
          <a:xfrm>
            <a:off x="4122347" y="4955704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anose="020F0502020204030204" pitchFamily="34" charset="0"/>
              </a:rPr>
              <a:t>No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3076074" y="5392316"/>
            <a:ext cx="614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anose="020F0502020204030204" pitchFamily="34" charset="0"/>
              </a:rPr>
              <a:t>Si</a:t>
            </a:r>
          </a:p>
        </p:txBody>
      </p:sp>
      <p:cxnSp>
        <p:nvCxnSpPr>
          <p:cNvPr id="39" name="Gerade Verbindung 38"/>
          <p:cNvCxnSpPr/>
          <p:nvPr/>
        </p:nvCxnSpPr>
        <p:spPr>
          <a:xfrm flipV="1">
            <a:off x="4114945" y="4765502"/>
            <a:ext cx="880009" cy="3711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2952252" y="5353125"/>
            <a:ext cx="10130" cy="328484"/>
          </a:xfrm>
          <a:prstGeom prst="line">
            <a:avLst/>
          </a:prstGeom>
          <a:ln w="19050">
            <a:solidFill>
              <a:srgbClr val="282828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o 11"/>
          <p:cNvGrpSpPr/>
          <p:nvPr/>
        </p:nvGrpSpPr>
        <p:grpSpPr>
          <a:xfrm>
            <a:off x="1780855" y="5680435"/>
            <a:ext cx="5825446" cy="391595"/>
            <a:chOff x="1780855" y="5680435"/>
            <a:chExt cx="5825446" cy="391595"/>
          </a:xfrm>
        </p:grpSpPr>
        <p:sp>
          <p:nvSpPr>
            <p:cNvPr id="42" name="Pentagon 170"/>
            <p:cNvSpPr/>
            <p:nvPr/>
          </p:nvSpPr>
          <p:spPr>
            <a:xfrm>
              <a:off x="1780855" y="5691654"/>
              <a:ext cx="5825446" cy="380376"/>
            </a:xfrm>
            <a:prstGeom prst="homePlate">
              <a:avLst>
                <a:gd name="adj" fmla="val 35141"/>
              </a:avLst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kern="0" dirty="0">
                <a:solidFill>
                  <a:srgbClr val="FFFFFF"/>
                </a:solidFill>
                <a:latin typeface="Arial Narrow" pitchFamily="-97" charset="0"/>
              </a:endParaRPr>
            </a:p>
          </p:txBody>
        </p:sp>
        <p:sp>
          <p:nvSpPr>
            <p:cNvPr id="43" name="Tekstboks 172"/>
            <p:cNvSpPr txBox="1"/>
            <p:nvPr/>
          </p:nvSpPr>
          <p:spPr>
            <a:xfrm>
              <a:off x="1819815" y="5680435"/>
              <a:ext cx="5590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Sigillo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di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approvazione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Arcanol</a:t>
              </a:r>
              <a:r>
                <a:rPr lang="en-US" b="1" dirty="0">
                  <a:solidFill>
                    <a:srgbClr val="00893D"/>
                  </a:solidFill>
                  <a:latin typeface="Calibri" panose="020F0502020204030204" pitchFamily="34" charset="0"/>
                </a:rPr>
                <a:t> </a:t>
              </a:r>
              <a:r>
                <a:rPr lang="en-US" b="1" dirty="0" err="1">
                  <a:solidFill>
                    <a:srgbClr val="00893D"/>
                  </a:solidFill>
                  <a:latin typeface="Calibri" panose="020F0502020204030204" pitchFamily="34" charset="0"/>
                </a:rPr>
                <a:t>confermato</a:t>
              </a:r>
              <a:endParaRPr lang="en-US" b="1" dirty="0">
                <a:solidFill>
                  <a:srgbClr val="00893D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5" name="Picture 44" descr="41_11-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25109" y="2748699"/>
            <a:ext cx="2678505" cy="345189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916206" y="4307631"/>
            <a:ext cx="2074459" cy="911984"/>
            <a:chOff x="548184" y="4931533"/>
            <a:chExt cx="2074459" cy="9119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AutoShape 89"/>
            <p:cNvSpPr>
              <a:spLocks noChangeAspect="1" noChangeArrowheads="1"/>
            </p:cNvSpPr>
            <p:nvPr/>
          </p:nvSpPr>
          <p:spPr bwMode="auto">
            <a:xfrm>
              <a:off x="548184" y="4931533"/>
              <a:ext cx="2074459" cy="911984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" name="Text Box 90"/>
            <p:cNvSpPr txBox="1">
              <a:spLocks noChangeArrowheads="1"/>
            </p:cNvSpPr>
            <p:nvPr/>
          </p:nvSpPr>
          <p:spPr bwMode="auto">
            <a:xfrm>
              <a:off x="735797" y="5043764"/>
              <a:ext cx="170910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Test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err="1">
                  <a:latin typeface="Calibri" panose="020F0502020204030204" pitchFamily="34" charset="0"/>
                </a:rPr>
                <a:t>superato</a:t>
              </a:r>
              <a:r>
                <a:rPr lang="en-US" sz="14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16206" y="2059732"/>
            <a:ext cx="2074459" cy="911984"/>
            <a:chOff x="548184" y="4931533"/>
            <a:chExt cx="2074459" cy="9119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AutoShape 89"/>
            <p:cNvSpPr>
              <a:spLocks noChangeAspect="1" noChangeArrowheads="1"/>
            </p:cNvSpPr>
            <p:nvPr/>
          </p:nvSpPr>
          <p:spPr bwMode="auto">
            <a:xfrm>
              <a:off x="548184" y="4931533"/>
              <a:ext cx="2074459" cy="911984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7" name="Text Box 90"/>
            <p:cNvSpPr txBox="1">
              <a:spLocks noChangeArrowheads="1"/>
            </p:cNvSpPr>
            <p:nvPr/>
          </p:nvSpPr>
          <p:spPr bwMode="auto">
            <a:xfrm>
              <a:off x="735797" y="5043764"/>
              <a:ext cx="170910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Calibri" panose="020F0502020204030204" pitchFamily="34" charset="0"/>
                </a:rPr>
                <a:t>Test 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dirty="0" err="1">
                  <a:latin typeface="Calibri" panose="020F0502020204030204" pitchFamily="34" charset="0"/>
                </a:rPr>
                <a:t>superato</a:t>
              </a:r>
              <a:r>
                <a:rPr lang="en-US" sz="1400" dirty="0">
                  <a:latin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Arcanol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–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assicurazione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della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qualità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36" grpId="0" animBg="1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Banco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prova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FE8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48"/>
          <p:cNvSpPr>
            <a:spLocks noGrp="1"/>
          </p:cNvSpPr>
          <p:nvPr>
            <p:ph type="body" sz="quarter" idx="13"/>
          </p:nvPr>
        </p:nvSpPr>
        <p:spPr>
          <a:xfrm>
            <a:off x="335360" y="188764"/>
            <a:ext cx="9361039" cy="215900"/>
          </a:xfrm>
        </p:spPr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97CFA-E879-4F19-8F5E-B5DA51898D33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62" y="1128747"/>
            <a:ext cx="4884351" cy="462550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 bwMode="gray">
          <a:xfrm>
            <a:off x="3299051" y="5848835"/>
            <a:ext cx="2100262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16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Banco prova FE8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47" y="2654258"/>
            <a:ext cx="5147163" cy="359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7842910" y="1128747"/>
            <a:ext cx="3895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Test FE8 Test: decorso del momento di attrito e della temperatura. Determinazione della quota di </a:t>
            </a:r>
            <a:r>
              <a:rPr lang="it-IT" sz="2000" b="1" dirty="0" err="1"/>
              <a:t>usua</a:t>
            </a:r>
            <a:r>
              <a:rPr lang="it-IT" sz="2000" b="1" dirty="0"/>
              <a:t> e del grasso residuo</a:t>
            </a:r>
          </a:p>
        </p:txBody>
      </p:sp>
    </p:spTree>
    <p:extLst>
      <p:ext uri="{BB962C8B-B14F-4D97-AF65-F5344CB8AC3E}">
        <p14:creationId xmlns:p14="http://schemas.microsoft.com/office/powerpoint/2010/main" val="7097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Banco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prova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FE9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48"/>
          <p:cNvSpPr>
            <a:spLocks noGrp="1"/>
          </p:cNvSpPr>
          <p:nvPr>
            <p:ph type="body" sz="quarter" idx="13"/>
          </p:nvPr>
        </p:nvSpPr>
        <p:spPr>
          <a:xfrm>
            <a:off x="335360" y="188764"/>
            <a:ext cx="9361039" cy="215900"/>
          </a:xfrm>
        </p:spPr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97CFA-E879-4F19-8F5E-B5DA51898D33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0" y="1218203"/>
            <a:ext cx="4800578" cy="446950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 bwMode="gray">
          <a:xfrm>
            <a:off x="3213486" y="5855450"/>
            <a:ext cx="2100262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93D"/>
              </a:buClr>
            </a:pPr>
            <a:r>
              <a:rPr lang="it-IT" sz="1600" b="0" i="0" u="non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Banco prova FE9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776686" y="2380343"/>
            <a:ext cx="5747657" cy="3870721"/>
            <a:chOff x="443" y="660"/>
            <a:chExt cx="4871" cy="3129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4494" y="3110"/>
              <a:ext cx="816" cy="4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3924" y="1290"/>
              <a:ext cx="647" cy="300"/>
            </a:xfrm>
            <a:custGeom>
              <a:avLst/>
              <a:gdLst>
                <a:gd name="T0" fmla="*/ 2 w 647"/>
                <a:gd name="T1" fmla="*/ 0 h 300"/>
                <a:gd name="T2" fmla="*/ 645 w 647"/>
                <a:gd name="T3" fmla="*/ 2 h 300"/>
                <a:gd name="T4" fmla="*/ 647 w 647"/>
                <a:gd name="T5" fmla="*/ 200 h 300"/>
                <a:gd name="T6" fmla="*/ 594 w 647"/>
                <a:gd name="T7" fmla="*/ 197 h 300"/>
                <a:gd name="T8" fmla="*/ 596 w 647"/>
                <a:gd name="T9" fmla="*/ 114 h 300"/>
                <a:gd name="T10" fmla="*/ 441 w 647"/>
                <a:gd name="T11" fmla="*/ 114 h 300"/>
                <a:gd name="T12" fmla="*/ 441 w 647"/>
                <a:gd name="T13" fmla="*/ 210 h 300"/>
                <a:gd name="T14" fmla="*/ 267 w 647"/>
                <a:gd name="T15" fmla="*/ 210 h 300"/>
                <a:gd name="T16" fmla="*/ 269 w 647"/>
                <a:gd name="T17" fmla="*/ 275 h 300"/>
                <a:gd name="T18" fmla="*/ 219 w 647"/>
                <a:gd name="T19" fmla="*/ 299 h 300"/>
                <a:gd name="T20" fmla="*/ 167 w 647"/>
                <a:gd name="T21" fmla="*/ 300 h 300"/>
                <a:gd name="T22" fmla="*/ 165 w 647"/>
                <a:gd name="T23" fmla="*/ 218 h 300"/>
                <a:gd name="T24" fmla="*/ 0 w 647"/>
                <a:gd name="T25" fmla="*/ 224 h 300"/>
                <a:gd name="T26" fmla="*/ 2 w 647"/>
                <a:gd name="T27" fmla="*/ 0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7"/>
                <a:gd name="T43" fmla="*/ 0 h 300"/>
                <a:gd name="T44" fmla="*/ 647 w 647"/>
                <a:gd name="T45" fmla="*/ 300 h 3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7" h="300">
                  <a:moveTo>
                    <a:pt x="2" y="0"/>
                  </a:moveTo>
                  <a:lnTo>
                    <a:pt x="645" y="2"/>
                  </a:lnTo>
                  <a:lnTo>
                    <a:pt x="647" y="200"/>
                  </a:lnTo>
                  <a:cubicBezTo>
                    <a:pt x="629" y="199"/>
                    <a:pt x="612" y="198"/>
                    <a:pt x="594" y="197"/>
                  </a:cubicBezTo>
                  <a:lnTo>
                    <a:pt x="596" y="114"/>
                  </a:lnTo>
                  <a:lnTo>
                    <a:pt x="441" y="114"/>
                  </a:lnTo>
                  <a:lnTo>
                    <a:pt x="441" y="210"/>
                  </a:lnTo>
                  <a:lnTo>
                    <a:pt x="267" y="210"/>
                  </a:lnTo>
                  <a:lnTo>
                    <a:pt x="269" y="275"/>
                  </a:lnTo>
                  <a:lnTo>
                    <a:pt x="219" y="299"/>
                  </a:lnTo>
                  <a:lnTo>
                    <a:pt x="167" y="300"/>
                  </a:lnTo>
                  <a:lnTo>
                    <a:pt x="165" y="218"/>
                  </a:lnTo>
                  <a:lnTo>
                    <a:pt x="0" y="2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08" y="1179"/>
              <a:ext cx="700" cy="132"/>
            </a:xfrm>
            <a:custGeom>
              <a:avLst/>
              <a:gdLst>
                <a:gd name="T0" fmla="*/ 0 w 700"/>
                <a:gd name="T1" fmla="*/ 2 h 132"/>
                <a:gd name="T2" fmla="*/ 564 w 700"/>
                <a:gd name="T3" fmla="*/ 0 h 132"/>
                <a:gd name="T4" fmla="*/ 700 w 700"/>
                <a:gd name="T5" fmla="*/ 0 h 132"/>
                <a:gd name="T6" fmla="*/ 700 w 700"/>
                <a:gd name="T7" fmla="*/ 132 h 132"/>
                <a:gd name="T8" fmla="*/ 646 w 700"/>
                <a:gd name="T9" fmla="*/ 122 h 132"/>
                <a:gd name="T10" fmla="*/ 135 w 700"/>
                <a:gd name="T11" fmla="*/ 122 h 132"/>
                <a:gd name="T12" fmla="*/ 135 w 700"/>
                <a:gd name="T13" fmla="*/ 33 h 132"/>
                <a:gd name="T14" fmla="*/ 0 w 700"/>
                <a:gd name="T15" fmla="*/ 33 h 132"/>
                <a:gd name="T16" fmla="*/ 0 w 700"/>
                <a:gd name="T17" fmla="*/ 2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0"/>
                <a:gd name="T28" fmla="*/ 0 h 132"/>
                <a:gd name="T29" fmla="*/ 700 w 700"/>
                <a:gd name="T30" fmla="*/ 132 h 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0" h="132">
                  <a:moveTo>
                    <a:pt x="0" y="2"/>
                  </a:moveTo>
                  <a:lnTo>
                    <a:pt x="564" y="0"/>
                  </a:lnTo>
                  <a:lnTo>
                    <a:pt x="700" y="0"/>
                  </a:lnTo>
                  <a:lnTo>
                    <a:pt x="700" y="132"/>
                  </a:lnTo>
                  <a:lnTo>
                    <a:pt x="646" y="122"/>
                  </a:lnTo>
                  <a:lnTo>
                    <a:pt x="135" y="122"/>
                  </a:lnTo>
                  <a:lnTo>
                    <a:pt x="135" y="33"/>
                  </a:lnTo>
                  <a:lnTo>
                    <a:pt x="0" y="3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517" y="1140"/>
              <a:ext cx="163" cy="525"/>
            </a:xfrm>
            <a:custGeom>
              <a:avLst/>
              <a:gdLst>
                <a:gd name="T0" fmla="*/ 3 w 163"/>
                <a:gd name="T1" fmla="*/ 348 h 525"/>
                <a:gd name="T2" fmla="*/ 51 w 163"/>
                <a:gd name="T3" fmla="*/ 347 h 525"/>
                <a:gd name="T4" fmla="*/ 49 w 163"/>
                <a:gd name="T5" fmla="*/ 0 h 525"/>
                <a:gd name="T6" fmla="*/ 162 w 163"/>
                <a:gd name="T7" fmla="*/ 2 h 525"/>
                <a:gd name="T8" fmla="*/ 163 w 163"/>
                <a:gd name="T9" fmla="*/ 525 h 525"/>
                <a:gd name="T10" fmla="*/ 0 w 163"/>
                <a:gd name="T11" fmla="*/ 525 h 525"/>
                <a:gd name="T12" fmla="*/ 3 w 163"/>
                <a:gd name="T13" fmla="*/ 348 h 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525"/>
                <a:gd name="T23" fmla="*/ 163 w 163"/>
                <a:gd name="T24" fmla="*/ 525 h 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525">
                  <a:moveTo>
                    <a:pt x="3" y="348"/>
                  </a:moveTo>
                  <a:cubicBezTo>
                    <a:pt x="19" y="348"/>
                    <a:pt x="35" y="347"/>
                    <a:pt x="51" y="347"/>
                  </a:cubicBezTo>
                  <a:lnTo>
                    <a:pt x="49" y="0"/>
                  </a:lnTo>
                  <a:lnTo>
                    <a:pt x="162" y="2"/>
                  </a:lnTo>
                  <a:lnTo>
                    <a:pt x="163" y="525"/>
                  </a:lnTo>
                  <a:lnTo>
                    <a:pt x="0" y="525"/>
                  </a:lnTo>
                  <a:lnTo>
                    <a:pt x="3" y="34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498" y="3111"/>
              <a:ext cx="2289" cy="4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517" y="1986"/>
              <a:ext cx="169" cy="528"/>
            </a:xfrm>
            <a:custGeom>
              <a:avLst/>
              <a:gdLst>
                <a:gd name="T0" fmla="*/ 1 w 169"/>
                <a:gd name="T1" fmla="*/ 0 h 528"/>
                <a:gd name="T2" fmla="*/ 168 w 169"/>
                <a:gd name="T3" fmla="*/ 0 h 528"/>
                <a:gd name="T4" fmla="*/ 169 w 169"/>
                <a:gd name="T5" fmla="*/ 528 h 528"/>
                <a:gd name="T6" fmla="*/ 51 w 169"/>
                <a:gd name="T7" fmla="*/ 528 h 528"/>
                <a:gd name="T8" fmla="*/ 49 w 169"/>
                <a:gd name="T9" fmla="*/ 188 h 528"/>
                <a:gd name="T10" fmla="*/ 0 w 169"/>
                <a:gd name="T11" fmla="*/ 188 h 528"/>
                <a:gd name="T12" fmla="*/ 1 w 169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528"/>
                <a:gd name="T23" fmla="*/ 169 w 169"/>
                <a:gd name="T24" fmla="*/ 528 h 5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528">
                  <a:moveTo>
                    <a:pt x="1" y="0"/>
                  </a:moveTo>
                  <a:lnTo>
                    <a:pt x="168" y="0"/>
                  </a:lnTo>
                  <a:lnTo>
                    <a:pt x="169" y="528"/>
                  </a:lnTo>
                  <a:lnTo>
                    <a:pt x="51" y="528"/>
                  </a:lnTo>
                  <a:lnTo>
                    <a:pt x="49" y="188"/>
                  </a:lnTo>
                  <a:lnTo>
                    <a:pt x="0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 flipV="1">
              <a:off x="4054" y="1507"/>
              <a:ext cx="139" cy="165"/>
            </a:xfrm>
            <a:custGeom>
              <a:avLst/>
              <a:gdLst>
                <a:gd name="T0" fmla="*/ 1 w 136"/>
                <a:gd name="T1" fmla="*/ 0 h 165"/>
                <a:gd name="T2" fmla="*/ 136 w 136"/>
                <a:gd name="T3" fmla="*/ 0 h 165"/>
                <a:gd name="T4" fmla="*/ 136 w 136"/>
                <a:gd name="T5" fmla="*/ 64 h 165"/>
                <a:gd name="T6" fmla="*/ 37 w 136"/>
                <a:gd name="T7" fmla="*/ 64 h 165"/>
                <a:gd name="T8" fmla="*/ 37 w 136"/>
                <a:gd name="T9" fmla="*/ 165 h 165"/>
                <a:gd name="T10" fmla="*/ 0 w 136"/>
                <a:gd name="T11" fmla="*/ 165 h 165"/>
                <a:gd name="T12" fmla="*/ 1 w 136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65"/>
                <a:gd name="T23" fmla="*/ 136 w 136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65">
                  <a:moveTo>
                    <a:pt x="1" y="0"/>
                  </a:moveTo>
                  <a:lnTo>
                    <a:pt x="136" y="0"/>
                  </a:lnTo>
                  <a:lnTo>
                    <a:pt x="136" y="64"/>
                  </a:lnTo>
                  <a:lnTo>
                    <a:pt x="37" y="64"/>
                  </a:lnTo>
                  <a:lnTo>
                    <a:pt x="37" y="165"/>
                  </a:lnTo>
                  <a:lnTo>
                    <a:pt x="0" y="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930" y="2243"/>
              <a:ext cx="434" cy="11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4055" y="1985"/>
              <a:ext cx="136" cy="165"/>
            </a:xfrm>
            <a:custGeom>
              <a:avLst/>
              <a:gdLst>
                <a:gd name="T0" fmla="*/ 1 w 136"/>
                <a:gd name="T1" fmla="*/ 0 h 165"/>
                <a:gd name="T2" fmla="*/ 136 w 136"/>
                <a:gd name="T3" fmla="*/ 0 h 165"/>
                <a:gd name="T4" fmla="*/ 136 w 136"/>
                <a:gd name="T5" fmla="*/ 64 h 165"/>
                <a:gd name="T6" fmla="*/ 37 w 136"/>
                <a:gd name="T7" fmla="*/ 64 h 165"/>
                <a:gd name="T8" fmla="*/ 37 w 136"/>
                <a:gd name="T9" fmla="*/ 165 h 165"/>
                <a:gd name="T10" fmla="*/ 0 w 136"/>
                <a:gd name="T11" fmla="*/ 165 h 165"/>
                <a:gd name="T12" fmla="*/ 1 w 136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65"/>
                <a:gd name="T23" fmla="*/ 136 w 136"/>
                <a:gd name="T24" fmla="*/ 165 h 1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65">
                  <a:moveTo>
                    <a:pt x="1" y="0"/>
                  </a:moveTo>
                  <a:lnTo>
                    <a:pt x="136" y="0"/>
                  </a:lnTo>
                  <a:lnTo>
                    <a:pt x="136" y="64"/>
                  </a:lnTo>
                  <a:lnTo>
                    <a:pt x="37" y="64"/>
                  </a:lnTo>
                  <a:lnTo>
                    <a:pt x="37" y="165"/>
                  </a:lnTo>
                  <a:lnTo>
                    <a:pt x="0" y="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935" y="2178"/>
              <a:ext cx="432" cy="6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586" y="1146"/>
              <a:ext cx="792" cy="257"/>
            </a:xfrm>
            <a:custGeom>
              <a:avLst/>
              <a:gdLst>
                <a:gd name="T0" fmla="*/ 1 w 792"/>
                <a:gd name="T1" fmla="*/ 42 h 257"/>
                <a:gd name="T2" fmla="*/ 510 w 792"/>
                <a:gd name="T3" fmla="*/ 42 h 257"/>
                <a:gd name="T4" fmla="*/ 526 w 792"/>
                <a:gd name="T5" fmla="*/ 26 h 257"/>
                <a:gd name="T6" fmla="*/ 528 w 792"/>
                <a:gd name="T7" fmla="*/ 0 h 257"/>
                <a:gd name="T8" fmla="*/ 624 w 792"/>
                <a:gd name="T9" fmla="*/ 0 h 257"/>
                <a:gd name="T10" fmla="*/ 624 w 792"/>
                <a:gd name="T11" fmla="*/ 63 h 257"/>
                <a:gd name="T12" fmla="*/ 789 w 792"/>
                <a:gd name="T13" fmla="*/ 62 h 257"/>
                <a:gd name="T14" fmla="*/ 792 w 792"/>
                <a:gd name="T15" fmla="*/ 195 h 257"/>
                <a:gd name="T16" fmla="*/ 625 w 792"/>
                <a:gd name="T17" fmla="*/ 195 h 257"/>
                <a:gd name="T18" fmla="*/ 627 w 792"/>
                <a:gd name="T19" fmla="*/ 257 h 257"/>
                <a:gd name="T20" fmla="*/ 529 w 792"/>
                <a:gd name="T21" fmla="*/ 255 h 257"/>
                <a:gd name="T22" fmla="*/ 531 w 792"/>
                <a:gd name="T23" fmla="*/ 228 h 257"/>
                <a:gd name="T24" fmla="*/ 517 w 792"/>
                <a:gd name="T25" fmla="*/ 221 h 257"/>
                <a:gd name="T26" fmla="*/ 498 w 792"/>
                <a:gd name="T27" fmla="*/ 218 h 257"/>
                <a:gd name="T28" fmla="*/ 0 w 792"/>
                <a:gd name="T29" fmla="*/ 218 h 257"/>
                <a:gd name="T30" fmla="*/ 1 w 792"/>
                <a:gd name="T31" fmla="*/ 68 h 257"/>
                <a:gd name="T32" fmla="*/ 1 w 792"/>
                <a:gd name="T33" fmla="*/ 42 h 2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2"/>
                <a:gd name="T52" fmla="*/ 0 h 257"/>
                <a:gd name="T53" fmla="*/ 792 w 792"/>
                <a:gd name="T54" fmla="*/ 257 h 2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2" h="257">
                  <a:moveTo>
                    <a:pt x="1" y="42"/>
                  </a:moveTo>
                  <a:lnTo>
                    <a:pt x="510" y="42"/>
                  </a:lnTo>
                  <a:cubicBezTo>
                    <a:pt x="523" y="40"/>
                    <a:pt x="519" y="36"/>
                    <a:pt x="526" y="26"/>
                  </a:cubicBezTo>
                  <a:cubicBezTo>
                    <a:pt x="526" y="24"/>
                    <a:pt x="528" y="9"/>
                    <a:pt x="528" y="0"/>
                  </a:cubicBezTo>
                  <a:lnTo>
                    <a:pt x="624" y="0"/>
                  </a:lnTo>
                  <a:lnTo>
                    <a:pt x="624" y="63"/>
                  </a:lnTo>
                  <a:lnTo>
                    <a:pt x="789" y="62"/>
                  </a:lnTo>
                  <a:lnTo>
                    <a:pt x="792" y="195"/>
                  </a:lnTo>
                  <a:lnTo>
                    <a:pt x="625" y="195"/>
                  </a:lnTo>
                  <a:lnTo>
                    <a:pt x="627" y="257"/>
                  </a:lnTo>
                  <a:lnTo>
                    <a:pt x="529" y="255"/>
                  </a:lnTo>
                  <a:lnTo>
                    <a:pt x="531" y="228"/>
                  </a:lnTo>
                  <a:cubicBezTo>
                    <a:pt x="527" y="222"/>
                    <a:pt x="524" y="222"/>
                    <a:pt x="517" y="221"/>
                  </a:cubicBezTo>
                  <a:cubicBezTo>
                    <a:pt x="510" y="218"/>
                    <a:pt x="506" y="218"/>
                    <a:pt x="498" y="218"/>
                  </a:cubicBezTo>
                  <a:lnTo>
                    <a:pt x="0" y="218"/>
                  </a:lnTo>
                  <a:lnTo>
                    <a:pt x="1" y="68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1590" y="2261"/>
              <a:ext cx="791" cy="257"/>
            </a:xfrm>
            <a:custGeom>
              <a:avLst/>
              <a:gdLst>
                <a:gd name="T0" fmla="*/ 0 w 791"/>
                <a:gd name="T1" fmla="*/ 215 h 257"/>
                <a:gd name="T2" fmla="*/ 509 w 791"/>
                <a:gd name="T3" fmla="*/ 215 h 257"/>
                <a:gd name="T4" fmla="*/ 525 w 791"/>
                <a:gd name="T5" fmla="*/ 231 h 257"/>
                <a:gd name="T6" fmla="*/ 527 w 791"/>
                <a:gd name="T7" fmla="*/ 257 h 257"/>
                <a:gd name="T8" fmla="*/ 623 w 791"/>
                <a:gd name="T9" fmla="*/ 257 h 257"/>
                <a:gd name="T10" fmla="*/ 623 w 791"/>
                <a:gd name="T11" fmla="*/ 194 h 257"/>
                <a:gd name="T12" fmla="*/ 788 w 791"/>
                <a:gd name="T13" fmla="*/ 195 h 257"/>
                <a:gd name="T14" fmla="*/ 791 w 791"/>
                <a:gd name="T15" fmla="*/ 62 h 257"/>
                <a:gd name="T16" fmla="*/ 624 w 791"/>
                <a:gd name="T17" fmla="*/ 62 h 257"/>
                <a:gd name="T18" fmla="*/ 626 w 791"/>
                <a:gd name="T19" fmla="*/ 0 h 257"/>
                <a:gd name="T20" fmla="*/ 528 w 791"/>
                <a:gd name="T21" fmla="*/ 2 h 257"/>
                <a:gd name="T22" fmla="*/ 530 w 791"/>
                <a:gd name="T23" fmla="*/ 29 h 257"/>
                <a:gd name="T24" fmla="*/ 516 w 791"/>
                <a:gd name="T25" fmla="*/ 36 h 257"/>
                <a:gd name="T26" fmla="*/ 497 w 791"/>
                <a:gd name="T27" fmla="*/ 39 h 257"/>
                <a:gd name="T28" fmla="*/ 0 w 791"/>
                <a:gd name="T29" fmla="*/ 39 h 257"/>
                <a:gd name="T30" fmla="*/ 0 w 791"/>
                <a:gd name="T31" fmla="*/ 189 h 257"/>
                <a:gd name="T32" fmla="*/ 0 w 791"/>
                <a:gd name="T33" fmla="*/ 215 h 2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1"/>
                <a:gd name="T52" fmla="*/ 0 h 257"/>
                <a:gd name="T53" fmla="*/ 791 w 791"/>
                <a:gd name="T54" fmla="*/ 257 h 2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1" h="257">
                  <a:moveTo>
                    <a:pt x="0" y="215"/>
                  </a:moveTo>
                  <a:lnTo>
                    <a:pt x="509" y="215"/>
                  </a:lnTo>
                  <a:cubicBezTo>
                    <a:pt x="522" y="217"/>
                    <a:pt x="518" y="221"/>
                    <a:pt x="525" y="231"/>
                  </a:cubicBezTo>
                  <a:cubicBezTo>
                    <a:pt x="525" y="233"/>
                    <a:pt x="527" y="248"/>
                    <a:pt x="527" y="257"/>
                  </a:cubicBezTo>
                  <a:lnTo>
                    <a:pt x="623" y="257"/>
                  </a:lnTo>
                  <a:lnTo>
                    <a:pt x="623" y="194"/>
                  </a:lnTo>
                  <a:lnTo>
                    <a:pt x="788" y="195"/>
                  </a:lnTo>
                  <a:lnTo>
                    <a:pt x="791" y="62"/>
                  </a:lnTo>
                  <a:lnTo>
                    <a:pt x="624" y="62"/>
                  </a:lnTo>
                  <a:lnTo>
                    <a:pt x="626" y="0"/>
                  </a:lnTo>
                  <a:lnTo>
                    <a:pt x="528" y="2"/>
                  </a:lnTo>
                  <a:lnTo>
                    <a:pt x="530" y="29"/>
                  </a:lnTo>
                  <a:cubicBezTo>
                    <a:pt x="526" y="35"/>
                    <a:pt x="523" y="35"/>
                    <a:pt x="516" y="36"/>
                  </a:cubicBezTo>
                  <a:cubicBezTo>
                    <a:pt x="509" y="39"/>
                    <a:pt x="505" y="39"/>
                    <a:pt x="497" y="39"/>
                  </a:cubicBezTo>
                  <a:lnTo>
                    <a:pt x="0" y="39"/>
                  </a:lnTo>
                  <a:lnTo>
                    <a:pt x="0" y="189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618" y="951"/>
              <a:ext cx="1188" cy="348"/>
            </a:xfrm>
            <a:custGeom>
              <a:avLst/>
              <a:gdLst>
                <a:gd name="T0" fmla="*/ 583 w 1188"/>
                <a:gd name="T1" fmla="*/ 235 h 348"/>
                <a:gd name="T2" fmla="*/ 180 w 1188"/>
                <a:gd name="T3" fmla="*/ 235 h 348"/>
                <a:gd name="T4" fmla="*/ 180 w 1188"/>
                <a:gd name="T5" fmla="*/ 235 h 348"/>
                <a:gd name="T6" fmla="*/ 25 w 1188"/>
                <a:gd name="T7" fmla="*/ 234 h 348"/>
                <a:gd name="T8" fmla="*/ 27 w 1188"/>
                <a:gd name="T9" fmla="*/ 231 h 348"/>
                <a:gd name="T10" fmla="*/ 27 w 1188"/>
                <a:gd name="T11" fmla="*/ 147 h 348"/>
                <a:gd name="T12" fmla="*/ 973 w 1188"/>
                <a:gd name="T13" fmla="*/ 148 h 348"/>
                <a:gd name="T14" fmla="*/ 972 w 1188"/>
                <a:gd name="T15" fmla="*/ 0 h 348"/>
                <a:gd name="T16" fmla="*/ 1060 w 1188"/>
                <a:gd name="T17" fmla="*/ 0 h 348"/>
                <a:gd name="T18" fmla="*/ 1060 w 1188"/>
                <a:gd name="T19" fmla="*/ 151 h 348"/>
                <a:gd name="T20" fmla="*/ 1188 w 1188"/>
                <a:gd name="T21" fmla="*/ 151 h 348"/>
                <a:gd name="T22" fmla="*/ 1188 w 1188"/>
                <a:gd name="T23" fmla="*/ 190 h 348"/>
                <a:gd name="T24" fmla="*/ 954 w 1188"/>
                <a:gd name="T25" fmla="*/ 190 h 348"/>
                <a:gd name="T26" fmla="*/ 955 w 1188"/>
                <a:gd name="T27" fmla="*/ 343 h 348"/>
                <a:gd name="T28" fmla="*/ 889 w 1188"/>
                <a:gd name="T29" fmla="*/ 342 h 348"/>
                <a:gd name="T30" fmla="*/ 891 w 1188"/>
                <a:gd name="T31" fmla="*/ 187 h 348"/>
                <a:gd name="T32" fmla="*/ 690 w 1188"/>
                <a:gd name="T33" fmla="*/ 187 h 348"/>
                <a:gd name="T34" fmla="*/ 688 w 1188"/>
                <a:gd name="T35" fmla="*/ 345 h 348"/>
                <a:gd name="T36" fmla="*/ 585 w 1188"/>
                <a:gd name="T37" fmla="*/ 345 h 348"/>
                <a:gd name="T38" fmla="*/ 583 w 1188"/>
                <a:gd name="T39" fmla="*/ 235 h 348"/>
                <a:gd name="T40" fmla="*/ 585 w 1188"/>
                <a:gd name="T41" fmla="*/ 229 h 348"/>
                <a:gd name="T42" fmla="*/ 586 w 1188"/>
                <a:gd name="T43" fmla="*/ 238 h 348"/>
                <a:gd name="T44" fmla="*/ 585 w 1188"/>
                <a:gd name="T45" fmla="*/ 234 h 348"/>
                <a:gd name="T46" fmla="*/ 585 w 1188"/>
                <a:gd name="T47" fmla="*/ 229 h 348"/>
                <a:gd name="T48" fmla="*/ 585 w 1188"/>
                <a:gd name="T49" fmla="*/ 235 h 348"/>
                <a:gd name="T50" fmla="*/ 582 w 1188"/>
                <a:gd name="T51" fmla="*/ 232 h 348"/>
                <a:gd name="T52" fmla="*/ 588 w 1188"/>
                <a:gd name="T53" fmla="*/ 231 h 348"/>
                <a:gd name="T54" fmla="*/ 582 w 1188"/>
                <a:gd name="T55" fmla="*/ 232 h 348"/>
                <a:gd name="T56" fmla="*/ 585 w 1188"/>
                <a:gd name="T57" fmla="*/ 234 h 348"/>
                <a:gd name="T58" fmla="*/ 583 w 1188"/>
                <a:gd name="T59" fmla="*/ 234 h 348"/>
                <a:gd name="T60" fmla="*/ 585 w 1188"/>
                <a:gd name="T61" fmla="*/ 232 h 348"/>
                <a:gd name="T62" fmla="*/ 585 w 1188"/>
                <a:gd name="T63" fmla="*/ 234 h 348"/>
                <a:gd name="T64" fmla="*/ 586 w 1188"/>
                <a:gd name="T65" fmla="*/ 348 h 3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88"/>
                <a:gd name="T100" fmla="*/ 0 h 348"/>
                <a:gd name="T101" fmla="*/ 1188 w 1188"/>
                <a:gd name="T102" fmla="*/ 348 h 3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88" h="348">
                  <a:moveTo>
                    <a:pt x="583" y="235"/>
                  </a:moveTo>
                  <a:cubicBezTo>
                    <a:pt x="516" y="235"/>
                    <a:pt x="247" y="235"/>
                    <a:pt x="180" y="235"/>
                  </a:cubicBezTo>
                  <a:cubicBezTo>
                    <a:pt x="113" y="235"/>
                    <a:pt x="206" y="235"/>
                    <a:pt x="180" y="235"/>
                  </a:cubicBezTo>
                  <a:cubicBezTo>
                    <a:pt x="154" y="235"/>
                    <a:pt x="50" y="235"/>
                    <a:pt x="25" y="234"/>
                  </a:cubicBezTo>
                  <a:cubicBezTo>
                    <a:pt x="0" y="233"/>
                    <a:pt x="27" y="245"/>
                    <a:pt x="27" y="231"/>
                  </a:cubicBezTo>
                  <a:lnTo>
                    <a:pt x="27" y="147"/>
                  </a:lnTo>
                  <a:lnTo>
                    <a:pt x="973" y="148"/>
                  </a:lnTo>
                  <a:lnTo>
                    <a:pt x="972" y="0"/>
                  </a:lnTo>
                  <a:lnTo>
                    <a:pt x="1060" y="0"/>
                  </a:lnTo>
                  <a:lnTo>
                    <a:pt x="1060" y="151"/>
                  </a:lnTo>
                  <a:lnTo>
                    <a:pt x="1188" y="151"/>
                  </a:lnTo>
                  <a:lnTo>
                    <a:pt x="1188" y="190"/>
                  </a:lnTo>
                  <a:lnTo>
                    <a:pt x="954" y="190"/>
                  </a:lnTo>
                  <a:lnTo>
                    <a:pt x="955" y="343"/>
                  </a:lnTo>
                  <a:lnTo>
                    <a:pt x="889" y="342"/>
                  </a:lnTo>
                  <a:lnTo>
                    <a:pt x="891" y="187"/>
                  </a:lnTo>
                  <a:lnTo>
                    <a:pt x="690" y="187"/>
                  </a:lnTo>
                  <a:lnTo>
                    <a:pt x="688" y="345"/>
                  </a:lnTo>
                  <a:lnTo>
                    <a:pt x="585" y="345"/>
                  </a:lnTo>
                  <a:lnTo>
                    <a:pt x="583" y="235"/>
                  </a:lnTo>
                  <a:cubicBezTo>
                    <a:pt x="583" y="231"/>
                    <a:pt x="585" y="229"/>
                    <a:pt x="585" y="229"/>
                  </a:cubicBezTo>
                  <a:cubicBezTo>
                    <a:pt x="585" y="229"/>
                    <a:pt x="586" y="237"/>
                    <a:pt x="586" y="238"/>
                  </a:cubicBezTo>
                  <a:cubicBezTo>
                    <a:pt x="586" y="239"/>
                    <a:pt x="585" y="235"/>
                    <a:pt x="585" y="234"/>
                  </a:cubicBezTo>
                  <a:cubicBezTo>
                    <a:pt x="585" y="233"/>
                    <a:pt x="585" y="229"/>
                    <a:pt x="585" y="229"/>
                  </a:cubicBezTo>
                  <a:cubicBezTo>
                    <a:pt x="585" y="229"/>
                    <a:pt x="585" y="235"/>
                    <a:pt x="585" y="235"/>
                  </a:cubicBezTo>
                  <a:cubicBezTo>
                    <a:pt x="585" y="235"/>
                    <a:pt x="582" y="233"/>
                    <a:pt x="582" y="232"/>
                  </a:cubicBezTo>
                  <a:cubicBezTo>
                    <a:pt x="582" y="231"/>
                    <a:pt x="588" y="231"/>
                    <a:pt x="588" y="231"/>
                  </a:cubicBezTo>
                  <a:cubicBezTo>
                    <a:pt x="588" y="231"/>
                    <a:pt x="582" y="232"/>
                    <a:pt x="582" y="232"/>
                  </a:cubicBezTo>
                  <a:cubicBezTo>
                    <a:pt x="582" y="232"/>
                    <a:pt x="585" y="234"/>
                    <a:pt x="585" y="234"/>
                  </a:cubicBezTo>
                  <a:cubicBezTo>
                    <a:pt x="585" y="234"/>
                    <a:pt x="583" y="234"/>
                    <a:pt x="583" y="234"/>
                  </a:cubicBezTo>
                  <a:cubicBezTo>
                    <a:pt x="583" y="234"/>
                    <a:pt x="585" y="232"/>
                    <a:pt x="585" y="232"/>
                  </a:cubicBezTo>
                  <a:cubicBezTo>
                    <a:pt x="585" y="232"/>
                    <a:pt x="585" y="215"/>
                    <a:pt x="585" y="234"/>
                  </a:cubicBezTo>
                  <a:cubicBezTo>
                    <a:pt x="585" y="253"/>
                    <a:pt x="586" y="324"/>
                    <a:pt x="586" y="348"/>
                  </a:cubicBezTo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53" y="2368"/>
              <a:ext cx="1026" cy="342"/>
            </a:xfrm>
            <a:custGeom>
              <a:avLst/>
              <a:gdLst>
                <a:gd name="T0" fmla="*/ 0 w 1026"/>
                <a:gd name="T1" fmla="*/ 108 h 342"/>
                <a:gd name="T2" fmla="*/ 561 w 1026"/>
                <a:gd name="T3" fmla="*/ 108 h 342"/>
                <a:gd name="T4" fmla="*/ 561 w 1026"/>
                <a:gd name="T5" fmla="*/ 0 h 342"/>
                <a:gd name="T6" fmla="*/ 663 w 1026"/>
                <a:gd name="T7" fmla="*/ 0 h 342"/>
                <a:gd name="T8" fmla="*/ 663 w 1026"/>
                <a:gd name="T9" fmla="*/ 153 h 342"/>
                <a:gd name="T10" fmla="*/ 865 w 1026"/>
                <a:gd name="T11" fmla="*/ 153 h 342"/>
                <a:gd name="T12" fmla="*/ 864 w 1026"/>
                <a:gd name="T13" fmla="*/ 38 h 342"/>
                <a:gd name="T14" fmla="*/ 928 w 1026"/>
                <a:gd name="T15" fmla="*/ 39 h 342"/>
                <a:gd name="T16" fmla="*/ 928 w 1026"/>
                <a:gd name="T17" fmla="*/ 149 h 342"/>
                <a:gd name="T18" fmla="*/ 1026 w 1026"/>
                <a:gd name="T19" fmla="*/ 149 h 342"/>
                <a:gd name="T20" fmla="*/ 1026 w 1026"/>
                <a:gd name="T21" fmla="*/ 342 h 342"/>
                <a:gd name="T22" fmla="*/ 930 w 1026"/>
                <a:gd name="T23" fmla="*/ 342 h 342"/>
                <a:gd name="T24" fmla="*/ 930 w 1026"/>
                <a:gd name="T25" fmla="*/ 192 h 342"/>
                <a:gd name="T26" fmla="*/ 1 w 1026"/>
                <a:gd name="T27" fmla="*/ 192 h 342"/>
                <a:gd name="T28" fmla="*/ 0 w 1026"/>
                <a:gd name="T29" fmla="*/ 108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6"/>
                <a:gd name="T46" fmla="*/ 0 h 342"/>
                <a:gd name="T47" fmla="*/ 1026 w 1026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6" h="342">
                  <a:moveTo>
                    <a:pt x="0" y="108"/>
                  </a:moveTo>
                  <a:lnTo>
                    <a:pt x="561" y="108"/>
                  </a:lnTo>
                  <a:lnTo>
                    <a:pt x="561" y="0"/>
                  </a:lnTo>
                  <a:lnTo>
                    <a:pt x="663" y="0"/>
                  </a:lnTo>
                  <a:lnTo>
                    <a:pt x="663" y="153"/>
                  </a:lnTo>
                  <a:lnTo>
                    <a:pt x="865" y="153"/>
                  </a:lnTo>
                  <a:lnTo>
                    <a:pt x="864" y="38"/>
                  </a:lnTo>
                  <a:lnTo>
                    <a:pt x="928" y="39"/>
                  </a:lnTo>
                  <a:lnTo>
                    <a:pt x="928" y="149"/>
                  </a:lnTo>
                  <a:lnTo>
                    <a:pt x="1026" y="149"/>
                  </a:lnTo>
                  <a:lnTo>
                    <a:pt x="1026" y="342"/>
                  </a:lnTo>
                  <a:lnTo>
                    <a:pt x="930" y="342"/>
                  </a:lnTo>
                  <a:lnTo>
                    <a:pt x="930" y="192"/>
                  </a:lnTo>
                  <a:lnTo>
                    <a:pt x="1" y="19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auto">
            <a:xfrm>
              <a:off x="780" y="1144"/>
              <a:ext cx="426" cy="1380"/>
            </a:xfrm>
            <a:prstGeom prst="roundRect">
              <a:avLst>
                <a:gd name="adj" fmla="val 1220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1106" y="1671"/>
              <a:ext cx="2862" cy="3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849" y="1056"/>
              <a:ext cx="191" cy="12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4708" y="1480"/>
              <a:ext cx="516" cy="1074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1368" y="1502"/>
              <a:ext cx="87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1517" y="1512"/>
              <a:ext cx="135" cy="1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4761" y="1589"/>
              <a:ext cx="369" cy="47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2754" y="1989"/>
              <a:ext cx="1215" cy="161"/>
            </a:xfrm>
            <a:custGeom>
              <a:avLst/>
              <a:gdLst>
                <a:gd name="T0" fmla="*/ 0 w 1215"/>
                <a:gd name="T1" fmla="*/ 0 h 161"/>
                <a:gd name="T2" fmla="*/ 1215 w 1215"/>
                <a:gd name="T3" fmla="*/ 0 h 161"/>
                <a:gd name="T4" fmla="*/ 1215 w 1215"/>
                <a:gd name="T5" fmla="*/ 161 h 161"/>
                <a:gd name="T6" fmla="*/ 1178 w 1215"/>
                <a:gd name="T7" fmla="*/ 161 h 161"/>
                <a:gd name="T8" fmla="*/ 1179 w 1215"/>
                <a:gd name="T9" fmla="*/ 51 h 161"/>
                <a:gd name="T10" fmla="*/ 0 w 1215"/>
                <a:gd name="T11" fmla="*/ 53 h 161"/>
                <a:gd name="T12" fmla="*/ 0 w 1215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5"/>
                <a:gd name="T22" fmla="*/ 0 h 161"/>
                <a:gd name="T23" fmla="*/ 1215 w 1215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5" h="161">
                  <a:moveTo>
                    <a:pt x="0" y="0"/>
                  </a:moveTo>
                  <a:lnTo>
                    <a:pt x="1215" y="0"/>
                  </a:lnTo>
                  <a:lnTo>
                    <a:pt x="1215" y="161"/>
                  </a:lnTo>
                  <a:lnTo>
                    <a:pt x="1178" y="161"/>
                  </a:lnTo>
                  <a:lnTo>
                    <a:pt x="1179" y="51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2236" y="2656"/>
              <a:ext cx="3052" cy="36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4364" y="2220"/>
              <a:ext cx="270" cy="1002"/>
            </a:xfrm>
            <a:custGeom>
              <a:avLst/>
              <a:gdLst>
                <a:gd name="T0" fmla="*/ 0 w 270"/>
                <a:gd name="T1" fmla="*/ 0 h 1002"/>
                <a:gd name="T2" fmla="*/ 152 w 270"/>
                <a:gd name="T3" fmla="*/ 0 h 1002"/>
                <a:gd name="T4" fmla="*/ 154 w 270"/>
                <a:gd name="T5" fmla="*/ 736 h 1002"/>
                <a:gd name="T6" fmla="*/ 206 w 270"/>
                <a:gd name="T7" fmla="*/ 846 h 1002"/>
                <a:gd name="T8" fmla="*/ 238 w 270"/>
                <a:gd name="T9" fmla="*/ 876 h 1002"/>
                <a:gd name="T10" fmla="*/ 256 w 270"/>
                <a:gd name="T11" fmla="*/ 890 h 1002"/>
                <a:gd name="T12" fmla="*/ 270 w 270"/>
                <a:gd name="T13" fmla="*/ 902 h 1002"/>
                <a:gd name="T14" fmla="*/ 128 w 270"/>
                <a:gd name="T15" fmla="*/ 1002 h 1002"/>
                <a:gd name="T16" fmla="*/ 100 w 270"/>
                <a:gd name="T17" fmla="*/ 976 h 1002"/>
                <a:gd name="T18" fmla="*/ 88 w 270"/>
                <a:gd name="T19" fmla="*/ 968 h 1002"/>
                <a:gd name="T20" fmla="*/ 74 w 270"/>
                <a:gd name="T21" fmla="*/ 946 h 1002"/>
                <a:gd name="T22" fmla="*/ 48 w 270"/>
                <a:gd name="T23" fmla="*/ 906 h 1002"/>
                <a:gd name="T24" fmla="*/ 24 w 270"/>
                <a:gd name="T25" fmla="*/ 842 h 1002"/>
                <a:gd name="T26" fmla="*/ 12 w 270"/>
                <a:gd name="T27" fmla="*/ 804 h 1002"/>
                <a:gd name="T28" fmla="*/ 6 w 270"/>
                <a:gd name="T29" fmla="*/ 782 h 1002"/>
                <a:gd name="T30" fmla="*/ 0 w 270"/>
                <a:gd name="T31" fmla="*/ 714 h 1002"/>
                <a:gd name="T32" fmla="*/ 0 w 270"/>
                <a:gd name="T33" fmla="*/ 0 h 10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0"/>
                <a:gd name="T52" fmla="*/ 0 h 1002"/>
                <a:gd name="T53" fmla="*/ 270 w 270"/>
                <a:gd name="T54" fmla="*/ 1002 h 10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0" h="1002">
                  <a:moveTo>
                    <a:pt x="0" y="0"/>
                  </a:moveTo>
                  <a:lnTo>
                    <a:pt x="152" y="0"/>
                  </a:lnTo>
                  <a:cubicBezTo>
                    <a:pt x="153" y="245"/>
                    <a:pt x="152" y="491"/>
                    <a:pt x="154" y="736"/>
                  </a:cubicBezTo>
                  <a:cubicBezTo>
                    <a:pt x="154" y="766"/>
                    <a:pt x="182" y="830"/>
                    <a:pt x="206" y="846"/>
                  </a:cubicBezTo>
                  <a:cubicBezTo>
                    <a:pt x="215" y="860"/>
                    <a:pt x="227" y="865"/>
                    <a:pt x="238" y="876"/>
                  </a:cubicBezTo>
                  <a:cubicBezTo>
                    <a:pt x="243" y="881"/>
                    <a:pt x="256" y="890"/>
                    <a:pt x="256" y="890"/>
                  </a:cubicBezTo>
                  <a:cubicBezTo>
                    <a:pt x="260" y="896"/>
                    <a:pt x="263" y="899"/>
                    <a:pt x="270" y="902"/>
                  </a:cubicBezTo>
                  <a:lnTo>
                    <a:pt x="128" y="1002"/>
                  </a:lnTo>
                  <a:cubicBezTo>
                    <a:pt x="117" y="995"/>
                    <a:pt x="110" y="984"/>
                    <a:pt x="100" y="976"/>
                  </a:cubicBezTo>
                  <a:cubicBezTo>
                    <a:pt x="96" y="973"/>
                    <a:pt x="88" y="968"/>
                    <a:pt x="88" y="968"/>
                  </a:cubicBezTo>
                  <a:cubicBezTo>
                    <a:pt x="85" y="959"/>
                    <a:pt x="81" y="951"/>
                    <a:pt x="74" y="946"/>
                  </a:cubicBezTo>
                  <a:cubicBezTo>
                    <a:pt x="71" y="936"/>
                    <a:pt x="54" y="915"/>
                    <a:pt x="48" y="906"/>
                  </a:cubicBezTo>
                  <a:cubicBezTo>
                    <a:pt x="35" y="887"/>
                    <a:pt x="28" y="864"/>
                    <a:pt x="24" y="842"/>
                  </a:cubicBezTo>
                  <a:cubicBezTo>
                    <a:pt x="20" y="832"/>
                    <a:pt x="16" y="817"/>
                    <a:pt x="12" y="804"/>
                  </a:cubicBezTo>
                  <a:cubicBezTo>
                    <a:pt x="10" y="797"/>
                    <a:pt x="6" y="782"/>
                    <a:pt x="6" y="782"/>
                  </a:cubicBezTo>
                  <a:cubicBezTo>
                    <a:pt x="4" y="759"/>
                    <a:pt x="0" y="737"/>
                    <a:pt x="0" y="7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624" y="2640"/>
              <a:ext cx="1026" cy="237"/>
            </a:xfrm>
            <a:custGeom>
              <a:avLst/>
              <a:gdLst>
                <a:gd name="T0" fmla="*/ 0 w 1026"/>
                <a:gd name="T1" fmla="*/ 113 h 237"/>
                <a:gd name="T2" fmla="*/ 560 w 1026"/>
                <a:gd name="T3" fmla="*/ 113 h 237"/>
                <a:gd name="T4" fmla="*/ 560 w 1026"/>
                <a:gd name="T5" fmla="*/ 0 h 237"/>
                <a:gd name="T6" fmla="*/ 662 w 1026"/>
                <a:gd name="T7" fmla="*/ 0 h 237"/>
                <a:gd name="T8" fmla="*/ 662 w 1026"/>
                <a:gd name="T9" fmla="*/ 156 h 237"/>
                <a:gd name="T10" fmla="*/ 861 w 1026"/>
                <a:gd name="T11" fmla="*/ 155 h 237"/>
                <a:gd name="T12" fmla="*/ 861 w 1026"/>
                <a:gd name="T13" fmla="*/ 39 h 237"/>
                <a:gd name="T14" fmla="*/ 927 w 1026"/>
                <a:gd name="T15" fmla="*/ 39 h 237"/>
                <a:gd name="T16" fmla="*/ 927 w 1026"/>
                <a:gd name="T17" fmla="*/ 150 h 237"/>
                <a:gd name="T18" fmla="*/ 1026 w 1026"/>
                <a:gd name="T19" fmla="*/ 150 h 237"/>
                <a:gd name="T20" fmla="*/ 1026 w 1026"/>
                <a:gd name="T21" fmla="*/ 236 h 237"/>
                <a:gd name="T22" fmla="*/ 930 w 1026"/>
                <a:gd name="T23" fmla="*/ 237 h 237"/>
                <a:gd name="T24" fmla="*/ 930 w 1026"/>
                <a:gd name="T25" fmla="*/ 194 h 237"/>
                <a:gd name="T26" fmla="*/ 2 w 1026"/>
                <a:gd name="T27" fmla="*/ 197 h 237"/>
                <a:gd name="T28" fmla="*/ 0 w 1026"/>
                <a:gd name="T29" fmla="*/ 113 h 2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26"/>
                <a:gd name="T46" fmla="*/ 0 h 237"/>
                <a:gd name="T47" fmla="*/ 1026 w 1026"/>
                <a:gd name="T48" fmla="*/ 237 h 2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26" h="237">
                  <a:moveTo>
                    <a:pt x="0" y="113"/>
                  </a:moveTo>
                  <a:lnTo>
                    <a:pt x="560" y="113"/>
                  </a:lnTo>
                  <a:lnTo>
                    <a:pt x="560" y="0"/>
                  </a:lnTo>
                  <a:lnTo>
                    <a:pt x="662" y="0"/>
                  </a:lnTo>
                  <a:lnTo>
                    <a:pt x="662" y="156"/>
                  </a:lnTo>
                  <a:lnTo>
                    <a:pt x="861" y="155"/>
                  </a:lnTo>
                  <a:lnTo>
                    <a:pt x="861" y="39"/>
                  </a:lnTo>
                  <a:lnTo>
                    <a:pt x="927" y="39"/>
                  </a:lnTo>
                  <a:lnTo>
                    <a:pt x="927" y="150"/>
                  </a:lnTo>
                  <a:lnTo>
                    <a:pt x="1026" y="150"/>
                  </a:lnTo>
                  <a:lnTo>
                    <a:pt x="1026" y="236"/>
                  </a:lnTo>
                  <a:lnTo>
                    <a:pt x="930" y="237"/>
                  </a:lnTo>
                  <a:lnTo>
                    <a:pt x="930" y="194"/>
                  </a:lnTo>
                  <a:lnTo>
                    <a:pt x="2" y="19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4365" y="1616"/>
              <a:ext cx="117" cy="4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1" name="AutoShape 29"/>
            <p:cNvSpPr>
              <a:spLocks noChangeArrowheads="1"/>
            </p:cNvSpPr>
            <p:nvPr/>
          </p:nvSpPr>
          <p:spPr bwMode="auto">
            <a:xfrm>
              <a:off x="2555" y="1780"/>
              <a:ext cx="114" cy="103"/>
            </a:xfrm>
            <a:prstGeom prst="flowChartPrepa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708" y="1185"/>
              <a:ext cx="69" cy="12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43" name="Group 31"/>
            <p:cNvGrpSpPr>
              <a:grpSpLocks/>
            </p:cNvGrpSpPr>
            <p:nvPr/>
          </p:nvGrpSpPr>
          <p:grpSpPr bwMode="auto">
            <a:xfrm>
              <a:off x="3065" y="2040"/>
              <a:ext cx="866" cy="210"/>
              <a:chOff x="3065" y="2040"/>
              <a:chExt cx="866" cy="210"/>
            </a:xfrm>
          </p:grpSpPr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3065" y="2043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3161" y="2040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3255" y="2040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3352" y="2041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3446" y="2041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4" name="Freeform 37"/>
              <p:cNvSpPr>
                <a:spLocks/>
              </p:cNvSpPr>
              <p:nvPr/>
            </p:nvSpPr>
            <p:spPr bwMode="auto">
              <a:xfrm>
                <a:off x="3542" y="2040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5" name="Freeform 38"/>
              <p:cNvSpPr>
                <a:spLocks/>
              </p:cNvSpPr>
              <p:nvPr/>
            </p:nvSpPr>
            <p:spPr bwMode="auto">
              <a:xfrm>
                <a:off x="3638" y="2041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6" name="Freeform 39"/>
              <p:cNvSpPr>
                <a:spLocks/>
              </p:cNvSpPr>
              <p:nvPr/>
            </p:nvSpPr>
            <p:spPr bwMode="auto">
              <a:xfrm>
                <a:off x="3732" y="2041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7" name="Freeform 40"/>
              <p:cNvSpPr>
                <a:spLocks/>
              </p:cNvSpPr>
              <p:nvPr/>
            </p:nvSpPr>
            <p:spPr bwMode="auto">
              <a:xfrm>
                <a:off x="3830" y="2040"/>
                <a:ext cx="52" cy="207"/>
              </a:xfrm>
              <a:custGeom>
                <a:avLst/>
                <a:gdLst>
                  <a:gd name="T0" fmla="*/ 28 w 52"/>
                  <a:gd name="T1" fmla="*/ 0 h 207"/>
                  <a:gd name="T2" fmla="*/ 0 w 52"/>
                  <a:gd name="T3" fmla="*/ 206 h 207"/>
                  <a:gd name="T4" fmla="*/ 27 w 52"/>
                  <a:gd name="T5" fmla="*/ 207 h 207"/>
                  <a:gd name="T6" fmla="*/ 52 w 52"/>
                  <a:gd name="T7" fmla="*/ 2 h 207"/>
                  <a:gd name="T8" fmla="*/ 28 w 52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207"/>
                  <a:gd name="T17" fmla="*/ 52 w 52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207">
                    <a:moveTo>
                      <a:pt x="28" y="0"/>
                    </a:moveTo>
                    <a:lnTo>
                      <a:pt x="0" y="206"/>
                    </a:lnTo>
                    <a:lnTo>
                      <a:pt x="27" y="207"/>
                    </a:lnTo>
                    <a:lnTo>
                      <a:pt x="5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8" name="Freeform 41"/>
              <p:cNvSpPr>
                <a:spLocks/>
              </p:cNvSpPr>
              <p:nvPr/>
            </p:nvSpPr>
            <p:spPr bwMode="auto">
              <a:xfrm>
                <a:off x="3115" y="2043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49" name="Freeform 42"/>
              <p:cNvSpPr>
                <a:spLocks/>
              </p:cNvSpPr>
              <p:nvPr/>
            </p:nvSpPr>
            <p:spPr bwMode="auto">
              <a:xfrm>
                <a:off x="3211" y="2043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0" name="Freeform 43"/>
              <p:cNvSpPr>
                <a:spLocks/>
              </p:cNvSpPr>
              <p:nvPr/>
            </p:nvSpPr>
            <p:spPr bwMode="auto">
              <a:xfrm>
                <a:off x="3305" y="2042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1" name="Freeform 44"/>
              <p:cNvSpPr>
                <a:spLocks/>
              </p:cNvSpPr>
              <p:nvPr/>
            </p:nvSpPr>
            <p:spPr bwMode="auto">
              <a:xfrm>
                <a:off x="3401" y="2041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2" name="Freeform 45"/>
              <p:cNvSpPr>
                <a:spLocks/>
              </p:cNvSpPr>
              <p:nvPr/>
            </p:nvSpPr>
            <p:spPr bwMode="auto">
              <a:xfrm>
                <a:off x="3496" y="2042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3" name="Freeform 46"/>
              <p:cNvSpPr>
                <a:spLocks/>
              </p:cNvSpPr>
              <p:nvPr/>
            </p:nvSpPr>
            <p:spPr bwMode="auto">
              <a:xfrm>
                <a:off x="3594" y="2041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4" name="Freeform 47"/>
              <p:cNvSpPr>
                <a:spLocks/>
              </p:cNvSpPr>
              <p:nvPr/>
            </p:nvSpPr>
            <p:spPr bwMode="auto">
              <a:xfrm>
                <a:off x="3687" y="2043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5" name="Freeform 48"/>
              <p:cNvSpPr>
                <a:spLocks/>
              </p:cNvSpPr>
              <p:nvPr/>
            </p:nvSpPr>
            <p:spPr bwMode="auto">
              <a:xfrm>
                <a:off x="3784" y="2042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" name="Freeform 49"/>
              <p:cNvSpPr>
                <a:spLocks/>
              </p:cNvSpPr>
              <p:nvPr/>
            </p:nvSpPr>
            <p:spPr bwMode="auto">
              <a:xfrm>
                <a:off x="3881" y="2041"/>
                <a:ext cx="50" cy="207"/>
              </a:xfrm>
              <a:custGeom>
                <a:avLst/>
                <a:gdLst>
                  <a:gd name="T0" fmla="*/ 0 w 50"/>
                  <a:gd name="T1" fmla="*/ 0 h 207"/>
                  <a:gd name="T2" fmla="*/ 26 w 50"/>
                  <a:gd name="T3" fmla="*/ 207 h 207"/>
                  <a:gd name="T4" fmla="*/ 50 w 50"/>
                  <a:gd name="T5" fmla="*/ 204 h 207"/>
                  <a:gd name="T6" fmla="*/ 21 w 50"/>
                  <a:gd name="T7" fmla="*/ 0 h 207"/>
                  <a:gd name="T8" fmla="*/ 0 w 50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7"/>
                  <a:gd name="T17" fmla="*/ 50 w 5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7">
                    <a:moveTo>
                      <a:pt x="0" y="0"/>
                    </a:moveTo>
                    <a:lnTo>
                      <a:pt x="26" y="207"/>
                    </a:lnTo>
                    <a:lnTo>
                      <a:pt x="50" y="204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7" name="Line 50"/>
              <p:cNvSpPr>
                <a:spLocks noChangeShapeType="1"/>
              </p:cNvSpPr>
              <p:nvPr/>
            </p:nvSpPr>
            <p:spPr bwMode="auto">
              <a:xfrm>
                <a:off x="3067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8" name="Line 51"/>
              <p:cNvSpPr>
                <a:spLocks noChangeShapeType="1"/>
              </p:cNvSpPr>
              <p:nvPr/>
            </p:nvSpPr>
            <p:spPr bwMode="auto">
              <a:xfrm>
                <a:off x="3163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9" name="Line 52"/>
              <p:cNvSpPr>
                <a:spLocks noChangeShapeType="1"/>
              </p:cNvSpPr>
              <p:nvPr/>
            </p:nvSpPr>
            <p:spPr bwMode="auto">
              <a:xfrm>
                <a:off x="3259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0" name="Line 53"/>
              <p:cNvSpPr>
                <a:spLocks noChangeShapeType="1"/>
              </p:cNvSpPr>
              <p:nvPr/>
            </p:nvSpPr>
            <p:spPr bwMode="auto">
              <a:xfrm>
                <a:off x="3353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1" name="Line 54"/>
              <p:cNvSpPr>
                <a:spLocks noChangeShapeType="1"/>
              </p:cNvSpPr>
              <p:nvPr/>
            </p:nvSpPr>
            <p:spPr bwMode="auto">
              <a:xfrm>
                <a:off x="3451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2" name="Line 55"/>
              <p:cNvSpPr>
                <a:spLocks noChangeShapeType="1"/>
              </p:cNvSpPr>
              <p:nvPr/>
            </p:nvSpPr>
            <p:spPr bwMode="auto">
              <a:xfrm>
                <a:off x="3544" y="2041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3" name="Line 56"/>
              <p:cNvSpPr>
                <a:spLocks noChangeShapeType="1"/>
              </p:cNvSpPr>
              <p:nvPr/>
            </p:nvSpPr>
            <p:spPr bwMode="auto">
              <a:xfrm>
                <a:off x="3640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4" name="Line 57"/>
              <p:cNvSpPr>
                <a:spLocks noChangeShapeType="1"/>
              </p:cNvSpPr>
              <p:nvPr/>
            </p:nvSpPr>
            <p:spPr bwMode="auto">
              <a:xfrm>
                <a:off x="3735" y="204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5" name="Line 58"/>
              <p:cNvSpPr>
                <a:spLocks noChangeShapeType="1"/>
              </p:cNvSpPr>
              <p:nvPr/>
            </p:nvSpPr>
            <p:spPr bwMode="auto">
              <a:xfrm>
                <a:off x="3831" y="2043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4" name="Group 59"/>
            <p:cNvGrpSpPr>
              <a:grpSpLocks/>
            </p:cNvGrpSpPr>
            <p:nvPr/>
          </p:nvGrpSpPr>
          <p:grpSpPr bwMode="auto">
            <a:xfrm>
              <a:off x="2970" y="1454"/>
              <a:ext cx="954" cy="190"/>
              <a:chOff x="2970" y="1454"/>
              <a:chExt cx="954" cy="190"/>
            </a:xfrm>
          </p:grpSpPr>
          <p:sp>
            <p:nvSpPr>
              <p:cNvPr id="209" name="Freeform 60"/>
              <p:cNvSpPr>
                <a:spLocks/>
              </p:cNvSpPr>
              <p:nvPr/>
            </p:nvSpPr>
            <p:spPr bwMode="auto">
              <a:xfrm>
                <a:off x="2970" y="1457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0" name="Freeform 61"/>
              <p:cNvSpPr>
                <a:spLocks/>
              </p:cNvSpPr>
              <p:nvPr/>
            </p:nvSpPr>
            <p:spPr bwMode="auto">
              <a:xfrm>
                <a:off x="3065" y="1455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1" name="Freeform 62"/>
              <p:cNvSpPr>
                <a:spLocks/>
              </p:cNvSpPr>
              <p:nvPr/>
            </p:nvSpPr>
            <p:spPr bwMode="auto">
              <a:xfrm>
                <a:off x="3158" y="1457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2" name="Freeform 63"/>
              <p:cNvSpPr>
                <a:spLocks/>
              </p:cNvSpPr>
              <p:nvPr/>
            </p:nvSpPr>
            <p:spPr bwMode="auto">
              <a:xfrm>
                <a:off x="3258" y="1457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3" name="Freeform 64"/>
              <p:cNvSpPr>
                <a:spLocks/>
              </p:cNvSpPr>
              <p:nvPr/>
            </p:nvSpPr>
            <p:spPr bwMode="auto">
              <a:xfrm>
                <a:off x="3352" y="1458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4" name="Freeform 65"/>
              <p:cNvSpPr>
                <a:spLocks/>
              </p:cNvSpPr>
              <p:nvPr/>
            </p:nvSpPr>
            <p:spPr bwMode="auto">
              <a:xfrm>
                <a:off x="3448" y="1456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5" name="Freeform 66"/>
              <p:cNvSpPr>
                <a:spLocks/>
              </p:cNvSpPr>
              <p:nvPr/>
            </p:nvSpPr>
            <p:spPr bwMode="auto">
              <a:xfrm>
                <a:off x="3540" y="1461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6" name="Freeform 67"/>
              <p:cNvSpPr>
                <a:spLocks/>
              </p:cNvSpPr>
              <p:nvPr/>
            </p:nvSpPr>
            <p:spPr bwMode="auto">
              <a:xfrm>
                <a:off x="3635" y="1459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7" name="Freeform 68"/>
              <p:cNvSpPr>
                <a:spLocks/>
              </p:cNvSpPr>
              <p:nvPr/>
            </p:nvSpPr>
            <p:spPr bwMode="auto">
              <a:xfrm>
                <a:off x="3731" y="1458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8" name="Freeform 69"/>
              <p:cNvSpPr>
                <a:spLocks/>
              </p:cNvSpPr>
              <p:nvPr/>
            </p:nvSpPr>
            <p:spPr bwMode="auto">
              <a:xfrm>
                <a:off x="3830" y="1459"/>
                <a:ext cx="50" cy="181"/>
              </a:xfrm>
              <a:custGeom>
                <a:avLst/>
                <a:gdLst>
                  <a:gd name="T0" fmla="*/ 0 w 50"/>
                  <a:gd name="T1" fmla="*/ 1 h 181"/>
                  <a:gd name="T2" fmla="*/ 27 w 50"/>
                  <a:gd name="T3" fmla="*/ 181 h 181"/>
                  <a:gd name="T4" fmla="*/ 50 w 50"/>
                  <a:gd name="T5" fmla="*/ 181 h 181"/>
                  <a:gd name="T6" fmla="*/ 20 w 50"/>
                  <a:gd name="T7" fmla="*/ 0 h 181"/>
                  <a:gd name="T8" fmla="*/ 0 w 50"/>
                  <a:gd name="T9" fmla="*/ 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181"/>
                  <a:gd name="T17" fmla="*/ 50 w 50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181">
                    <a:moveTo>
                      <a:pt x="0" y="1"/>
                    </a:moveTo>
                    <a:lnTo>
                      <a:pt x="27" y="181"/>
                    </a:lnTo>
                    <a:lnTo>
                      <a:pt x="50" y="181"/>
                    </a:lnTo>
                    <a:lnTo>
                      <a:pt x="2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9" name="Freeform 70"/>
              <p:cNvSpPr>
                <a:spLocks/>
              </p:cNvSpPr>
              <p:nvPr/>
            </p:nvSpPr>
            <p:spPr bwMode="auto">
              <a:xfrm>
                <a:off x="3018" y="1454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0" name="Freeform 71"/>
              <p:cNvSpPr>
                <a:spLocks/>
              </p:cNvSpPr>
              <p:nvPr/>
            </p:nvSpPr>
            <p:spPr bwMode="auto">
              <a:xfrm>
                <a:off x="3111" y="1456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1" name="Freeform 72"/>
              <p:cNvSpPr>
                <a:spLocks/>
              </p:cNvSpPr>
              <p:nvPr/>
            </p:nvSpPr>
            <p:spPr bwMode="auto">
              <a:xfrm>
                <a:off x="3208" y="1456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2" name="Freeform 73"/>
              <p:cNvSpPr>
                <a:spLocks/>
              </p:cNvSpPr>
              <p:nvPr/>
            </p:nvSpPr>
            <p:spPr bwMode="auto">
              <a:xfrm>
                <a:off x="3301" y="1455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3" name="Freeform 74"/>
              <p:cNvSpPr>
                <a:spLocks/>
              </p:cNvSpPr>
              <p:nvPr/>
            </p:nvSpPr>
            <p:spPr bwMode="auto">
              <a:xfrm>
                <a:off x="3399" y="1456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4" name="Freeform 75"/>
              <p:cNvSpPr>
                <a:spLocks/>
              </p:cNvSpPr>
              <p:nvPr/>
            </p:nvSpPr>
            <p:spPr bwMode="auto">
              <a:xfrm>
                <a:off x="3492" y="1457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" name="Freeform 76"/>
              <p:cNvSpPr>
                <a:spLocks/>
              </p:cNvSpPr>
              <p:nvPr/>
            </p:nvSpPr>
            <p:spPr bwMode="auto">
              <a:xfrm>
                <a:off x="3585" y="1458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6" name="Freeform 77"/>
              <p:cNvSpPr>
                <a:spLocks/>
              </p:cNvSpPr>
              <p:nvPr/>
            </p:nvSpPr>
            <p:spPr bwMode="auto">
              <a:xfrm>
                <a:off x="3683" y="1457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7" name="Freeform 78"/>
              <p:cNvSpPr>
                <a:spLocks/>
              </p:cNvSpPr>
              <p:nvPr/>
            </p:nvSpPr>
            <p:spPr bwMode="auto">
              <a:xfrm>
                <a:off x="3779" y="1457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8" name="Freeform 79"/>
              <p:cNvSpPr>
                <a:spLocks/>
              </p:cNvSpPr>
              <p:nvPr/>
            </p:nvSpPr>
            <p:spPr bwMode="auto">
              <a:xfrm>
                <a:off x="3876" y="1457"/>
                <a:ext cx="48" cy="183"/>
              </a:xfrm>
              <a:custGeom>
                <a:avLst/>
                <a:gdLst>
                  <a:gd name="T0" fmla="*/ 27 w 48"/>
                  <a:gd name="T1" fmla="*/ 1 h 183"/>
                  <a:gd name="T2" fmla="*/ 0 w 48"/>
                  <a:gd name="T3" fmla="*/ 183 h 183"/>
                  <a:gd name="T4" fmla="*/ 23 w 48"/>
                  <a:gd name="T5" fmla="*/ 183 h 183"/>
                  <a:gd name="T6" fmla="*/ 48 w 48"/>
                  <a:gd name="T7" fmla="*/ 0 h 183"/>
                  <a:gd name="T8" fmla="*/ 27 w 48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83"/>
                  <a:gd name="T17" fmla="*/ 48 w 48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83">
                    <a:moveTo>
                      <a:pt x="27" y="1"/>
                    </a:moveTo>
                    <a:lnTo>
                      <a:pt x="0" y="183"/>
                    </a:lnTo>
                    <a:lnTo>
                      <a:pt x="23" y="183"/>
                    </a:lnTo>
                    <a:lnTo>
                      <a:pt x="48" y="0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9" name="Line 80"/>
              <p:cNvSpPr>
                <a:spLocks noChangeShapeType="1"/>
              </p:cNvSpPr>
              <p:nvPr/>
            </p:nvSpPr>
            <p:spPr bwMode="auto">
              <a:xfrm>
                <a:off x="2970" y="1461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0" name="Line 81"/>
              <p:cNvSpPr>
                <a:spLocks noChangeShapeType="1"/>
              </p:cNvSpPr>
              <p:nvPr/>
            </p:nvSpPr>
            <p:spPr bwMode="auto">
              <a:xfrm>
                <a:off x="3066" y="1460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1" name="Line 82"/>
              <p:cNvSpPr>
                <a:spLocks noChangeShapeType="1"/>
              </p:cNvSpPr>
              <p:nvPr/>
            </p:nvSpPr>
            <p:spPr bwMode="auto">
              <a:xfrm>
                <a:off x="3159" y="1459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2" name="Line 83"/>
              <p:cNvSpPr>
                <a:spLocks noChangeShapeType="1"/>
              </p:cNvSpPr>
              <p:nvPr/>
            </p:nvSpPr>
            <p:spPr bwMode="auto">
              <a:xfrm>
                <a:off x="3258" y="1458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3" name="Line 84"/>
              <p:cNvSpPr>
                <a:spLocks noChangeShapeType="1"/>
              </p:cNvSpPr>
              <p:nvPr/>
            </p:nvSpPr>
            <p:spPr bwMode="auto">
              <a:xfrm>
                <a:off x="3351" y="145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4" name="Line 85"/>
              <p:cNvSpPr>
                <a:spLocks noChangeShapeType="1"/>
              </p:cNvSpPr>
              <p:nvPr/>
            </p:nvSpPr>
            <p:spPr bwMode="auto">
              <a:xfrm>
                <a:off x="3450" y="1456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" name="Line 86"/>
              <p:cNvSpPr>
                <a:spLocks noChangeShapeType="1"/>
              </p:cNvSpPr>
              <p:nvPr/>
            </p:nvSpPr>
            <p:spPr bwMode="auto">
              <a:xfrm>
                <a:off x="3540" y="1455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" name="Line 87"/>
              <p:cNvSpPr>
                <a:spLocks noChangeShapeType="1"/>
              </p:cNvSpPr>
              <p:nvPr/>
            </p:nvSpPr>
            <p:spPr bwMode="auto">
              <a:xfrm>
                <a:off x="3633" y="145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" name="Line 88"/>
              <p:cNvSpPr>
                <a:spLocks noChangeShapeType="1"/>
              </p:cNvSpPr>
              <p:nvPr/>
            </p:nvSpPr>
            <p:spPr bwMode="auto">
              <a:xfrm>
                <a:off x="3730" y="1462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8" name="Line 89"/>
              <p:cNvSpPr>
                <a:spLocks noChangeShapeType="1"/>
              </p:cNvSpPr>
              <p:nvPr/>
            </p:nvSpPr>
            <p:spPr bwMode="auto">
              <a:xfrm>
                <a:off x="3828" y="1463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5" name="Freeform 90"/>
            <p:cNvSpPr>
              <a:spLocks/>
            </p:cNvSpPr>
            <p:nvPr/>
          </p:nvSpPr>
          <p:spPr bwMode="auto">
            <a:xfrm>
              <a:off x="2753" y="1512"/>
              <a:ext cx="1215" cy="158"/>
            </a:xfrm>
            <a:custGeom>
              <a:avLst/>
              <a:gdLst>
                <a:gd name="T0" fmla="*/ 0 w 1215"/>
                <a:gd name="T1" fmla="*/ 126 h 155"/>
                <a:gd name="T2" fmla="*/ 1177 w 1215"/>
                <a:gd name="T3" fmla="*/ 128 h 155"/>
                <a:gd name="T4" fmla="*/ 1176 w 1215"/>
                <a:gd name="T5" fmla="*/ 0 h 155"/>
                <a:gd name="T6" fmla="*/ 1215 w 1215"/>
                <a:gd name="T7" fmla="*/ 3 h 155"/>
                <a:gd name="T8" fmla="*/ 1215 w 1215"/>
                <a:gd name="T9" fmla="*/ 155 h 155"/>
                <a:gd name="T10" fmla="*/ 0 w 1215"/>
                <a:gd name="T11" fmla="*/ 155 h 155"/>
                <a:gd name="T12" fmla="*/ 0 w 1215"/>
                <a:gd name="T13" fmla="*/ 12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5"/>
                <a:gd name="T22" fmla="*/ 0 h 155"/>
                <a:gd name="T23" fmla="*/ 1215 w 1215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5" h="155">
                  <a:moveTo>
                    <a:pt x="0" y="126"/>
                  </a:moveTo>
                  <a:lnTo>
                    <a:pt x="1177" y="128"/>
                  </a:lnTo>
                  <a:lnTo>
                    <a:pt x="1176" y="0"/>
                  </a:lnTo>
                  <a:lnTo>
                    <a:pt x="1215" y="3"/>
                  </a:lnTo>
                  <a:lnTo>
                    <a:pt x="1215" y="155"/>
                  </a:lnTo>
                  <a:lnTo>
                    <a:pt x="0" y="155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6" name="Rectangle 91"/>
            <p:cNvSpPr>
              <a:spLocks noChangeArrowheads="1"/>
            </p:cNvSpPr>
            <p:nvPr/>
          </p:nvSpPr>
          <p:spPr bwMode="auto">
            <a:xfrm>
              <a:off x="2973" y="2042"/>
              <a:ext cx="96" cy="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7" name="Rectangle 92"/>
            <p:cNvSpPr>
              <a:spLocks noChangeArrowheads="1"/>
            </p:cNvSpPr>
            <p:nvPr/>
          </p:nvSpPr>
          <p:spPr bwMode="auto">
            <a:xfrm>
              <a:off x="2973" y="2096"/>
              <a:ext cx="96" cy="16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48" name="Group 93"/>
            <p:cNvGrpSpPr>
              <a:grpSpLocks/>
            </p:cNvGrpSpPr>
            <p:nvPr/>
          </p:nvGrpSpPr>
          <p:grpSpPr bwMode="auto">
            <a:xfrm>
              <a:off x="4193" y="1985"/>
              <a:ext cx="174" cy="172"/>
              <a:chOff x="4193" y="1985"/>
              <a:chExt cx="174" cy="172"/>
            </a:xfrm>
          </p:grpSpPr>
          <p:sp>
            <p:nvSpPr>
              <p:cNvPr id="204" name="Freeform 94"/>
              <p:cNvSpPr>
                <a:spLocks/>
              </p:cNvSpPr>
              <p:nvPr/>
            </p:nvSpPr>
            <p:spPr bwMode="auto">
              <a:xfrm>
                <a:off x="4194" y="2087"/>
                <a:ext cx="173" cy="70"/>
              </a:xfrm>
              <a:custGeom>
                <a:avLst/>
                <a:gdLst>
                  <a:gd name="T0" fmla="*/ 2 w 173"/>
                  <a:gd name="T1" fmla="*/ 0 h 70"/>
                  <a:gd name="T2" fmla="*/ 59 w 173"/>
                  <a:gd name="T3" fmla="*/ 0 h 70"/>
                  <a:gd name="T4" fmla="*/ 102 w 173"/>
                  <a:gd name="T5" fmla="*/ 33 h 70"/>
                  <a:gd name="T6" fmla="*/ 173 w 173"/>
                  <a:gd name="T7" fmla="*/ 33 h 70"/>
                  <a:gd name="T8" fmla="*/ 170 w 173"/>
                  <a:gd name="T9" fmla="*/ 70 h 70"/>
                  <a:gd name="T10" fmla="*/ 0 w 173"/>
                  <a:gd name="T11" fmla="*/ 70 h 70"/>
                  <a:gd name="T12" fmla="*/ 2 w 173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70"/>
                  <a:gd name="T23" fmla="*/ 173 w 173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70">
                    <a:moveTo>
                      <a:pt x="2" y="0"/>
                    </a:moveTo>
                    <a:lnTo>
                      <a:pt x="59" y="0"/>
                    </a:lnTo>
                    <a:lnTo>
                      <a:pt x="102" y="33"/>
                    </a:lnTo>
                    <a:lnTo>
                      <a:pt x="173" y="33"/>
                    </a:lnTo>
                    <a:lnTo>
                      <a:pt x="170" y="70"/>
                    </a:lnTo>
                    <a:lnTo>
                      <a:pt x="0" y="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" name="Freeform 95"/>
              <p:cNvSpPr>
                <a:spLocks/>
              </p:cNvSpPr>
              <p:nvPr/>
            </p:nvSpPr>
            <p:spPr bwMode="auto">
              <a:xfrm>
                <a:off x="4193" y="1985"/>
                <a:ext cx="171" cy="73"/>
              </a:xfrm>
              <a:custGeom>
                <a:avLst/>
                <a:gdLst>
                  <a:gd name="T0" fmla="*/ 0 w 171"/>
                  <a:gd name="T1" fmla="*/ 0 h 73"/>
                  <a:gd name="T2" fmla="*/ 171 w 171"/>
                  <a:gd name="T3" fmla="*/ 0 h 73"/>
                  <a:gd name="T4" fmla="*/ 171 w 171"/>
                  <a:gd name="T5" fmla="*/ 72 h 73"/>
                  <a:gd name="T6" fmla="*/ 117 w 171"/>
                  <a:gd name="T7" fmla="*/ 73 h 73"/>
                  <a:gd name="T8" fmla="*/ 67 w 171"/>
                  <a:gd name="T9" fmla="*/ 39 h 73"/>
                  <a:gd name="T10" fmla="*/ 0 w 171"/>
                  <a:gd name="T11" fmla="*/ 39 h 73"/>
                  <a:gd name="T12" fmla="*/ 0 w 171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"/>
                  <a:gd name="T22" fmla="*/ 0 h 73"/>
                  <a:gd name="T23" fmla="*/ 171 w 171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" h="73">
                    <a:moveTo>
                      <a:pt x="0" y="0"/>
                    </a:moveTo>
                    <a:lnTo>
                      <a:pt x="171" y="0"/>
                    </a:lnTo>
                    <a:lnTo>
                      <a:pt x="171" y="72"/>
                    </a:lnTo>
                    <a:lnTo>
                      <a:pt x="117" y="73"/>
                    </a:lnTo>
                    <a:lnTo>
                      <a:pt x="6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6" name="Oval 96"/>
              <p:cNvSpPr>
                <a:spLocks noChangeArrowheads="1"/>
              </p:cNvSpPr>
              <p:nvPr/>
            </p:nvSpPr>
            <p:spPr bwMode="auto">
              <a:xfrm>
                <a:off x="4230" y="20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7" name="Line 97"/>
              <p:cNvSpPr>
                <a:spLocks noChangeShapeType="1"/>
              </p:cNvSpPr>
              <p:nvPr/>
            </p:nvSpPr>
            <p:spPr bwMode="auto">
              <a:xfrm>
                <a:off x="4194" y="2022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8" name="Line 98"/>
              <p:cNvSpPr>
                <a:spLocks noChangeShapeType="1"/>
              </p:cNvSpPr>
              <p:nvPr/>
            </p:nvSpPr>
            <p:spPr bwMode="auto">
              <a:xfrm>
                <a:off x="4365" y="2055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9" name="Group 99"/>
            <p:cNvGrpSpPr>
              <a:grpSpLocks/>
            </p:cNvGrpSpPr>
            <p:nvPr/>
          </p:nvGrpSpPr>
          <p:grpSpPr bwMode="auto">
            <a:xfrm>
              <a:off x="4193" y="1500"/>
              <a:ext cx="173" cy="170"/>
              <a:chOff x="4193" y="1500"/>
              <a:chExt cx="173" cy="170"/>
            </a:xfrm>
          </p:grpSpPr>
          <p:sp>
            <p:nvSpPr>
              <p:cNvPr id="199" name="Freeform 100"/>
              <p:cNvSpPr>
                <a:spLocks/>
              </p:cNvSpPr>
              <p:nvPr/>
            </p:nvSpPr>
            <p:spPr bwMode="auto">
              <a:xfrm flipV="1">
                <a:off x="4193" y="1500"/>
                <a:ext cx="173" cy="70"/>
              </a:xfrm>
              <a:custGeom>
                <a:avLst/>
                <a:gdLst>
                  <a:gd name="T0" fmla="*/ 2 w 173"/>
                  <a:gd name="T1" fmla="*/ 0 h 70"/>
                  <a:gd name="T2" fmla="*/ 59 w 173"/>
                  <a:gd name="T3" fmla="*/ 0 h 70"/>
                  <a:gd name="T4" fmla="*/ 102 w 173"/>
                  <a:gd name="T5" fmla="*/ 33 h 70"/>
                  <a:gd name="T6" fmla="*/ 173 w 173"/>
                  <a:gd name="T7" fmla="*/ 33 h 70"/>
                  <a:gd name="T8" fmla="*/ 170 w 173"/>
                  <a:gd name="T9" fmla="*/ 70 h 70"/>
                  <a:gd name="T10" fmla="*/ 0 w 173"/>
                  <a:gd name="T11" fmla="*/ 70 h 70"/>
                  <a:gd name="T12" fmla="*/ 2 w 173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70"/>
                  <a:gd name="T23" fmla="*/ 173 w 173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70">
                    <a:moveTo>
                      <a:pt x="2" y="0"/>
                    </a:moveTo>
                    <a:lnTo>
                      <a:pt x="59" y="0"/>
                    </a:lnTo>
                    <a:lnTo>
                      <a:pt x="102" y="33"/>
                    </a:lnTo>
                    <a:lnTo>
                      <a:pt x="173" y="33"/>
                    </a:lnTo>
                    <a:lnTo>
                      <a:pt x="170" y="70"/>
                    </a:lnTo>
                    <a:lnTo>
                      <a:pt x="0" y="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0" name="Freeform 101"/>
              <p:cNvSpPr>
                <a:spLocks/>
              </p:cNvSpPr>
              <p:nvPr/>
            </p:nvSpPr>
            <p:spPr bwMode="auto">
              <a:xfrm flipV="1">
                <a:off x="4194" y="1597"/>
                <a:ext cx="171" cy="73"/>
              </a:xfrm>
              <a:custGeom>
                <a:avLst/>
                <a:gdLst>
                  <a:gd name="T0" fmla="*/ 0 w 171"/>
                  <a:gd name="T1" fmla="*/ 0 h 73"/>
                  <a:gd name="T2" fmla="*/ 171 w 171"/>
                  <a:gd name="T3" fmla="*/ 0 h 73"/>
                  <a:gd name="T4" fmla="*/ 171 w 171"/>
                  <a:gd name="T5" fmla="*/ 72 h 73"/>
                  <a:gd name="T6" fmla="*/ 117 w 171"/>
                  <a:gd name="T7" fmla="*/ 73 h 73"/>
                  <a:gd name="T8" fmla="*/ 67 w 171"/>
                  <a:gd name="T9" fmla="*/ 39 h 73"/>
                  <a:gd name="T10" fmla="*/ 0 w 171"/>
                  <a:gd name="T11" fmla="*/ 39 h 73"/>
                  <a:gd name="T12" fmla="*/ 0 w 171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"/>
                  <a:gd name="T22" fmla="*/ 0 h 73"/>
                  <a:gd name="T23" fmla="*/ 171 w 171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" h="73">
                    <a:moveTo>
                      <a:pt x="0" y="0"/>
                    </a:moveTo>
                    <a:lnTo>
                      <a:pt x="171" y="0"/>
                    </a:lnTo>
                    <a:lnTo>
                      <a:pt x="171" y="72"/>
                    </a:lnTo>
                    <a:lnTo>
                      <a:pt x="117" y="73"/>
                    </a:lnTo>
                    <a:lnTo>
                      <a:pt x="6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1" name="Oval 102"/>
              <p:cNvSpPr>
                <a:spLocks noChangeArrowheads="1"/>
              </p:cNvSpPr>
              <p:nvPr/>
            </p:nvSpPr>
            <p:spPr bwMode="auto">
              <a:xfrm>
                <a:off x="4230" y="1537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2" name="Line 103"/>
              <p:cNvSpPr>
                <a:spLocks noChangeShapeType="1"/>
              </p:cNvSpPr>
              <p:nvPr/>
            </p:nvSpPr>
            <p:spPr bwMode="auto">
              <a:xfrm>
                <a:off x="4194" y="1569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3" name="Line 104"/>
              <p:cNvSpPr>
                <a:spLocks noChangeShapeType="1"/>
              </p:cNvSpPr>
              <p:nvPr/>
            </p:nvSpPr>
            <p:spPr bwMode="auto">
              <a:xfrm>
                <a:off x="4365" y="1536"/>
                <a:ext cx="0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0" name="Group 105"/>
            <p:cNvGrpSpPr>
              <a:grpSpLocks/>
            </p:cNvGrpSpPr>
            <p:nvPr/>
          </p:nvGrpSpPr>
          <p:grpSpPr bwMode="auto">
            <a:xfrm>
              <a:off x="1195" y="1995"/>
              <a:ext cx="174" cy="172"/>
              <a:chOff x="1198" y="1992"/>
              <a:chExt cx="174" cy="172"/>
            </a:xfrm>
          </p:grpSpPr>
          <p:sp>
            <p:nvSpPr>
              <p:cNvPr id="196" name="Freeform 106"/>
              <p:cNvSpPr>
                <a:spLocks/>
              </p:cNvSpPr>
              <p:nvPr/>
            </p:nvSpPr>
            <p:spPr bwMode="auto">
              <a:xfrm flipH="1">
                <a:off x="1198" y="2094"/>
                <a:ext cx="173" cy="70"/>
              </a:xfrm>
              <a:custGeom>
                <a:avLst/>
                <a:gdLst>
                  <a:gd name="T0" fmla="*/ 2 w 173"/>
                  <a:gd name="T1" fmla="*/ 0 h 70"/>
                  <a:gd name="T2" fmla="*/ 59 w 173"/>
                  <a:gd name="T3" fmla="*/ 0 h 70"/>
                  <a:gd name="T4" fmla="*/ 102 w 173"/>
                  <a:gd name="T5" fmla="*/ 33 h 70"/>
                  <a:gd name="T6" fmla="*/ 173 w 173"/>
                  <a:gd name="T7" fmla="*/ 33 h 70"/>
                  <a:gd name="T8" fmla="*/ 170 w 173"/>
                  <a:gd name="T9" fmla="*/ 70 h 70"/>
                  <a:gd name="T10" fmla="*/ 0 w 173"/>
                  <a:gd name="T11" fmla="*/ 70 h 70"/>
                  <a:gd name="T12" fmla="*/ 2 w 173"/>
                  <a:gd name="T13" fmla="*/ 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70"/>
                  <a:gd name="T23" fmla="*/ 173 w 173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70">
                    <a:moveTo>
                      <a:pt x="2" y="0"/>
                    </a:moveTo>
                    <a:lnTo>
                      <a:pt x="59" y="0"/>
                    </a:lnTo>
                    <a:lnTo>
                      <a:pt x="102" y="33"/>
                    </a:lnTo>
                    <a:lnTo>
                      <a:pt x="173" y="33"/>
                    </a:lnTo>
                    <a:lnTo>
                      <a:pt x="170" y="70"/>
                    </a:lnTo>
                    <a:lnTo>
                      <a:pt x="0" y="7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7" name="Freeform 107"/>
              <p:cNvSpPr>
                <a:spLocks/>
              </p:cNvSpPr>
              <p:nvPr/>
            </p:nvSpPr>
            <p:spPr bwMode="auto">
              <a:xfrm flipH="1">
                <a:off x="1201" y="1992"/>
                <a:ext cx="171" cy="73"/>
              </a:xfrm>
              <a:custGeom>
                <a:avLst/>
                <a:gdLst>
                  <a:gd name="T0" fmla="*/ 0 w 171"/>
                  <a:gd name="T1" fmla="*/ 0 h 73"/>
                  <a:gd name="T2" fmla="*/ 171 w 171"/>
                  <a:gd name="T3" fmla="*/ 0 h 73"/>
                  <a:gd name="T4" fmla="*/ 171 w 171"/>
                  <a:gd name="T5" fmla="*/ 72 h 73"/>
                  <a:gd name="T6" fmla="*/ 117 w 171"/>
                  <a:gd name="T7" fmla="*/ 73 h 73"/>
                  <a:gd name="T8" fmla="*/ 67 w 171"/>
                  <a:gd name="T9" fmla="*/ 39 h 73"/>
                  <a:gd name="T10" fmla="*/ 0 w 171"/>
                  <a:gd name="T11" fmla="*/ 39 h 73"/>
                  <a:gd name="T12" fmla="*/ 0 w 171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"/>
                  <a:gd name="T22" fmla="*/ 0 h 73"/>
                  <a:gd name="T23" fmla="*/ 171 w 171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" h="73">
                    <a:moveTo>
                      <a:pt x="0" y="0"/>
                    </a:moveTo>
                    <a:lnTo>
                      <a:pt x="171" y="0"/>
                    </a:lnTo>
                    <a:lnTo>
                      <a:pt x="171" y="72"/>
                    </a:lnTo>
                    <a:lnTo>
                      <a:pt x="117" y="73"/>
                    </a:lnTo>
                    <a:lnTo>
                      <a:pt x="67" y="39"/>
                    </a:ln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8" name="Oval 108"/>
              <p:cNvSpPr>
                <a:spLocks noChangeArrowheads="1"/>
              </p:cNvSpPr>
              <p:nvPr/>
            </p:nvSpPr>
            <p:spPr bwMode="auto">
              <a:xfrm flipH="1">
                <a:off x="1239" y="203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51" name="Line 109"/>
            <p:cNvSpPr>
              <a:spLocks noChangeShapeType="1"/>
            </p:cNvSpPr>
            <p:nvPr/>
          </p:nvSpPr>
          <p:spPr bwMode="auto">
            <a:xfrm flipH="1">
              <a:off x="1200" y="2062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Freeform 110"/>
            <p:cNvSpPr>
              <a:spLocks/>
            </p:cNvSpPr>
            <p:nvPr/>
          </p:nvSpPr>
          <p:spPr bwMode="auto">
            <a:xfrm>
              <a:off x="935" y="1611"/>
              <a:ext cx="258" cy="126"/>
            </a:xfrm>
            <a:custGeom>
              <a:avLst/>
              <a:gdLst>
                <a:gd name="T0" fmla="*/ 0 w 258"/>
                <a:gd name="T1" fmla="*/ 51 h 126"/>
                <a:gd name="T2" fmla="*/ 115 w 258"/>
                <a:gd name="T3" fmla="*/ 51 h 126"/>
                <a:gd name="T4" fmla="*/ 114 w 258"/>
                <a:gd name="T5" fmla="*/ 0 h 126"/>
                <a:gd name="T6" fmla="*/ 258 w 258"/>
                <a:gd name="T7" fmla="*/ 0 h 126"/>
                <a:gd name="T8" fmla="*/ 258 w 258"/>
                <a:gd name="T9" fmla="*/ 65 h 126"/>
                <a:gd name="T10" fmla="*/ 171 w 258"/>
                <a:gd name="T11" fmla="*/ 63 h 126"/>
                <a:gd name="T12" fmla="*/ 171 w 258"/>
                <a:gd name="T13" fmla="*/ 126 h 126"/>
                <a:gd name="T14" fmla="*/ 0 w 258"/>
                <a:gd name="T15" fmla="*/ 126 h 126"/>
                <a:gd name="T16" fmla="*/ 0 w 258"/>
                <a:gd name="T17" fmla="*/ 51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126"/>
                <a:gd name="T29" fmla="*/ 258 w 258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126">
                  <a:moveTo>
                    <a:pt x="0" y="51"/>
                  </a:moveTo>
                  <a:lnTo>
                    <a:pt x="115" y="51"/>
                  </a:lnTo>
                  <a:lnTo>
                    <a:pt x="114" y="0"/>
                  </a:lnTo>
                  <a:lnTo>
                    <a:pt x="258" y="0"/>
                  </a:lnTo>
                  <a:lnTo>
                    <a:pt x="258" y="65"/>
                  </a:lnTo>
                  <a:lnTo>
                    <a:pt x="171" y="63"/>
                  </a:lnTo>
                  <a:lnTo>
                    <a:pt x="171" y="126"/>
                  </a:lnTo>
                  <a:lnTo>
                    <a:pt x="0" y="12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Freeform 111"/>
            <p:cNvSpPr>
              <a:spLocks/>
            </p:cNvSpPr>
            <p:nvPr/>
          </p:nvSpPr>
          <p:spPr bwMode="auto">
            <a:xfrm>
              <a:off x="933" y="1929"/>
              <a:ext cx="269" cy="128"/>
            </a:xfrm>
            <a:custGeom>
              <a:avLst/>
              <a:gdLst>
                <a:gd name="T0" fmla="*/ 2 w 269"/>
                <a:gd name="T1" fmla="*/ 0 h 128"/>
                <a:gd name="T2" fmla="*/ 171 w 269"/>
                <a:gd name="T3" fmla="*/ 0 h 128"/>
                <a:gd name="T4" fmla="*/ 171 w 269"/>
                <a:gd name="T5" fmla="*/ 65 h 128"/>
                <a:gd name="T6" fmla="*/ 269 w 269"/>
                <a:gd name="T7" fmla="*/ 65 h 128"/>
                <a:gd name="T8" fmla="*/ 269 w 269"/>
                <a:gd name="T9" fmla="*/ 128 h 128"/>
                <a:gd name="T10" fmla="*/ 117 w 269"/>
                <a:gd name="T11" fmla="*/ 128 h 128"/>
                <a:gd name="T12" fmla="*/ 117 w 269"/>
                <a:gd name="T13" fmla="*/ 74 h 128"/>
                <a:gd name="T14" fmla="*/ 0 w 269"/>
                <a:gd name="T15" fmla="*/ 74 h 128"/>
                <a:gd name="T16" fmla="*/ 2 w 269"/>
                <a:gd name="T17" fmla="*/ 0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128"/>
                <a:gd name="T29" fmla="*/ 269 w 269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128">
                  <a:moveTo>
                    <a:pt x="2" y="0"/>
                  </a:moveTo>
                  <a:lnTo>
                    <a:pt x="171" y="0"/>
                  </a:lnTo>
                  <a:lnTo>
                    <a:pt x="171" y="65"/>
                  </a:lnTo>
                  <a:lnTo>
                    <a:pt x="269" y="65"/>
                  </a:lnTo>
                  <a:lnTo>
                    <a:pt x="269" y="128"/>
                  </a:lnTo>
                  <a:lnTo>
                    <a:pt x="117" y="128"/>
                  </a:lnTo>
                  <a:lnTo>
                    <a:pt x="117" y="74"/>
                  </a:lnTo>
                  <a:lnTo>
                    <a:pt x="0" y="7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4" name="Rectangle 112"/>
            <p:cNvSpPr>
              <a:spLocks noChangeArrowheads="1"/>
            </p:cNvSpPr>
            <p:nvPr/>
          </p:nvSpPr>
          <p:spPr bwMode="auto">
            <a:xfrm>
              <a:off x="725" y="686"/>
              <a:ext cx="783" cy="4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5" name="Rectangle 113"/>
            <p:cNvSpPr>
              <a:spLocks noChangeArrowheads="1"/>
            </p:cNvSpPr>
            <p:nvPr/>
          </p:nvSpPr>
          <p:spPr bwMode="auto">
            <a:xfrm>
              <a:off x="727" y="2562"/>
              <a:ext cx="783" cy="40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56" name="Freeform 114"/>
            <p:cNvSpPr>
              <a:spLocks/>
            </p:cNvSpPr>
            <p:nvPr/>
          </p:nvSpPr>
          <p:spPr bwMode="auto">
            <a:xfrm>
              <a:off x="594" y="2562"/>
              <a:ext cx="134" cy="431"/>
            </a:xfrm>
            <a:custGeom>
              <a:avLst/>
              <a:gdLst>
                <a:gd name="T0" fmla="*/ 2 w 134"/>
                <a:gd name="T1" fmla="*/ 33 h 431"/>
                <a:gd name="T2" fmla="*/ 68 w 134"/>
                <a:gd name="T3" fmla="*/ 33 h 431"/>
                <a:gd name="T4" fmla="*/ 66 w 134"/>
                <a:gd name="T5" fmla="*/ 0 h 431"/>
                <a:gd name="T6" fmla="*/ 134 w 134"/>
                <a:gd name="T7" fmla="*/ 2 h 431"/>
                <a:gd name="T8" fmla="*/ 132 w 134"/>
                <a:gd name="T9" fmla="*/ 404 h 431"/>
                <a:gd name="T10" fmla="*/ 30 w 134"/>
                <a:gd name="T11" fmla="*/ 403 h 431"/>
                <a:gd name="T12" fmla="*/ 29 w 134"/>
                <a:gd name="T13" fmla="*/ 431 h 431"/>
                <a:gd name="T14" fmla="*/ 0 w 134"/>
                <a:gd name="T15" fmla="*/ 431 h 431"/>
                <a:gd name="T16" fmla="*/ 2 w 134"/>
                <a:gd name="T17" fmla="*/ 33 h 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431"/>
                <a:gd name="T29" fmla="*/ 134 w 134"/>
                <a:gd name="T30" fmla="*/ 431 h 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431">
                  <a:moveTo>
                    <a:pt x="2" y="33"/>
                  </a:moveTo>
                  <a:lnTo>
                    <a:pt x="68" y="33"/>
                  </a:lnTo>
                  <a:lnTo>
                    <a:pt x="66" y="0"/>
                  </a:lnTo>
                  <a:lnTo>
                    <a:pt x="134" y="2"/>
                  </a:lnTo>
                  <a:lnTo>
                    <a:pt x="132" y="404"/>
                  </a:lnTo>
                  <a:lnTo>
                    <a:pt x="30" y="403"/>
                  </a:lnTo>
                  <a:lnTo>
                    <a:pt x="29" y="431"/>
                  </a:lnTo>
                  <a:lnTo>
                    <a:pt x="0" y="431"/>
                  </a:lnTo>
                  <a:lnTo>
                    <a:pt x="2" y="33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Freeform 115"/>
            <p:cNvSpPr>
              <a:spLocks/>
            </p:cNvSpPr>
            <p:nvPr/>
          </p:nvSpPr>
          <p:spPr bwMode="auto">
            <a:xfrm>
              <a:off x="587" y="660"/>
              <a:ext cx="137" cy="441"/>
            </a:xfrm>
            <a:custGeom>
              <a:avLst/>
              <a:gdLst>
                <a:gd name="T0" fmla="*/ 2 w 137"/>
                <a:gd name="T1" fmla="*/ 409 h 441"/>
                <a:gd name="T2" fmla="*/ 70 w 137"/>
                <a:gd name="T3" fmla="*/ 409 h 441"/>
                <a:gd name="T4" fmla="*/ 69 w 137"/>
                <a:gd name="T5" fmla="*/ 441 h 441"/>
                <a:gd name="T6" fmla="*/ 137 w 137"/>
                <a:gd name="T7" fmla="*/ 441 h 441"/>
                <a:gd name="T8" fmla="*/ 135 w 137"/>
                <a:gd name="T9" fmla="*/ 28 h 441"/>
                <a:gd name="T10" fmla="*/ 31 w 137"/>
                <a:gd name="T11" fmla="*/ 29 h 441"/>
                <a:gd name="T12" fmla="*/ 30 w 137"/>
                <a:gd name="T13" fmla="*/ 0 h 441"/>
                <a:gd name="T14" fmla="*/ 0 w 137"/>
                <a:gd name="T15" fmla="*/ 0 h 441"/>
                <a:gd name="T16" fmla="*/ 2 w 137"/>
                <a:gd name="T17" fmla="*/ 409 h 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441"/>
                <a:gd name="T29" fmla="*/ 137 w 137"/>
                <a:gd name="T30" fmla="*/ 441 h 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441">
                  <a:moveTo>
                    <a:pt x="2" y="409"/>
                  </a:moveTo>
                  <a:lnTo>
                    <a:pt x="70" y="409"/>
                  </a:lnTo>
                  <a:lnTo>
                    <a:pt x="69" y="441"/>
                  </a:lnTo>
                  <a:lnTo>
                    <a:pt x="137" y="441"/>
                  </a:lnTo>
                  <a:lnTo>
                    <a:pt x="135" y="28"/>
                  </a:lnTo>
                  <a:lnTo>
                    <a:pt x="31" y="29"/>
                  </a:lnTo>
                  <a:lnTo>
                    <a:pt x="30" y="0"/>
                  </a:lnTo>
                  <a:lnTo>
                    <a:pt x="0" y="0"/>
                  </a:lnTo>
                  <a:lnTo>
                    <a:pt x="2" y="40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8" name="Freeform 116"/>
            <p:cNvSpPr>
              <a:spLocks/>
            </p:cNvSpPr>
            <p:nvPr/>
          </p:nvSpPr>
          <p:spPr bwMode="auto">
            <a:xfrm>
              <a:off x="582" y="1077"/>
              <a:ext cx="181" cy="1499"/>
            </a:xfrm>
            <a:custGeom>
              <a:avLst/>
              <a:gdLst>
                <a:gd name="T0" fmla="*/ 0 w 181"/>
                <a:gd name="T1" fmla="*/ 0 h 1499"/>
                <a:gd name="T2" fmla="*/ 56 w 181"/>
                <a:gd name="T3" fmla="*/ 0 h 1499"/>
                <a:gd name="T4" fmla="*/ 57 w 181"/>
                <a:gd name="T5" fmla="*/ 108 h 1499"/>
                <a:gd name="T6" fmla="*/ 123 w 181"/>
                <a:gd name="T7" fmla="*/ 108 h 1499"/>
                <a:gd name="T8" fmla="*/ 123 w 181"/>
                <a:gd name="T9" fmla="*/ 474 h 1499"/>
                <a:gd name="T10" fmla="*/ 132 w 181"/>
                <a:gd name="T11" fmla="*/ 495 h 1499"/>
                <a:gd name="T12" fmla="*/ 149 w 181"/>
                <a:gd name="T13" fmla="*/ 498 h 1499"/>
                <a:gd name="T14" fmla="*/ 167 w 181"/>
                <a:gd name="T15" fmla="*/ 491 h 1499"/>
                <a:gd name="T16" fmla="*/ 179 w 181"/>
                <a:gd name="T17" fmla="*/ 482 h 1499"/>
                <a:gd name="T18" fmla="*/ 179 w 181"/>
                <a:gd name="T19" fmla="*/ 1019 h 1499"/>
                <a:gd name="T20" fmla="*/ 153 w 181"/>
                <a:gd name="T21" fmla="*/ 1014 h 1499"/>
                <a:gd name="T22" fmla="*/ 132 w 181"/>
                <a:gd name="T23" fmla="*/ 1041 h 1499"/>
                <a:gd name="T24" fmla="*/ 134 w 181"/>
                <a:gd name="T25" fmla="*/ 1391 h 1499"/>
                <a:gd name="T26" fmla="*/ 60 w 181"/>
                <a:gd name="T27" fmla="*/ 1389 h 1499"/>
                <a:gd name="T28" fmla="*/ 62 w 181"/>
                <a:gd name="T29" fmla="*/ 1499 h 1499"/>
                <a:gd name="T30" fmla="*/ 6 w 181"/>
                <a:gd name="T31" fmla="*/ 1499 h 1499"/>
                <a:gd name="T32" fmla="*/ 0 w 181"/>
                <a:gd name="T33" fmla="*/ 0 h 14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1"/>
                <a:gd name="T52" fmla="*/ 0 h 1499"/>
                <a:gd name="T53" fmla="*/ 181 w 181"/>
                <a:gd name="T54" fmla="*/ 1499 h 14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1" h="1499">
                  <a:moveTo>
                    <a:pt x="0" y="0"/>
                  </a:moveTo>
                  <a:lnTo>
                    <a:pt x="56" y="0"/>
                  </a:lnTo>
                  <a:lnTo>
                    <a:pt x="57" y="108"/>
                  </a:lnTo>
                  <a:lnTo>
                    <a:pt x="123" y="108"/>
                  </a:lnTo>
                  <a:lnTo>
                    <a:pt x="123" y="474"/>
                  </a:lnTo>
                  <a:cubicBezTo>
                    <a:pt x="127" y="480"/>
                    <a:pt x="126" y="490"/>
                    <a:pt x="132" y="495"/>
                  </a:cubicBezTo>
                  <a:cubicBezTo>
                    <a:pt x="137" y="499"/>
                    <a:pt x="149" y="498"/>
                    <a:pt x="149" y="498"/>
                  </a:cubicBezTo>
                  <a:cubicBezTo>
                    <a:pt x="155" y="496"/>
                    <a:pt x="162" y="495"/>
                    <a:pt x="167" y="491"/>
                  </a:cubicBezTo>
                  <a:cubicBezTo>
                    <a:pt x="170" y="489"/>
                    <a:pt x="179" y="480"/>
                    <a:pt x="179" y="482"/>
                  </a:cubicBezTo>
                  <a:cubicBezTo>
                    <a:pt x="181" y="479"/>
                    <a:pt x="179" y="1017"/>
                    <a:pt x="179" y="1019"/>
                  </a:cubicBezTo>
                  <a:cubicBezTo>
                    <a:pt x="181" y="1016"/>
                    <a:pt x="153" y="1014"/>
                    <a:pt x="153" y="1014"/>
                  </a:cubicBezTo>
                  <a:cubicBezTo>
                    <a:pt x="133" y="1018"/>
                    <a:pt x="132" y="1021"/>
                    <a:pt x="132" y="1041"/>
                  </a:cubicBezTo>
                  <a:lnTo>
                    <a:pt x="134" y="1391"/>
                  </a:lnTo>
                  <a:lnTo>
                    <a:pt x="60" y="1389"/>
                  </a:lnTo>
                  <a:lnTo>
                    <a:pt x="62" y="1499"/>
                  </a:lnTo>
                  <a:lnTo>
                    <a:pt x="6" y="1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" name="Rectangle 117"/>
            <p:cNvSpPr>
              <a:spLocks noChangeArrowheads="1"/>
            </p:cNvSpPr>
            <p:nvPr/>
          </p:nvSpPr>
          <p:spPr bwMode="auto">
            <a:xfrm>
              <a:off x="690" y="2122"/>
              <a:ext cx="23" cy="3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0" name="Rectangle 118"/>
            <p:cNvSpPr>
              <a:spLocks noChangeArrowheads="1"/>
            </p:cNvSpPr>
            <p:nvPr/>
          </p:nvSpPr>
          <p:spPr bwMode="auto">
            <a:xfrm>
              <a:off x="683" y="1217"/>
              <a:ext cx="23" cy="3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1" name="Freeform 119"/>
            <p:cNvSpPr>
              <a:spLocks/>
            </p:cNvSpPr>
            <p:nvPr/>
          </p:nvSpPr>
          <p:spPr bwMode="auto">
            <a:xfrm>
              <a:off x="1508" y="662"/>
              <a:ext cx="169" cy="435"/>
            </a:xfrm>
            <a:custGeom>
              <a:avLst/>
              <a:gdLst>
                <a:gd name="T0" fmla="*/ 1 w 169"/>
                <a:gd name="T1" fmla="*/ 24 h 435"/>
                <a:gd name="T2" fmla="*/ 135 w 169"/>
                <a:gd name="T3" fmla="*/ 24 h 435"/>
                <a:gd name="T4" fmla="*/ 133 w 169"/>
                <a:gd name="T5" fmla="*/ 0 h 435"/>
                <a:gd name="T6" fmla="*/ 169 w 169"/>
                <a:gd name="T7" fmla="*/ 1 h 435"/>
                <a:gd name="T8" fmla="*/ 168 w 169"/>
                <a:gd name="T9" fmla="*/ 282 h 435"/>
                <a:gd name="T10" fmla="*/ 70 w 169"/>
                <a:gd name="T11" fmla="*/ 282 h 435"/>
                <a:gd name="T12" fmla="*/ 73 w 169"/>
                <a:gd name="T13" fmla="*/ 435 h 435"/>
                <a:gd name="T14" fmla="*/ 0 w 169"/>
                <a:gd name="T15" fmla="*/ 435 h 435"/>
                <a:gd name="T16" fmla="*/ 1 w 169"/>
                <a:gd name="T17" fmla="*/ 24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435"/>
                <a:gd name="T29" fmla="*/ 169 w 169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435">
                  <a:moveTo>
                    <a:pt x="1" y="24"/>
                  </a:moveTo>
                  <a:lnTo>
                    <a:pt x="135" y="24"/>
                  </a:lnTo>
                  <a:lnTo>
                    <a:pt x="133" y="0"/>
                  </a:lnTo>
                  <a:lnTo>
                    <a:pt x="169" y="1"/>
                  </a:lnTo>
                  <a:lnTo>
                    <a:pt x="168" y="282"/>
                  </a:lnTo>
                  <a:lnTo>
                    <a:pt x="70" y="282"/>
                  </a:lnTo>
                  <a:lnTo>
                    <a:pt x="73" y="435"/>
                  </a:lnTo>
                  <a:lnTo>
                    <a:pt x="0" y="435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2" name="Freeform 120"/>
            <p:cNvSpPr>
              <a:spLocks/>
            </p:cNvSpPr>
            <p:nvPr/>
          </p:nvSpPr>
          <p:spPr bwMode="auto">
            <a:xfrm flipV="1">
              <a:off x="1511" y="2560"/>
              <a:ext cx="169" cy="426"/>
            </a:xfrm>
            <a:custGeom>
              <a:avLst/>
              <a:gdLst>
                <a:gd name="T0" fmla="*/ 1 w 169"/>
                <a:gd name="T1" fmla="*/ 24 h 435"/>
                <a:gd name="T2" fmla="*/ 135 w 169"/>
                <a:gd name="T3" fmla="*/ 24 h 435"/>
                <a:gd name="T4" fmla="*/ 133 w 169"/>
                <a:gd name="T5" fmla="*/ 0 h 435"/>
                <a:gd name="T6" fmla="*/ 169 w 169"/>
                <a:gd name="T7" fmla="*/ 1 h 435"/>
                <a:gd name="T8" fmla="*/ 168 w 169"/>
                <a:gd name="T9" fmla="*/ 282 h 435"/>
                <a:gd name="T10" fmla="*/ 70 w 169"/>
                <a:gd name="T11" fmla="*/ 282 h 435"/>
                <a:gd name="T12" fmla="*/ 73 w 169"/>
                <a:gd name="T13" fmla="*/ 435 h 435"/>
                <a:gd name="T14" fmla="*/ 0 w 169"/>
                <a:gd name="T15" fmla="*/ 435 h 435"/>
                <a:gd name="T16" fmla="*/ 1 w 169"/>
                <a:gd name="T17" fmla="*/ 24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435"/>
                <a:gd name="T29" fmla="*/ 169 w 169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435">
                  <a:moveTo>
                    <a:pt x="1" y="24"/>
                  </a:moveTo>
                  <a:lnTo>
                    <a:pt x="135" y="24"/>
                  </a:lnTo>
                  <a:lnTo>
                    <a:pt x="133" y="0"/>
                  </a:lnTo>
                  <a:lnTo>
                    <a:pt x="169" y="1"/>
                  </a:lnTo>
                  <a:lnTo>
                    <a:pt x="168" y="282"/>
                  </a:lnTo>
                  <a:lnTo>
                    <a:pt x="70" y="282"/>
                  </a:lnTo>
                  <a:lnTo>
                    <a:pt x="73" y="435"/>
                  </a:lnTo>
                  <a:lnTo>
                    <a:pt x="0" y="435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" name="Freeform 121"/>
            <p:cNvSpPr>
              <a:spLocks/>
            </p:cNvSpPr>
            <p:nvPr/>
          </p:nvSpPr>
          <p:spPr bwMode="auto">
            <a:xfrm>
              <a:off x="1142" y="2057"/>
              <a:ext cx="58" cy="124"/>
            </a:xfrm>
            <a:custGeom>
              <a:avLst/>
              <a:gdLst>
                <a:gd name="T0" fmla="*/ 0 w 58"/>
                <a:gd name="T1" fmla="*/ 0 h 124"/>
                <a:gd name="T2" fmla="*/ 58 w 58"/>
                <a:gd name="T3" fmla="*/ 0 h 124"/>
                <a:gd name="T4" fmla="*/ 58 w 58"/>
                <a:gd name="T5" fmla="*/ 109 h 124"/>
                <a:gd name="T6" fmla="*/ 1 w 58"/>
                <a:gd name="T7" fmla="*/ 124 h 124"/>
                <a:gd name="T8" fmla="*/ 0 w 5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24"/>
                <a:gd name="T17" fmla="*/ 58 w 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24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1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" name="Rectangle 122"/>
            <p:cNvSpPr>
              <a:spLocks noChangeArrowheads="1"/>
            </p:cNvSpPr>
            <p:nvPr/>
          </p:nvSpPr>
          <p:spPr bwMode="auto">
            <a:xfrm>
              <a:off x="935" y="1737"/>
              <a:ext cx="171" cy="19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5" name="Line 123"/>
            <p:cNvSpPr>
              <a:spLocks noChangeShapeType="1"/>
            </p:cNvSpPr>
            <p:nvPr/>
          </p:nvSpPr>
          <p:spPr bwMode="auto">
            <a:xfrm>
              <a:off x="945" y="173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" name="Line 124"/>
            <p:cNvSpPr>
              <a:spLocks noChangeShapeType="1"/>
            </p:cNvSpPr>
            <p:nvPr/>
          </p:nvSpPr>
          <p:spPr bwMode="auto">
            <a:xfrm>
              <a:off x="1083" y="1737"/>
              <a:ext cx="0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Rectangle 125"/>
            <p:cNvSpPr>
              <a:spLocks noChangeArrowheads="1"/>
            </p:cNvSpPr>
            <p:nvPr/>
          </p:nvSpPr>
          <p:spPr bwMode="auto">
            <a:xfrm>
              <a:off x="3978" y="1692"/>
              <a:ext cx="56" cy="2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8" name="Rectangle 126"/>
            <p:cNvSpPr>
              <a:spLocks noChangeArrowheads="1"/>
            </p:cNvSpPr>
            <p:nvPr/>
          </p:nvSpPr>
          <p:spPr bwMode="auto">
            <a:xfrm>
              <a:off x="4032" y="1671"/>
              <a:ext cx="315" cy="31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9" name="Rectangle 127"/>
            <p:cNvSpPr>
              <a:spLocks noChangeArrowheads="1"/>
            </p:cNvSpPr>
            <p:nvPr/>
          </p:nvSpPr>
          <p:spPr bwMode="auto">
            <a:xfrm>
              <a:off x="4347" y="1670"/>
              <a:ext cx="18" cy="3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0" name="Rectangle 128" descr="Diagonal dunkel nach oben"/>
            <p:cNvSpPr>
              <a:spLocks noChangeArrowheads="1"/>
            </p:cNvSpPr>
            <p:nvPr/>
          </p:nvSpPr>
          <p:spPr bwMode="auto">
            <a:xfrm>
              <a:off x="4367" y="1709"/>
              <a:ext cx="115" cy="243"/>
            </a:xfrm>
            <a:prstGeom prst="rect">
              <a:avLst/>
            </a:prstGeom>
            <a:pattFill prst="ltUpDiag">
              <a:fgClr>
                <a:schemeClr val="bg1"/>
              </a:fgClr>
              <a:bgClr>
                <a:schemeClr val="fol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1" name="Freeform 129"/>
            <p:cNvSpPr>
              <a:spLocks/>
            </p:cNvSpPr>
            <p:nvPr/>
          </p:nvSpPr>
          <p:spPr bwMode="auto">
            <a:xfrm>
              <a:off x="4481" y="1584"/>
              <a:ext cx="36" cy="489"/>
            </a:xfrm>
            <a:custGeom>
              <a:avLst/>
              <a:gdLst>
                <a:gd name="T0" fmla="*/ 1 w 36"/>
                <a:gd name="T1" fmla="*/ 32 h 489"/>
                <a:gd name="T2" fmla="*/ 36 w 36"/>
                <a:gd name="T3" fmla="*/ 0 h 489"/>
                <a:gd name="T4" fmla="*/ 34 w 36"/>
                <a:gd name="T5" fmla="*/ 489 h 489"/>
                <a:gd name="T6" fmla="*/ 0 w 36"/>
                <a:gd name="T7" fmla="*/ 456 h 489"/>
                <a:gd name="T8" fmla="*/ 1 w 36"/>
                <a:gd name="T9" fmla="*/ 32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89"/>
                <a:gd name="T17" fmla="*/ 36 w 36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89">
                  <a:moveTo>
                    <a:pt x="1" y="32"/>
                  </a:moveTo>
                  <a:lnTo>
                    <a:pt x="36" y="0"/>
                  </a:lnTo>
                  <a:lnTo>
                    <a:pt x="34" y="489"/>
                  </a:lnTo>
                  <a:lnTo>
                    <a:pt x="0" y="456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Freeform 130"/>
            <p:cNvSpPr>
              <a:spLocks/>
            </p:cNvSpPr>
            <p:nvPr/>
          </p:nvSpPr>
          <p:spPr bwMode="auto">
            <a:xfrm>
              <a:off x="4366" y="1406"/>
              <a:ext cx="154" cy="208"/>
            </a:xfrm>
            <a:custGeom>
              <a:avLst/>
              <a:gdLst>
                <a:gd name="T0" fmla="*/ 0 w 154"/>
                <a:gd name="T1" fmla="*/ 0 h 208"/>
                <a:gd name="T2" fmla="*/ 154 w 154"/>
                <a:gd name="T3" fmla="*/ 0 h 208"/>
                <a:gd name="T4" fmla="*/ 154 w 154"/>
                <a:gd name="T5" fmla="*/ 172 h 208"/>
                <a:gd name="T6" fmla="*/ 116 w 154"/>
                <a:gd name="T7" fmla="*/ 208 h 208"/>
                <a:gd name="T8" fmla="*/ 2 w 154"/>
                <a:gd name="T9" fmla="*/ 208 h 208"/>
                <a:gd name="T10" fmla="*/ 0 w 154"/>
                <a:gd name="T11" fmla="*/ 0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208"/>
                <a:gd name="T20" fmla="*/ 154 w 154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208">
                  <a:moveTo>
                    <a:pt x="0" y="0"/>
                  </a:moveTo>
                  <a:lnTo>
                    <a:pt x="154" y="0"/>
                  </a:lnTo>
                  <a:lnTo>
                    <a:pt x="154" y="172"/>
                  </a:lnTo>
                  <a:lnTo>
                    <a:pt x="116" y="208"/>
                  </a:lnTo>
                  <a:lnTo>
                    <a:pt x="2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Freeform 131"/>
            <p:cNvSpPr>
              <a:spLocks/>
            </p:cNvSpPr>
            <p:nvPr/>
          </p:nvSpPr>
          <p:spPr bwMode="auto">
            <a:xfrm>
              <a:off x="4365" y="2039"/>
              <a:ext cx="149" cy="219"/>
            </a:xfrm>
            <a:custGeom>
              <a:avLst/>
              <a:gdLst>
                <a:gd name="T0" fmla="*/ 0 w 155"/>
                <a:gd name="T1" fmla="*/ 0 h 219"/>
                <a:gd name="T2" fmla="*/ 117 w 155"/>
                <a:gd name="T3" fmla="*/ 0 h 219"/>
                <a:gd name="T4" fmla="*/ 155 w 155"/>
                <a:gd name="T5" fmla="*/ 37 h 219"/>
                <a:gd name="T6" fmla="*/ 155 w 155"/>
                <a:gd name="T7" fmla="*/ 217 h 219"/>
                <a:gd name="T8" fmla="*/ 138 w 155"/>
                <a:gd name="T9" fmla="*/ 213 h 219"/>
                <a:gd name="T10" fmla="*/ 98 w 155"/>
                <a:gd name="T11" fmla="*/ 205 h 219"/>
                <a:gd name="T12" fmla="*/ 60 w 155"/>
                <a:gd name="T13" fmla="*/ 205 h 219"/>
                <a:gd name="T14" fmla="*/ 32 w 155"/>
                <a:gd name="T15" fmla="*/ 211 h 219"/>
                <a:gd name="T16" fmla="*/ 2 w 155"/>
                <a:gd name="T17" fmla="*/ 219 h 219"/>
                <a:gd name="T18" fmla="*/ 0 w 155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219"/>
                <a:gd name="T32" fmla="*/ 155 w 155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219">
                  <a:moveTo>
                    <a:pt x="0" y="0"/>
                  </a:moveTo>
                  <a:lnTo>
                    <a:pt x="117" y="0"/>
                  </a:lnTo>
                  <a:lnTo>
                    <a:pt x="155" y="37"/>
                  </a:lnTo>
                  <a:lnTo>
                    <a:pt x="155" y="217"/>
                  </a:lnTo>
                  <a:cubicBezTo>
                    <a:pt x="149" y="216"/>
                    <a:pt x="145" y="214"/>
                    <a:pt x="138" y="213"/>
                  </a:cubicBezTo>
                  <a:cubicBezTo>
                    <a:pt x="126" y="209"/>
                    <a:pt x="111" y="206"/>
                    <a:pt x="98" y="205"/>
                  </a:cubicBezTo>
                  <a:lnTo>
                    <a:pt x="60" y="205"/>
                  </a:lnTo>
                  <a:cubicBezTo>
                    <a:pt x="51" y="207"/>
                    <a:pt x="41" y="210"/>
                    <a:pt x="32" y="211"/>
                  </a:cubicBezTo>
                  <a:cubicBezTo>
                    <a:pt x="24" y="214"/>
                    <a:pt x="11" y="219"/>
                    <a:pt x="2" y="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Freeform 132"/>
            <p:cNvSpPr>
              <a:spLocks/>
            </p:cNvSpPr>
            <p:nvPr/>
          </p:nvSpPr>
          <p:spPr bwMode="auto">
            <a:xfrm>
              <a:off x="2664" y="2142"/>
              <a:ext cx="159" cy="215"/>
            </a:xfrm>
            <a:custGeom>
              <a:avLst/>
              <a:gdLst>
                <a:gd name="T0" fmla="*/ 0 w 159"/>
                <a:gd name="T1" fmla="*/ 0 h 215"/>
                <a:gd name="T2" fmla="*/ 158 w 159"/>
                <a:gd name="T3" fmla="*/ 0 h 215"/>
                <a:gd name="T4" fmla="*/ 159 w 159"/>
                <a:gd name="T5" fmla="*/ 212 h 215"/>
                <a:gd name="T6" fmla="*/ 152 w 159"/>
                <a:gd name="T7" fmla="*/ 206 h 215"/>
                <a:gd name="T8" fmla="*/ 158 w 159"/>
                <a:gd name="T9" fmla="*/ 209 h 215"/>
                <a:gd name="T10" fmla="*/ 83 w 159"/>
                <a:gd name="T11" fmla="*/ 201 h 215"/>
                <a:gd name="T12" fmla="*/ 11 w 159"/>
                <a:gd name="T13" fmla="*/ 210 h 215"/>
                <a:gd name="T14" fmla="*/ 2 w 159"/>
                <a:gd name="T15" fmla="*/ 212 h 215"/>
                <a:gd name="T16" fmla="*/ 0 w 159"/>
                <a:gd name="T17" fmla="*/ 0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215"/>
                <a:gd name="T29" fmla="*/ 159 w 159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215">
                  <a:moveTo>
                    <a:pt x="0" y="0"/>
                  </a:moveTo>
                  <a:lnTo>
                    <a:pt x="158" y="0"/>
                  </a:lnTo>
                  <a:cubicBezTo>
                    <a:pt x="157" y="70"/>
                    <a:pt x="158" y="215"/>
                    <a:pt x="159" y="212"/>
                  </a:cubicBezTo>
                  <a:cubicBezTo>
                    <a:pt x="159" y="214"/>
                    <a:pt x="153" y="207"/>
                    <a:pt x="152" y="206"/>
                  </a:cubicBezTo>
                  <a:cubicBezTo>
                    <a:pt x="151" y="205"/>
                    <a:pt x="153" y="212"/>
                    <a:pt x="158" y="209"/>
                  </a:cubicBezTo>
                  <a:cubicBezTo>
                    <a:pt x="152" y="212"/>
                    <a:pt x="100" y="203"/>
                    <a:pt x="83" y="201"/>
                  </a:cubicBezTo>
                  <a:cubicBezTo>
                    <a:pt x="55" y="203"/>
                    <a:pt x="39" y="209"/>
                    <a:pt x="11" y="210"/>
                  </a:cubicBezTo>
                  <a:cubicBezTo>
                    <a:pt x="4" y="212"/>
                    <a:pt x="7" y="212"/>
                    <a:pt x="2" y="2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Freeform 133"/>
            <p:cNvSpPr>
              <a:spLocks/>
            </p:cNvSpPr>
            <p:nvPr/>
          </p:nvSpPr>
          <p:spPr bwMode="auto">
            <a:xfrm>
              <a:off x="2667" y="1130"/>
              <a:ext cx="144" cy="369"/>
            </a:xfrm>
            <a:custGeom>
              <a:avLst/>
              <a:gdLst>
                <a:gd name="T0" fmla="*/ 0 w 144"/>
                <a:gd name="T1" fmla="*/ 9 h 369"/>
                <a:gd name="T2" fmla="*/ 2 w 144"/>
                <a:gd name="T3" fmla="*/ 369 h 369"/>
                <a:gd name="T4" fmla="*/ 144 w 144"/>
                <a:gd name="T5" fmla="*/ 369 h 369"/>
                <a:gd name="T6" fmla="*/ 144 w 144"/>
                <a:gd name="T7" fmla="*/ 9 h 369"/>
                <a:gd name="T8" fmla="*/ 123 w 144"/>
                <a:gd name="T9" fmla="*/ 19 h 369"/>
                <a:gd name="T10" fmla="*/ 68 w 144"/>
                <a:gd name="T11" fmla="*/ 18 h 369"/>
                <a:gd name="T12" fmla="*/ 41 w 144"/>
                <a:gd name="T13" fmla="*/ 6 h 369"/>
                <a:gd name="T14" fmla="*/ 21 w 144"/>
                <a:gd name="T15" fmla="*/ 0 h 369"/>
                <a:gd name="T16" fmla="*/ 3 w 144"/>
                <a:gd name="T17" fmla="*/ 7 h 369"/>
                <a:gd name="T18" fmla="*/ 0 w 144"/>
                <a:gd name="T19" fmla="*/ 9 h 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369"/>
                <a:gd name="T32" fmla="*/ 144 w 144"/>
                <a:gd name="T33" fmla="*/ 369 h 3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369">
                  <a:moveTo>
                    <a:pt x="0" y="9"/>
                  </a:moveTo>
                  <a:lnTo>
                    <a:pt x="2" y="369"/>
                  </a:lnTo>
                  <a:lnTo>
                    <a:pt x="144" y="369"/>
                  </a:lnTo>
                  <a:lnTo>
                    <a:pt x="144" y="9"/>
                  </a:lnTo>
                  <a:cubicBezTo>
                    <a:pt x="137" y="14"/>
                    <a:pt x="131" y="18"/>
                    <a:pt x="123" y="19"/>
                  </a:cubicBezTo>
                  <a:cubicBezTo>
                    <a:pt x="106" y="27"/>
                    <a:pt x="86" y="21"/>
                    <a:pt x="68" y="18"/>
                  </a:cubicBezTo>
                  <a:cubicBezTo>
                    <a:pt x="59" y="13"/>
                    <a:pt x="52" y="8"/>
                    <a:pt x="41" y="6"/>
                  </a:cubicBezTo>
                  <a:cubicBezTo>
                    <a:pt x="34" y="4"/>
                    <a:pt x="28" y="1"/>
                    <a:pt x="21" y="0"/>
                  </a:cubicBezTo>
                  <a:cubicBezTo>
                    <a:pt x="14" y="0"/>
                    <a:pt x="10" y="4"/>
                    <a:pt x="3" y="7"/>
                  </a:cubicBezTo>
                  <a:cubicBezTo>
                    <a:pt x="1" y="8"/>
                    <a:pt x="0" y="9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Freeform 134"/>
            <p:cNvSpPr>
              <a:spLocks/>
            </p:cNvSpPr>
            <p:nvPr/>
          </p:nvSpPr>
          <p:spPr bwMode="auto">
            <a:xfrm>
              <a:off x="2722" y="1115"/>
              <a:ext cx="91" cy="40"/>
            </a:xfrm>
            <a:custGeom>
              <a:avLst/>
              <a:gdLst>
                <a:gd name="T0" fmla="*/ 7 w 91"/>
                <a:gd name="T1" fmla="*/ 27 h 40"/>
                <a:gd name="T2" fmla="*/ 41 w 91"/>
                <a:gd name="T3" fmla="*/ 39 h 40"/>
                <a:gd name="T4" fmla="*/ 80 w 91"/>
                <a:gd name="T5" fmla="*/ 34 h 40"/>
                <a:gd name="T6" fmla="*/ 91 w 91"/>
                <a:gd name="T7" fmla="*/ 18 h 40"/>
                <a:gd name="T8" fmla="*/ 65 w 91"/>
                <a:gd name="T9" fmla="*/ 0 h 40"/>
                <a:gd name="T10" fmla="*/ 26 w 91"/>
                <a:gd name="T11" fmla="*/ 13 h 40"/>
                <a:gd name="T12" fmla="*/ 7 w 91"/>
                <a:gd name="T13" fmla="*/ 27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40"/>
                <a:gd name="T23" fmla="*/ 91 w 91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40">
                  <a:moveTo>
                    <a:pt x="7" y="27"/>
                  </a:moveTo>
                  <a:cubicBezTo>
                    <a:pt x="17" y="34"/>
                    <a:pt x="29" y="35"/>
                    <a:pt x="41" y="39"/>
                  </a:cubicBezTo>
                  <a:cubicBezTo>
                    <a:pt x="54" y="38"/>
                    <a:pt x="68" y="40"/>
                    <a:pt x="80" y="34"/>
                  </a:cubicBezTo>
                  <a:cubicBezTo>
                    <a:pt x="85" y="27"/>
                    <a:pt x="87" y="26"/>
                    <a:pt x="91" y="18"/>
                  </a:cubicBezTo>
                  <a:cubicBezTo>
                    <a:pt x="88" y="4"/>
                    <a:pt x="79" y="1"/>
                    <a:pt x="65" y="0"/>
                  </a:cubicBezTo>
                  <a:cubicBezTo>
                    <a:pt x="43" y="1"/>
                    <a:pt x="43" y="10"/>
                    <a:pt x="26" y="13"/>
                  </a:cubicBezTo>
                  <a:cubicBezTo>
                    <a:pt x="20" y="16"/>
                    <a:pt x="0" y="20"/>
                    <a:pt x="7" y="27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Freeform 135"/>
            <p:cNvSpPr>
              <a:spLocks/>
            </p:cNvSpPr>
            <p:nvPr/>
          </p:nvSpPr>
          <p:spPr bwMode="auto">
            <a:xfrm>
              <a:off x="2669" y="1499"/>
              <a:ext cx="142" cy="20"/>
            </a:xfrm>
            <a:custGeom>
              <a:avLst/>
              <a:gdLst>
                <a:gd name="T0" fmla="*/ 0 w 142"/>
                <a:gd name="T1" fmla="*/ 0 h 20"/>
                <a:gd name="T2" fmla="*/ 142 w 142"/>
                <a:gd name="T3" fmla="*/ 0 h 20"/>
                <a:gd name="T4" fmla="*/ 121 w 142"/>
                <a:gd name="T5" fmla="*/ 7 h 20"/>
                <a:gd name="T6" fmla="*/ 106 w 142"/>
                <a:gd name="T7" fmla="*/ 13 h 20"/>
                <a:gd name="T8" fmla="*/ 61 w 142"/>
                <a:gd name="T9" fmla="*/ 19 h 20"/>
                <a:gd name="T10" fmla="*/ 37 w 142"/>
                <a:gd name="T11" fmla="*/ 15 h 20"/>
                <a:gd name="T12" fmla="*/ 13 w 142"/>
                <a:gd name="T13" fmla="*/ 9 h 20"/>
                <a:gd name="T14" fmla="*/ 0 w 142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20"/>
                <a:gd name="T26" fmla="*/ 142 w 14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20">
                  <a:moveTo>
                    <a:pt x="0" y="0"/>
                  </a:moveTo>
                  <a:lnTo>
                    <a:pt x="142" y="0"/>
                  </a:lnTo>
                  <a:cubicBezTo>
                    <a:pt x="134" y="1"/>
                    <a:pt x="129" y="6"/>
                    <a:pt x="121" y="7"/>
                  </a:cubicBezTo>
                  <a:cubicBezTo>
                    <a:pt x="116" y="11"/>
                    <a:pt x="112" y="12"/>
                    <a:pt x="106" y="13"/>
                  </a:cubicBezTo>
                  <a:cubicBezTo>
                    <a:pt x="92" y="20"/>
                    <a:pt x="76" y="18"/>
                    <a:pt x="61" y="19"/>
                  </a:cubicBezTo>
                  <a:cubicBezTo>
                    <a:pt x="52" y="18"/>
                    <a:pt x="46" y="16"/>
                    <a:pt x="37" y="15"/>
                  </a:cubicBezTo>
                  <a:cubicBezTo>
                    <a:pt x="30" y="11"/>
                    <a:pt x="21" y="10"/>
                    <a:pt x="13" y="9"/>
                  </a:cubicBezTo>
                  <a:cubicBezTo>
                    <a:pt x="7" y="6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" name="Freeform 136"/>
            <p:cNvSpPr>
              <a:spLocks/>
            </p:cNvSpPr>
            <p:nvPr/>
          </p:nvSpPr>
          <p:spPr bwMode="auto">
            <a:xfrm>
              <a:off x="2568" y="1307"/>
              <a:ext cx="278" cy="246"/>
            </a:xfrm>
            <a:custGeom>
              <a:avLst/>
              <a:gdLst>
                <a:gd name="T0" fmla="*/ 0 w 278"/>
                <a:gd name="T1" fmla="*/ 3 h 246"/>
                <a:gd name="T2" fmla="*/ 20 w 278"/>
                <a:gd name="T3" fmla="*/ 1 h 246"/>
                <a:gd name="T4" fmla="*/ 20 w 278"/>
                <a:gd name="T5" fmla="*/ 51 h 246"/>
                <a:gd name="T6" fmla="*/ 74 w 278"/>
                <a:gd name="T7" fmla="*/ 51 h 246"/>
                <a:gd name="T8" fmla="*/ 74 w 278"/>
                <a:gd name="T9" fmla="*/ 0 h 246"/>
                <a:gd name="T10" fmla="*/ 95 w 278"/>
                <a:gd name="T11" fmla="*/ 1 h 246"/>
                <a:gd name="T12" fmla="*/ 96 w 278"/>
                <a:gd name="T13" fmla="*/ 211 h 246"/>
                <a:gd name="T14" fmla="*/ 254 w 278"/>
                <a:gd name="T15" fmla="*/ 211 h 246"/>
                <a:gd name="T16" fmla="*/ 252 w 278"/>
                <a:gd name="T17" fmla="*/ 0 h 246"/>
                <a:gd name="T18" fmla="*/ 278 w 278"/>
                <a:gd name="T19" fmla="*/ 1 h 246"/>
                <a:gd name="T20" fmla="*/ 276 w 278"/>
                <a:gd name="T21" fmla="*/ 246 h 246"/>
                <a:gd name="T22" fmla="*/ 66 w 278"/>
                <a:gd name="T23" fmla="*/ 246 h 246"/>
                <a:gd name="T24" fmla="*/ 65 w 278"/>
                <a:gd name="T25" fmla="*/ 79 h 246"/>
                <a:gd name="T26" fmla="*/ 0 w 278"/>
                <a:gd name="T27" fmla="*/ 79 h 246"/>
                <a:gd name="T28" fmla="*/ 0 w 278"/>
                <a:gd name="T29" fmla="*/ 3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8"/>
                <a:gd name="T46" fmla="*/ 0 h 246"/>
                <a:gd name="T47" fmla="*/ 278 w 278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8" h="246">
                  <a:moveTo>
                    <a:pt x="0" y="3"/>
                  </a:moveTo>
                  <a:lnTo>
                    <a:pt x="20" y="1"/>
                  </a:lnTo>
                  <a:lnTo>
                    <a:pt x="20" y="51"/>
                  </a:lnTo>
                  <a:lnTo>
                    <a:pt x="74" y="51"/>
                  </a:lnTo>
                  <a:lnTo>
                    <a:pt x="74" y="0"/>
                  </a:lnTo>
                  <a:lnTo>
                    <a:pt x="95" y="1"/>
                  </a:lnTo>
                  <a:lnTo>
                    <a:pt x="96" y="211"/>
                  </a:lnTo>
                  <a:lnTo>
                    <a:pt x="254" y="211"/>
                  </a:lnTo>
                  <a:lnTo>
                    <a:pt x="252" y="0"/>
                  </a:lnTo>
                  <a:lnTo>
                    <a:pt x="278" y="1"/>
                  </a:lnTo>
                  <a:lnTo>
                    <a:pt x="276" y="246"/>
                  </a:lnTo>
                  <a:lnTo>
                    <a:pt x="66" y="246"/>
                  </a:lnTo>
                  <a:lnTo>
                    <a:pt x="65" y="79"/>
                  </a:lnTo>
                  <a:lnTo>
                    <a:pt x="0" y="7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9" name="Freeform 137"/>
            <p:cNvSpPr>
              <a:spLocks/>
            </p:cNvSpPr>
            <p:nvPr/>
          </p:nvSpPr>
          <p:spPr bwMode="auto">
            <a:xfrm>
              <a:off x="2405" y="1347"/>
              <a:ext cx="196" cy="206"/>
            </a:xfrm>
            <a:custGeom>
              <a:avLst/>
              <a:gdLst>
                <a:gd name="T0" fmla="*/ 72 w 196"/>
                <a:gd name="T1" fmla="*/ 0 h 206"/>
                <a:gd name="T2" fmla="*/ 156 w 196"/>
                <a:gd name="T3" fmla="*/ 0 h 206"/>
                <a:gd name="T4" fmla="*/ 156 w 196"/>
                <a:gd name="T5" fmla="*/ 54 h 206"/>
                <a:gd name="T6" fmla="*/ 196 w 196"/>
                <a:gd name="T7" fmla="*/ 54 h 206"/>
                <a:gd name="T8" fmla="*/ 195 w 196"/>
                <a:gd name="T9" fmla="*/ 204 h 206"/>
                <a:gd name="T10" fmla="*/ 0 w 196"/>
                <a:gd name="T11" fmla="*/ 206 h 206"/>
                <a:gd name="T12" fmla="*/ 1 w 196"/>
                <a:gd name="T13" fmla="*/ 60 h 206"/>
                <a:gd name="T14" fmla="*/ 73 w 196"/>
                <a:gd name="T15" fmla="*/ 60 h 206"/>
                <a:gd name="T16" fmla="*/ 72 w 196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206"/>
                <a:gd name="T29" fmla="*/ 196 w 196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206">
                  <a:moveTo>
                    <a:pt x="72" y="0"/>
                  </a:moveTo>
                  <a:lnTo>
                    <a:pt x="156" y="0"/>
                  </a:lnTo>
                  <a:lnTo>
                    <a:pt x="156" y="54"/>
                  </a:lnTo>
                  <a:lnTo>
                    <a:pt x="196" y="54"/>
                  </a:lnTo>
                  <a:lnTo>
                    <a:pt x="195" y="204"/>
                  </a:lnTo>
                  <a:lnTo>
                    <a:pt x="0" y="206"/>
                  </a:lnTo>
                  <a:cubicBezTo>
                    <a:pt x="0" y="157"/>
                    <a:pt x="1" y="109"/>
                    <a:pt x="1" y="60"/>
                  </a:cubicBezTo>
                  <a:lnTo>
                    <a:pt x="73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0" name="Rectangle 138"/>
            <p:cNvSpPr>
              <a:spLocks noChangeArrowheads="1"/>
            </p:cNvSpPr>
            <p:nvPr/>
          </p:nvSpPr>
          <p:spPr bwMode="auto">
            <a:xfrm>
              <a:off x="2864" y="1182"/>
              <a:ext cx="246" cy="122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1" name="Rectangle 139"/>
            <p:cNvSpPr>
              <a:spLocks noChangeArrowheads="1"/>
            </p:cNvSpPr>
            <p:nvPr/>
          </p:nvSpPr>
          <p:spPr bwMode="auto">
            <a:xfrm>
              <a:off x="3111" y="1182"/>
              <a:ext cx="27" cy="1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2" name="Rectangle 140"/>
            <p:cNvSpPr>
              <a:spLocks noChangeArrowheads="1"/>
            </p:cNvSpPr>
            <p:nvPr/>
          </p:nvSpPr>
          <p:spPr bwMode="auto">
            <a:xfrm>
              <a:off x="1310" y="1143"/>
              <a:ext cx="200" cy="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3" name="Rectangle 141"/>
            <p:cNvSpPr>
              <a:spLocks noChangeArrowheads="1"/>
            </p:cNvSpPr>
            <p:nvPr/>
          </p:nvSpPr>
          <p:spPr bwMode="auto">
            <a:xfrm>
              <a:off x="1316" y="2355"/>
              <a:ext cx="200" cy="1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4" name="Rectangle 142"/>
            <p:cNvSpPr>
              <a:spLocks noChangeArrowheads="1"/>
            </p:cNvSpPr>
            <p:nvPr/>
          </p:nvSpPr>
          <p:spPr bwMode="auto">
            <a:xfrm>
              <a:off x="1518" y="2355"/>
              <a:ext cx="6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85" name="Group 143"/>
            <p:cNvGrpSpPr>
              <a:grpSpLocks/>
            </p:cNvGrpSpPr>
            <p:nvPr/>
          </p:nvGrpSpPr>
          <p:grpSpPr bwMode="auto">
            <a:xfrm>
              <a:off x="1315" y="2282"/>
              <a:ext cx="265" cy="75"/>
              <a:chOff x="1315" y="2282"/>
              <a:chExt cx="265" cy="75"/>
            </a:xfrm>
          </p:grpSpPr>
          <p:sp>
            <p:nvSpPr>
              <p:cNvPr id="194" name="Rectangle 144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64" cy="5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95" name="Rectangle 145"/>
              <p:cNvSpPr>
                <a:spLocks noChangeArrowheads="1"/>
              </p:cNvSpPr>
              <p:nvPr/>
            </p:nvSpPr>
            <p:spPr bwMode="auto">
              <a:xfrm>
                <a:off x="1315" y="2282"/>
                <a:ext cx="265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86" name="Group 146"/>
            <p:cNvGrpSpPr>
              <a:grpSpLocks/>
            </p:cNvGrpSpPr>
            <p:nvPr/>
          </p:nvGrpSpPr>
          <p:grpSpPr bwMode="auto">
            <a:xfrm flipV="1">
              <a:off x="1309" y="1308"/>
              <a:ext cx="271" cy="75"/>
              <a:chOff x="1315" y="2282"/>
              <a:chExt cx="265" cy="75"/>
            </a:xfrm>
          </p:grpSpPr>
          <p:sp>
            <p:nvSpPr>
              <p:cNvPr id="192" name="Rectangle 147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64" cy="5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93" name="Rectangle 148"/>
              <p:cNvSpPr>
                <a:spLocks noChangeArrowheads="1"/>
              </p:cNvSpPr>
              <p:nvPr/>
            </p:nvSpPr>
            <p:spPr bwMode="auto">
              <a:xfrm>
                <a:off x="1315" y="2282"/>
                <a:ext cx="265" cy="2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87" name="Freeform 149"/>
            <p:cNvSpPr>
              <a:spLocks/>
            </p:cNvSpPr>
            <p:nvPr/>
          </p:nvSpPr>
          <p:spPr bwMode="auto">
            <a:xfrm flipV="1">
              <a:off x="2571" y="2106"/>
              <a:ext cx="278" cy="246"/>
            </a:xfrm>
            <a:custGeom>
              <a:avLst/>
              <a:gdLst>
                <a:gd name="T0" fmla="*/ 0 w 278"/>
                <a:gd name="T1" fmla="*/ 3 h 246"/>
                <a:gd name="T2" fmla="*/ 20 w 278"/>
                <a:gd name="T3" fmla="*/ 1 h 246"/>
                <a:gd name="T4" fmla="*/ 20 w 278"/>
                <a:gd name="T5" fmla="*/ 51 h 246"/>
                <a:gd name="T6" fmla="*/ 74 w 278"/>
                <a:gd name="T7" fmla="*/ 51 h 246"/>
                <a:gd name="T8" fmla="*/ 74 w 278"/>
                <a:gd name="T9" fmla="*/ 0 h 246"/>
                <a:gd name="T10" fmla="*/ 95 w 278"/>
                <a:gd name="T11" fmla="*/ 1 h 246"/>
                <a:gd name="T12" fmla="*/ 96 w 278"/>
                <a:gd name="T13" fmla="*/ 211 h 246"/>
                <a:gd name="T14" fmla="*/ 254 w 278"/>
                <a:gd name="T15" fmla="*/ 211 h 246"/>
                <a:gd name="T16" fmla="*/ 252 w 278"/>
                <a:gd name="T17" fmla="*/ 0 h 246"/>
                <a:gd name="T18" fmla="*/ 278 w 278"/>
                <a:gd name="T19" fmla="*/ 1 h 246"/>
                <a:gd name="T20" fmla="*/ 276 w 278"/>
                <a:gd name="T21" fmla="*/ 246 h 246"/>
                <a:gd name="T22" fmla="*/ 66 w 278"/>
                <a:gd name="T23" fmla="*/ 246 h 246"/>
                <a:gd name="T24" fmla="*/ 65 w 278"/>
                <a:gd name="T25" fmla="*/ 79 h 246"/>
                <a:gd name="T26" fmla="*/ 0 w 278"/>
                <a:gd name="T27" fmla="*/ 79 h 246"/>
                <a:gd name="T28" fmla="*/ 0 w 278"/>
                <a:gd name="T29" fmla="*/ 3 h 2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8"/>
                <a:gd name="T46" fmla="*/ 0 h 246"/>
                <a:gd name="T47" fmla="*/ 278 w 278"/>
                <a:gd name="T48" fmla="*/ 246 h 2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8" h="246">
                  <a:moveTo>
                    <a:pt x="0" y="3"/>
                  </a:moveTo>
                  <a:lnTo>
                    <a:pt x="20" y="1"/>
                  </a:lnTo>
                  <a:lnTo>
                    <a:pt x="20" y="51"/>
                  </a:lnTo>
                  <a:lnTo>
                    <a:pt x="74" y="51"/>
                  </a:lnTo>
                  <a:lnTo>
                    <a:pt x="74" y="0"/>
                  </a:lnTo>
                  <a:lnTo>
                    <a:pt x="95" y="1"/>
                  </a:lnTo>
                  <a:lnTo>
                    <a:pt x="96" y="211"/>
                  </a:lnTo>
                  <a:lnTo>
                    <a:pt x="254" y="211"/>
                  </a:lnTo>
                  <a:lnTo>
                    <a:pt x="252" y="0"/>
                  </a:lnTo>
                  <a:lnTo>
                    <a:pt x="278" y="1"/>
                  </a:lnTo>
                  <a:lnTo>
                    <a:pt x="276" y="246"/>
                  </a:lnTo>
                  <a:lnTo>
                    <a:pt x="66" y="246"/>
                  </a:lnTo>
                  <a:lnTo>
                    <a:pt x="65" y="79"/>
                  </a:lnTo>
                  <a:lnTo>
                    <a:pt x="0" y="7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8" name="Freeform 150"/>
            <p:cNvSpPr>
              <a:spLocks/>
            </p:cNvSpPr>
            <p:nvPr/>
          </p:nvSpPr>
          <p:spPr bwMode="auto">
            <a:xfrm flipV="1">
              <a:off x="2407" y="2108"/>
              <a:ext cx="196" cy="206"/>
            </a:xfrm>
            <a:custGeom>
              <a:avLst/>
              <a:gdLst>
                <a:gd name="T0" fmla="*/ 72 w 196"/>
                <a:gd name="T1" fmla="*/ 0 h 206"/>
                <a:gd name="T2" fmla="*/ 156 w 196"/>
                <a:gd name="T3" fmla="*/ 0 h 206"/>
                <a:gd name="T4" fmla="*/ 156 w 196"/>
                <a:gd name="T5" fmla="*/ 54 h 206"/>
                <a:gd name="T6" fmla="*/ 196 w 196"/>
                <a:gd name="T7" fmla="*/ 54 h 206"/>
                <a:gd name="T8" fmla="*/ 195 w 196"/>
                <a:gd name="T9" fmla="*/ 204 h 206"/>
                <a:gd name="T10" fmla="*/ 0 w 196"/>
                <a:gd name="T11" fmla="*/ 206 h 206"/>
                <a:gd name="T12" fmla="*/ 1 w 196"/>
                <a:gd name="T13" fmla="*/ 60 h 206"/>
                <a:gd name="T14" fmla="*/ 73 w 196"/>
                <a:gd name="T15" fmla="*/ 60 h 206"/>
                <a:gd name="T16" fmla="*/ 72 w 196"/>
                <a:gd name="T17" fmla="*/ 0 h 2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6"/>
                <a:gd name="T28" fmla="*/ 0 h 206"/>
                <a:gd name="T29" fmla="*/ 196 w 196"/>
                <a:gd name="T30" fmla="*/ 206 h 2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6" h="206">
                  <a:moveTo>
                    <a:pt x="72" y="0"/>
                  </a:moveTo>
                  <a:lnTo>
                    <a:pt x="156" y="0"/>
                  </a:lnTo>
                  <a:lnTo>
                    <a:pt x="156" y="54"/>
                  </a:lnTo>
                  <a:lnTo>
                    <a:pt x="196" y="54"/>
                  </a:lnTo>
                  <a:lnTo>
                    <a:pt x="195" y="204"/>
                  </a:lnTo>
                  <a:lnTo>
                    <a:pt x="0" y="206"/>
                  </a:lnTo>
                  <a:cubicBezTo>
                    <a:pt x="0" y="157"/>
                    <a:pt x="1" y="109"/>
                    <a:pt x="1" y="60"/>
                  </a:cubicBezTo>
                  <a:lnTo>
                    <a:pt x="73" y="6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9" name="Freeform 151"/>
            <p:cNvSpPr>
              <a:spLocks/>
            </p:cNvSpPr>
            <p:nvPr/>
          </p:nvSpPr>
          <p:spPr bwMode="auto">
            <a:xfrm>
              <a:off x="1901" y="2706"/>
              <a:ext cx="258" cy="402"/>
            </a:xfrm>
            <a:custGeom>
              <a:avLst/>
              <a:gdLst>
                <a:gd name="T0" fmla="*/ 46 w 258"/>
                <a:gd name="T1" fmla="*/ 0 h 402"/>
                <a:gd name="T2" fmla="*/ 211 w 258"/>
                <a:gd name="T3" fmla="*/ 0 h 402"/>
                <a:gd name="T4" fmla="*/ 258 w 258"/>
                <a:gd name="T5" fmla="*/ 402 h 402"/>
                <a:gd name="T6" fmla="*/ 0 w 258"/>
                <a:gd name="T7" fmla="*/ 402 h 402"/>
                <a:gd name="T8" fmla="*/ 46 w 258"/>
                <a:gd name="T9" fmla="*/ 0 h 4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402"/>
                <a:gd name="T17" fmla="*/ 258 w 258"/>
                <a:gd name="T18" fmla="*/ 402 h 4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402">
                  <a:moveTo>
                    <a:pt x="46" y="0"/>
                  </a:moveTo>
                  <a:lnTo>
                    <a:pt x="211" y="0"/>
                  </a:lnTo>
                  <a:lnTo>
                    <a:pt x="258" y="402"/>
                  </a:lnTo>
                  <a:lnTo>
                    <a:pt x="0" y="40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0" name="Freeform 152"/>
            <p:cNvSpPr>
              <a:spLocks/>
            </p:cNvSpPr>
            <p:nvPr/>
          </p:nvSpPr>
          <p:spPr bwMode="auto">
            <a:xfrm>
              <a:off x="1808" y="2657"/>
              <a:ext cx="427" cy="406"/>
            </a:xfrm>
            <a:custGeom>
              <a:avLst/>
              <a:gdLst>
                <a:gd name="T0" fmla="*/ 10 w 427"/>
                <a:gd name="T1" fmla="*/ 0 h 406"/>
                <a:gd name="T2" fmla="*/ 427 w 427"/>
                <a:gd name="T3" fmla="*/ 0 h 406"/>
                <a:gd name="T4" fmla="*/ 427 w 427"/>
                <a:gd name="T5" fmla="*/ 372 h 406"/>
                <a:gd name="T6" fmla="*/ 388 w 427"/>
                <a:gd name="T7" fmla="*/ 361 h 406"/>
                <a:gd name="T8" fmla="*/ 373 w 427"/>
                <a:gd name="T9" fmla="*/ 342 h 406"/>
                <a:gd name="T10" fmla="*/ 372 w 427"/>
                <a:gd name="T11" fmla="*/ 337 h 406"/>
                <a:gd name="T12" fmla="*/ 349 w 427"/>
                <a:gd name="T13" fmla="*/ 85 h 406"/>
                <a:gd name="T14" fmla="*/ 343 w 427"/>
                <a:gd name="T15" fmla="*/ 82 h 406"/>
                <a:gd name="T16" fmla="*/ 310 w 427"/>
                <a:gd name="T17" fmla="*/ 57 h 406"/>
                <a:gd name="T18" fmla="*/ 301 w 427"/>
                <a:gd name="T19" fmla="*/ 52 h 406"/>
                <a:gd name="T20" fmla="*/ 136 w 427"/>
                <a:gd name="T21" fmla="*/ 51 h 406"/>
                <a:gd name="T22" fmla="*/ 136 w 427"/>
                <a:gd name="T23" fmla="*/ 52 h 406"/>
                <a:gd name="T24" fmla="*/ 108 w 427"/>
                <a:gd name="T25" fmla="*/ 61 h 406"/>
                <a:gd name="T26" fmla="*/ 97 w 427"/>
                <a:gd name="T27" fmla="*/ 78 h 406"/>
                <a:gd name="T28" fmla="*/ 88 w 427"/>
                <a:gd name="T29" fmla="*/ 97 h 406"/>
                <a:gd name="T30" fmla="*/ 87 w 427"/>
                <a:gd name="T31" fmla="*/ 106 h 406"/>
                <a:gd name="T32" fmla="*/ 70 w 427"/>
                <a:gd name="T33" fmla="*/ 279 h 406"/>
                <a:gd name="T34" fmla="*/ 60 w 427"/>
                <a:gd name="T35" fmla="*/ 352 h 406"/>
                <a:gd name="T36" fmla="*/ 9 w 427"/>
                <a:gd name="T37" fmla="*/ 384 h 406"/>
                <a:gd name="T38" fmla="*/ 7 w 427"/>
                <a:gd name="T39" fmla="*/ 342 h 406"/>
                <a:gd name="T40" fmla="*/ 10 w 427"/>
                <a:gd name="T41" fmla="*/ 0 h 4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7"/>
                <a:gd name="T64" fmla="*/ 0 h 406"/>
                <a:gd name="T65" fmla="*/ 427 w 427"/>
                <a:gd name="T66" fmla="*/ 406 h 4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7" h="406">
                  <a:moveTo>
                    <a:pt x="10" y="0"/>
                  </a:moveTo>
                  <a:lnTo>
                    <a:pt x="427" y="0"/>
                  </a:lnTo>
                  <a:lnTo>
                    <a:pt x="427" y="372"/>
                  </a:lnTo>
                  <a:cubicBezTo>
                    <a:pt x="402" y="370"/>
                    <a:pt x="405" y="371"/>
                    <a:pt x="388" y="361"/>
                  </a:cubicBezTo>
                  <a:cubicBezTo>
                    <a:pt x="379" y="355"/>
                    <a:pt x="378" y="349"/>
                    <a:pt x="373" y="342"/>
                  </a:cubicBezTo>
                  <a:cubicBezTo>
                    <a:pt x="373" y="340"/>
                    <a:pt x="372" y="337"/>
                    <a:pt x="372" y="337"/>
                  </a:cubicBezTo>
                  <a:cubicBezTo>
                    <a:pt x="364" y="253"/>
                    <a:pt x="359" y="169"/>
                    <a:pt x="349" y="85"/>
                  </a:cubicBezTo>
                  <a:cubicBezTo>
                    <a:pt x="349" y="83"/>
                    <a:pt x="345" y="84"/>
                    <a:pt x="343" y="82"/>
                  </a:cubicBezTo>
                  <a:cubicBezTo>
                    <a:pt x="331" y="71"/>
                    <a:pt x="328" y="61"/>
                    <a:pt x="310" y="57"/>
                  </a:cubicBezTo>
                  <a:cubicBezTo>
                    <a:pt x="307" y="56"/>
                    <a:pt x="303" y="49"/>
                    <a:pt x="301" y="52"/>
                  </a:cubicBezTo>
                  <a:cubicBezTo>
                    <a:pt x="304" y="49"/>
                    <a:pt x="163" y="51"/>
                    <a:pt x="136" y="51"/>
                  </a:cubicBezTo>
                  <a:cubicBezTo>
                    <a:pt x="109" y="51"/>
                    <a:pt x="141" y="50"/>
                    <a:pt x="136" y="52"/>
                  </a:cubicBezTo>
                  <a:cubicBezTo>
                    <a:pt x="120" y="55"/>
                    <a:pt x="119" y="53"/>
                    <a:pt x="108" y="61"/>
                  </a:cubicBezTo>
                  <a:cubicBezTo>
                    <a:pt x="105" y="68"/>
                    <a:pt x="103" y="74"/>
                    <a:pt x="97" y="78"/>
                  </a:cubicBezTo>
                  <a:cubicBezTo>
                    <a:pt x="96" y="85"/>
                    <a:pt x="91" y="90"/>
                    <a:pt x="88" y="97"/>
                  </a:cubicBezTo>
                  <a:cubicBezTo>
                    <a:pt x="87" y="103"/>
                    <a:pt x="87" y="100"/>
                    <a:pt x="87" y="106"/>
                  </a:cubicBezTo>
                  <a:cubicBezTo>
                    <a:pt x="84" y="136"/>
                    <a:pt x="79" y="234"/>
                    <a:pt x="70" y="279"/>
                  </a:cubicBezTo>
                  <a:cubicBezTo>
                    <a:pt x="66" y="320"/>
                    <a:pt x="70" y="335"/>
                    <a:pt x="60" y="352"/>
                  </a:cubicBezTo>
                  <a:cubicBezTo>
                    <a:pt x="50" y="369"/>
                    <a:pt x="18" y="386"/>
                    <a:pt x="9" y="384"/>
                  </a:cubicBezTo>
                  <a:cubicBezTo>
                    <a:pt x="0" y="382"/>
                    <a:pt x="7" y="406"/>
                    <a:pt x="7" y="34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1" name="Oval 153"/>
            <p:cNvSpPr>
              <a:spLocks noChangeArrowheads="1"/>
            </p:cNvSpPr>
            <p:nvPr/>
          </p:nvSpPr>
          <p:spPr bwMode="auto">
            <a:xfrm rot="-2512094">
              <a:off x="4487" y="3123"/>
              <a:ext cx="175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2" name="Freeform 154"/>
            <p:cNvSpPr>
              <a:spLocks/>
            </p:cNvSpPr>
            <p:nvPr/>
          </p:nvSpPr>
          <p:spPr bwMode="auto">
            <a:xfrm>
              <a:off x="2870" y="2358"/>
              <a:ext cx="1474" cy="258"/>
            </a:xfrm>
            <a:custGeom>
              <a:avLst/>
              <a:gdLst>
                <a:gd name="T0" fmla="*/ 0 w 1474"/>
                <a:gd name="T1" fmla="*/ 0 h 258"/>
                <a:gd name="T2" fmla="*/ 1474 w 1474"/>
                <a:gd name="T3" fmla="*/ 0 h 258"/>
                <a:gd name="T4" fmla="*/ 1470 w 1474"/>
                <a:gd name="T5" fmla="*/ 258 h 258"/>
                <a:gd name="T6" fmla="*/ 1176 w 1474"/>
                <a:gd name="T7" fmla="*/ 258 h 258"/>
                <a:gd name="T8" fmla="*/ 1176 w 1474"/>
                <a:gd name="T9" fmla="*/ 112 h 258"/>
                <a:gd name="T10" fmla="*/ 0 w 1474"/>
                <a:gd name="T11" fmla="*/ 114 h 258"/>
                <a:gd name="T12" fmla="*/ 0 w 1474"/>
                <a:gd name="T13" fmla="*/ 0 h 2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4"/>
                <a:gd name="T22" fmla="*/ 0 h 258"/>
                <a:gd name="T23" fmla="*/ 1474 w 1474"/>
                <a:gd name="T24" fmla="*/ 258 h 2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4" h="258">
                  <a:moveTo>
                    <a:pt x="0" y="0"/>
                  </a:moveTo>
                  <a:lnTo>
                    <a:pt x="1474" y="0"/>
                  </a:lnTo>
                  <a:lnTo>
                    <a:pt x="1470" y="258"/>
                  </a:lnTo>
                  <a:lnTo>
                    <a:pt x="1176" y="258"/>
                  </a:lnTo>
                  <a:lnTo>
                    <a:pt x="1176" y="112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" name="Rectangle 155"/>
            <p:cNvSpPr>
              <a:spLocks noChangeArrowheads="1"/>
            </p:cNvSpPr>
            <p:nvPr/>
          </p:nvSpPr>
          <p:spPr bwMode="auto">
            <a:xfrm>
              <a:off x="3850" y="2470"/>
              <a:ext cx="194" cy="13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4" name="Rectangle 156"/>
            <p:cNvSpPr>
              <a:spLocks noChangeArrowheads="1"/>
            </p:cNvSpPr>
            <p:nvPr/>
          </p:nvSpPr>
          <p:spPr bwMode="auto">
            <a:xfrm>
              <a:off x="4044" y="2618"/>
              <a:ext cx="318" cy="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5" name="Rectangle 157"/>
            <p:cNvSpPr>
              <a:spLocks noChangeArrowheads="1"/>
            </p:cNvSpPr>
            <p:nvPr/>
          </p:nvSpPr>
          <p:spPr bwMode="auto">
            <a:xfrm>
              <a:off x="4518" y="1665"/>
              <a:ext cx="245" cy="32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6" name="Freeform 158"/>
            <p:cNvSpPr>
              <a:spLocks/>
            </p:cNvSpPr>
            <p:nvPr/>
          </p:nvSpPr>
          <p:spPr bwMode="auto">
            <a:xfrm>
              <a:off x="4518" y="1516"/>
              <a:ext cx="71" cy="103"/>
            </a:xfrm>
            <a:custGeom>
              <a:avLst/>
              <a:gdLst>
                <a:gd name="T0" fmla="*/ 2 w 71"/>
                <a:gd name="T1" fmla="*/ 0 h 103"/>
                <a:gd name="T2" fmla="*/ 71 w 71"/>
                <a:gd name="T3" fmla="*/ 0 h 103"/>
                <a:gd name="T4" fmla="*/ 71 w 71"/>
                <a:gd name="T5" fmla="*/ 103 h 103"/>
                <a:gd name="T6" fmla="*/ 0 w 71"/>
                <a:gd name="T7" fmla="*/ 69 h 103"/>
                <a:gd name="T8" fmla="*/ 2 w 7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03"/>
                <a:gd name="T17" fmla="*/ 71 w 7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03">
                  <a:moveTo>
                    <a:pt x="2" y="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6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7" name="Freeform 159"/>
            <p:cNvSpPr>
              <a:spLocks/>
            </p:cNvSpPr>
            <p:nvPr/>
          </p:nvSpPr>
          <p:spPr bwMode="auto">
            <a:xfrm flipV="1">
              <a:off x="4516" y="2041"/>
              <a:ext cx="71" cy="103"/>
            </a:xfrm>
            <a:custGeom>
              <a:avLst/>
              <a:gdLst>
                <a:gd name="T0" fmla="*/ 2 w 71"/>
                <a:gd name="T1" fmla="*/ 0 h 103"/>
                <a:gd name="T2" fmla="*/ 71 w 71"/>
                <a:gd name="T3" fmla="*/ 0 h 103"/>
                <a:gd name="T4" fmla="*/ 71 w 71"/>
                <a:gd name="T5" fmla="*/ 103 h 103"/>
                <a:gd name="T6" fmla="*/ 0 w 71"/>
                <a:gd name="T7" fmla="*/ 69 h 103"/>
                <a:gd name="T8" fmla="*/ 2 w 71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03"/>
                <a:gd name="T17" fmla="*/ 71 w 7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03">
                  <a:moveTo>
                    <a:pt x="2" y="0"/>
                  </a:moveTo>
                  <a:lnTo>
                    <a:pt x="71" y="0"/>
                  </a:lnTo>
                  <a:lnTo>
                    <a:pt x="71" y="103"/>
                  </a:lnTo>
                  <a:lnTo>
                    <a:pt x="0" y="6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8" name="Freeform 160"/>
            <p:cNvSpPr>
              <a:spLocks/>
            </p:cNvSpPr>
            <p:nvPr/>
          </p:nvSpPr>
          <p:spPr bwMode="auto">
            <a:xfrm>
              <a:off x="4761" y="1665"/>
              <a:ext cx="267" cy="318"/>
            </a:xfrm>
            <a:custGeom>
              <a:avLst/>
              <a:gdLst>
                <a:gd name="T0" fmla="*/ 2 w 267"/>
                <a:gd name="T1" fmla="*/ 0 h 318"/>
                <a:gd name="T2" fmla="*/ 267 w 267"/>
                <a:gd name="T3" fmla="*/ 29 h 318"/>
                <a:gd name="T4" fmla="*/ 267 w 267"/>
                <a:gd name="T5" fmla="*/ 291 h 318"/>
                <a:gd name="T6" fmla="*/ 0 w 267"/>
                <a:gd name="T7" fmla="*/ 318 h 318"/>
                <a:gd name="T8" fmla="*/ 2 w 267"/>
                <a:gd name="T9" fmla="*/ 0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"/>
                <a:gd name="T16" fmla="*/ 0 h 318"/>
                <a:gd name="T17" fmla="*/ 267 w 267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" h="318">
                  <a:moveTo>
                    <a:pt x="2" y="0"/>
                  </a:moveTo>
                  <a:lnTo>
                    <a:pt x="267" y="29"/>
                  </a:lnTo>
                  <a:lnTo>
                    <a:pt x="267" y="291"/>
                  </a:lnTo>
                  <a:lnTo>
                    <a:pt x="0" y="3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9" name="Freeform 161"/>
            <p:cNvSpPr>
              <a:spLocks/>
            </p:cNvSpPr>
            <p:nvPr/>
          </p:nvSpPr>
          <p:spPr bwMode="auto">
            <a:xfrm>
              <a:off x="5006" y="1692"/>
              <a:ext cx="1" cy="268"/>
            </a:xfrm>
            <a:custGeom>
              <a:avLst/>
              <a:gdLst>
                <a:gd name="T0" fmla="*/ 1 w 1"/>
                <a:gd name="T1" fmla="*/ 0 h 268"/>
                <a:gd name="T2" fmla="*/ 0 w 1"/>
                <a:gd name="T3" fmla="*/ 268 h 268"/>
                <a:gd name="T4" fmla="*/ 0 60000 65536"/>
                <a:gd name="T5" fmla="*/ 0 60000 65536"/>
                <a:gd name="T6" fmla="*/ 0 w 1"/>
                <a:gd name="T7" fmla="*/ 0 h 268"/>
                <a:gd name="T8" fmla="*/ 1 w 1"/>
                <a:gd name="T9" fmla="*/ 268 h 2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68">
                  <a:moveTo>
                    <a:pt x="1" y="0"/>
                  </a:moveTo>
                  <a:lnTo>
                    <a:pt x="0" y="2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0" name="Rectangle 162"/>
            <p:cNvSpPr>
              <a:spLocks noChangeArrowheads="1"/>
            </p:cNvSpPr>
            <p:nvPr/>
          </p:nvSpPr>
          <p:spPr bwMode="auto">
            <a:xfrm>
              <a:off x="5028" y="1638"/>
              <a:ext cx="101" cy="38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1" name="Group 163"/>
            <p:cNvGrpSpPr>
              <a:grpSpLocks/>
            </p:cNvGrpSpPr>
            <p:nvPr/>
          </p:nvGrpSpPr>
          <p:grpSpPr bwMode="auto">
            <a:xfrm>
              <a:off x="1678" y="960"/>
              <a:ext cx="833" cy="137"/>
              <a:chOff x="1678" y="960"/>
              <a:chExt cx="833" cy="137"/>
            </a:xfrm>
          </p:grpSpPr>
          <p:sp>
            <p:nvSpPr>
              <p:cNvPr id="190" name="Rectangle 164"/>
              <p:cNvSpPr>
                <a:spLocks noChangeArrowheads="1"/>
              </p:cNvSpPr>
              <p:nvPr/>
            </p:nvSpPr>
            <p:spPr bwMode="auto">
              <a:xfrm>
                <a:off x="1678" y="981"/>
                <a:ext cx="748" cy="91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91" name="Rectangle 165"/>
              <p:cNvSpPr>
                <a:spLocks noChangeArrowheads="1"/>
              </p:cNvSpPr>
              <p:nvPr/>
            </p:nvSpPr>
            <p:spPr bwMode="auto">
              <a:xfrm>
                <a:off x="2425" y="960"/>
                <a:ext cx="86" cy="13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2" name="Group 166"/>
            <p:cNvGrpSpPr>
              <a:grpSpLocks/>
            </p:cNvGrpSpPr>
            <p:nvPr/>
          </p:nvGrpSpPr>
          <p:grpSpPr bwMode="auto">
            <a:xfrm>
              <a:off x="2362" y="1076"/>
              <a:ext cx="59" cy="60"/>
              <a:chOff x="2362" y="1076"/>
              <a:chExt cx="59" cy="60"/>
            </a:xfrm>
          </p:grpSpPr>
          <p:sp>
            <p:nvSpPr>
              <p:cNvPr id="185" name="Line 167"/>
              <p:cNvSpPr>
                <a:spLocks noChangeShapeType="1"/>
              </p:cNvSpPr>
              <p:nvPr/>
            </p:nvSpPr>
            <p:spPr bwMode="auto">
              <a:xfrm>
                <a:off x="2362" y="1076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6" name="Line 168"/>
              <p:cNvSpPr>
                <a:spLocks noChangeShapeType="1"/>
              </p:cNvSpPr>
              <p:nvPr/>
            </p:nvSpPr>
            <p:spPr bwMode="auto">
              <a:xfrm flipH="1">
                <a:off x="2381" y="1076"/>
                <a:ext cx="14" cy="5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7" name="Line 169"/>
              <p:cNvSpPr>
                <a:spLocks noChangeShapeType="1"/>
              </p:cNvSpPr>
              <p:nvPr/>
            </p:nvSpPr>
            <p:spPr bwMode="auto">
              <a:xfrm>
                <a:off x="2366" y="1078"/>
                <a:ext cx="15" cy="5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8" name="Line 170"/>
              <p:cNvSpPr>
                <a:spLocks noChangeShapeType="1"/>
              </p:cNvSpPr>
              <p:nvPr/>
            </p:nvSpPr>
            <p:spPr bwMode="auto">
              <a:xfrm>
                <a:off x="2396" y="1077"/>
                <a:ext cx="15" cy="5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9" name="Line 171"/>
              <p:cNvSpPr>
                <a:spLocks noChangeShapeType="1"/>
              </p:cNvSpPr>
              <p:nvPr/>
            </p:nvSpPr>
            <p:spPr bwMode="auto">
              <a:xfrm flipH="1">
                <a:off x="2409" y="1076"/>
                <a:ext cx="12" cy="5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3" name="Group 172"/>
            <p:cNvGrpSpPr>
              <a:grpSpLocks/>
            </p:cNvGrpSpPr>
            <p:nvPr/>
          </p:nvGrpSpPr>
          <p:grpSpPr bwMode="auto">
            <a:xfrm>
              <a:off x="2361" y="919"/>
              <a:ext cx="60" cy="61"/>
              <a:chOff x="2361" y="919"/>
              <a:chExt cx="60" cy="61"/>
            </a:xfrm>
          </p:grpSpPr>
          <p:sp>
            <p:nvSpPr>
              <p:cNvPr id="180" name="Line 173"/>
              <p:cNvSpPr>
                <a:spLocks noChangeShapeType="1"/>
              </p:cNvSpPr>
              <p:nvPr/>
            </p:nvSpPr>
            <p:spPr bwMode="auto">
              <a:xfrm>
                <a:off x="2361" y="919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1" name="Line 174"/>
              <p:cNvSpPr>
                <a:spLocks noChangeShapeType="1"/>
              </p:cNvSpPr>
              <p:nvPr/>
            </p:nvSpPr>
            <p:spPr bwMode="auto">
              <a:xfrm flipH="1">
                <a:off x="2367" y="920"/>
                <a:ext cx="14" cy="5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2" name="Line 175"/>
              <p:cNvSpPr>
                <a:spLocks noChangeShapeType="1"/>
              </p:cNvSpPr>
              <p:nvPr/>
            </p:nvSpPr>
            <p:spPr bwMode="auto">
              <a:xfrm flipH="1">
                <a:off x="2399" y="922"/>
                <a:ext cx="14" cy="5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3" name="Line 176"/>
              <p:cNvSpPr>
                <a:spLocks noChangeShapeType="1"/>
              </p:cNvSpPr>
              <p:nvPr/>
            </p:nvSpPr>
            <p:spPr bwMode="auto">
              <a:xfrm>
                <a:off x="2382" y="924"/>
                <a:ext cx="15" cy="5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" name="Line 177"/>
              <p:cNvSpPr>
                <a:spLocks noChangeShapeType="1"/>
              </p:cNvSpPr>
              <p:nvPr/>
            </p:nvSpPr>
            <p:spPr bwMode="auto">
              <a:xfrm>
                <a:off x="2412" y="923"/>
                <a:ext cx="9" cy="5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4" name="Rectangle 178"/>
            <p:cNvSpPr>
              <a:spLocks noChangeArrowheads="1"/>
            </p:cNvSpPr>
            <p:nvPr/>
          </p:nvSpPr>
          <p:spPr bwMode="auto">
            <a:xfrm>
              <a:off x="2376" y="1209"/>
              <a:ext cx="14" cy="1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5" name="Freeform 179"/>
            <p:cNvSpPr>
              <a:spLocks/>
            </p:cNvSpPr>
            <p:nvPr/>
          </p:nvSpPr>
          <p:spPr bwMode="auto">
            <a:xfrm>
              <a:off x="1677" y="918"/>
              <a:ext cx="678" cy="63"/>
            </a:xfrm>
            <a:custGeom>
              <a:avLst/>
              <a:gdLst>
                <a:gd name="T0" fmla="*/ 3 w 678"/>
                <a:gd name="T1" fmla="*/ 39 h 63"/>
                <a:gd name="T2" fmla="*/ 519 w 678"/>
                <a:gd name="T3" fmla="*/ 39 h 63"/>
                <a:gd name="T4" fmla="*/ 542 w 678"/>
                <a:gd name="T5" fmla="*/ 0 h 63"/>
                <a:gd name="T6" fmla="*/ 678 w 678"/>
                <a:gd name="T7" fmla="*/ 0 h 63"/>
                <a:gd name="T8" fmla="*/ 678 w 678"/>
                <a:gd name="T9" fmla="*/ 63 h 63"/>
                <a:gd name="T10" fmla="*/ 0 w 678"/>
                <a:gd name="T11" fmla="*/ 63 h 63"/>
                <a:gd name="T12" fmla="*/ 3 w 678"/>
                <a:gd name="T13" fmla="*/ 39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8"/>
                <a:gd name="T22" fmla="*/ 0 h 63"/>
                <a:gd name="T23" fmla="*/ 678 w 67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8" h="63">
                  <a:moveTo>
                    <a:pt x="3" y="39"/>
                  </a:moveTo>
                  <a:lnTo>
                    <a:pt x="519" y="39"/>
                  </a:lnTo>
                  <a:lnTo>
                    <a:pt x="542" y="0"/>
                  </a:lnTo>
                  <a:lnTo>
                    <a:pt x="678" y="0"/>
                  </a:lnTo>
                  <a:lnTo>
                    <a:pt x="678" y="63"/>
                  </a:lnTo>
                  <a:lnTo>
                    <a:pt x="0" y="63"/>
                  </a:lnTo>
                  <a:lnTo>
                    <a:pt x="3" y="39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" name="Freeform 180"/>
            <p:cNvSpPr>
              <a:spLocks/>
            </p:cNvSpPr>
            <p:nvPr/>
          </p:nvSpPr>
          <p:spPr bwMode="auto">
            <a:xfrm>
              <a:off x="1677" y="1073"/>
              <a:ext cx="921" cy="334"/>
            </a:xfrm>
            <a:custGeom>
              <a:avLst/>
              <a:gdLst>
                <a:gd name="T0" fmla="*/ 711 w 921"/>
                <a:gd name="T1" fmla="*/ 136 h 334"/>
                <a:gd name="T2" fmla="*/ 533 w 921"/>
                <a:gd name="T3" fmla="*/ 136 h 334"/>
                <a:gd name="T4" fmla="*/ 534 w 921"/>
                <a:gd name="T5" fmla="*/ 46 h 334"/>
                <a:gd name="T6" fmla="*/ 215 w 921"/>
                <a:gd name="T7" fmla="*/ 46 h 334"/>
                <a:gd name="T8" fmla="*/ 215 w 921"/>
                <a:gd name="T9" fmla="*/ 27 h 334"/>
                <a:gd name="T10" fmla="*/ 0 w 921"/>
                <a:gd name="T11" fmla="*/ 27 h 334"/>
                <a:gd name="T12" fmla="*/ 3 w 921"/>
                <a:gd name="T13" fmla="*/ 0 h 334"/>
                <a:gd name="T14" fmla="*/ 677 w 921"/>
                <a:gd name="T15" fmla="*/ 3 h 334"/>
                <a:gd name="T16" fmla="*/ 678 w 921"/>
                <a:gd name="T17" fmla="*/ 69 h 334"/>
                <a:gd name="T18" fmla="*/ 762 w 921"/>
                <a:gd name="T19" fmla="*/ 114 h 334"/>
                <a:gd name="T20" fmla="*/ 921 w 921"/>
                <a:gd name="T21" fmla="*/ 114 h 334"/>
                <a:gd name="T22" fmla="*/ 920 w 921"/>
                <a:gd name="T23" fmla="*/ 223 h 334"/>
                <a:gd name="T24" fmla="*/ 879 w 921"/>
                <a:gd name="T25" fmla="*/ 223 h 334"/>
                <a:gd name="T26" fmla="*/ 881 w 921"/>
                <a:gd name="T27" fmla="*/ 264 h 334"/>
                <a:gd name="T28" fmla="*/ 798 w 921"/>
                <a:gd name="T29" fmla="*/ 264 h 334"/>
                <a:gd name="T30" fmla="*/ 800 w 921"/>
                <a:gd name="T31" fmla="*/ 333 h 334"/>
                <a:gd name="T32" fmla="*/ 536 w 921"/>
                <a:gd name="T33" fmla="*/ 334 h 334"/>
                <a:gd name="T34" fmla="*/ 536 w 921"/>
                <a:gd name="T35" fmla="*/ 268 h 334"/>
                <a:gd name="T36" fmla="*/ 713 w 921"/>
                <a:gd name="T37" fmla="*/ 267 h 334"/>
                <a:gd name="T38" fmla="*/ 654 w 921"/>
                <a:gd name="T39" fmla="*/ 267 h 334"/>
                <a:gd name="T40" fmla="*/ 714 w 921"/>
                <a:gd name="T41" fmla="*/ 268 h 334"/>
                <a:gd name="T42" fmla="*/ 713 w 921"/>
                <a:gd name="T43" fmla="*/ 268 h 334"/>
                <a:gd name="T44" fmla="*/ 714 w 921"/>
                <a:gd name="T45" fmla="*/ 231 h 334"/>
                <a:gd name="T46" fmla="*/ 714 w 921"/>
                <a:gd name="T47" fmla="*/ 202 h 334"/>
                <a:gd name="T48" fmla="*/ 714 w 921"/>
                <a:gd name="T49" fmla="*/ 183 h 334"/>
                <a:gd name="T50" fmla="*/ 714 w 921"/>
                <a:gd name="T51" fmla="*/ 136 h 3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1"/>
                <a:gd name="T79" fmla="*/ 0 h 334"/>
                <a:gd name="T80" fmla="*/ 921 w 921"/>
                <a:gd name="T81" fmla="*/ 334 h 3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1" h="334">
                  <a:moveTo>
                    <a:pt x="711" y="136"/>
                  </a:moveTo>
                  <a:lnTo>
                    <a:pt x="533" y="136"/>
                  </a:lnTo>
                  <a:lnTo>
                    <a:pt x="534" y="46"/>
                  </a:lnTo>
                  <a:lnTo>
                    <a:pt x="215" y="46"/>
                  </a:lnTo>
                  <a:lnTo>
                    <a:pt x="215" y="27"/>
                  </a:lnTo>
                  <a:lnTo>
                    <a:pt x="0" y="27"/>
                  </a:lnTo>
                  <a:lnTo>
                    <a:pt x="3" y="0"/>
                  </a:lnTo>
                  <a:lnTo>
                    <a:pt x="677" y="3"/>
                  </a:lnTo>
                  <a:lnTo>
                    <a:pt x="678" y="69"/>
                  </a:lnTo>
                  <a:lnTo>
                    <a:pt x="762" y="114"/>
                  </a:lnTo>
                  <a:lnTo>
                    <a:pt x="921" y="114"/>
                  </a:lnTo>
                  <a:lnTo>
                    <a:pt x="920" y="223"/>
                  </a:lnTo>
                  <a:lnTo>
                    <a:pt x="879" y="223"/>
                  </a:lnTo>
                  <a:lnTo>
                    <a:pt x="881" y="264"/>
                  </a:lnTo>
                  <a:lnTo>
                    <a:pt x="798" y="264"/>
                  </a:lnTo>
                  <a:lnTo>
                    <a:pt x="800" y="333"/>
                  </a:lnTo>
                  <a:lnTo>
                    <a:pt x="536" y="334"/>
                  </a:lnTo>
                  <a:lnTo>
                    <a:pt x="536" y="268"/>
                  </a:lnTo>
                  <a:cubicBezTo>
                    <a:pt x="595" y="268"/>
                    <a:pt x="654" y="267"/>
                    <a:pt x="713" y="267"/>
                  </a:cubicBezTo>
                  <a:cubicBezTo>
                    <a:pt x="745" y="267"/>
                    <a:pt x="654" y="267"/>
                    <a:pt x="654" y="267"/>
                  </a:cubicBezTo>
                  <a:cubicBezTo>
                    <a:pt x="654" y="267"/>
                    <a:pt x="704" y="268"/>
                    <a:pt x="714" y="268"/>
                  </a:cubicBezTo>
                  <a:cubicBezTo>
                    <a:pt x="724" y="268"/>
                    <a:pt x="713" y="274"/>
                    <a:pt x="713" y="268"/>
                  </a:cubicBezTo>
                  <a:cubicBezTo>
                    <a:pt x="713" y="262"/>
                    <a:pt x="714" y="242"/>
                    <a:pt x="714" y="231"/>
                  </a:cubicBezTo>
                  <a:cubicBezTo>
                    <a:pt x="714" y="220"/>
                    <a:pt x="714" y="210"/>
                    <a:pt x="714" y="202"/>
                  </a:cubicBezTo>
                  <a:cubicBezTo>
                    <a:pt x="714" y="194"/>
                    <a:pt x="714" y="194"/>
                    <a:pt x="714" y="183"/>
                  </a:cubicBezTo>
                  <a:cubicBezTo>
                    <a:pt x="714" y="172"/>
                    <a:pt x="714" y="146"/>
                    <a:pt x="714" y="136"/>
                  </a:cubicBez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7" name="Rectangle 181"/>
            <p:cNvSpPr>
              <a:spLocks noChangeArrowheads="1"/>
            </p:cNvSpPr>
            <p:nvPr/>
          </p:nvSpPr>
          <p:spPr bwMode="auto">
            <a:xfrm>
              <a:off x="1191" y="1523"/>
              <a:ext cx="174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8" name="Freeform 182"/>
            <p:cNvSpPr>
              <a:spLocks/>
            </p:cNvSpPr>
            <p:nvPr/>
          </p:nvSpPr>
          <p:spPr bwMode="auto">
            <a:xfrm flipH="1" flipV="1">
              <a:off x="1193" y="1504"/>
              <a:ext cx="173" cy="70"/>
            </a:xfrm>
            <a:custGeom>
              <a:avLst/>
              <a:gdLst>
                <a:gd name="T0" fmla="*/ 2 w 173"/>
                <a:gd name="T1" fmla="*/ 0 h 70"/>
                <a:gd name="T2" fmla="*/ 59 w 173"/>
                <a:gd name="T3" fmla="*/ 0 h 70"/>
                <a:gd name="T4" fmla="*/ 102 w 173"/>
                <a:gd name="T5" fmla="*/ 33 h 70"/>
                <a:gd name="T6" fmla="*/ 173 w 173"/>
                <a:gd name="T7" fmla="*/ 33 h 70"/>
                <a:gd name="T8" fmla="*/ 170 w 173"/>
                <a:gd name="T9" fmla="*/ 70 h 70"/>
                <a:gd name="T10" fmla="*/ 0 w 173"/>
                <a:gd name="T11" fmla="*/ 70 h 70"/>
                <a:gd name="T12" fmla="*/ 2 w 173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70"/>
                <a:gd name="T23" fmla="*/ 173 w 173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70">
                  <a:moveTo>
                    <a:pt x="2" y="0"/>
                  </a:moveTo>
                  <a:lnTo>
                    <a:pt x="59" y="0"/>
                  </a:lnTo>
                  <a:lnTo>
                    <a:pt x="102" y="33"/>
                  </a:lnTo>
                  <a:lnTo>
                    <a:pt x="173" y="33"/>
                  </a:lnTo>
                  <a:lnTo>
                    <a:pt x="170" y="70"/>
                  </a:lnTo>
                  <a:lnTo>
                    <a:pt x="0" y="7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9" name="Freeform 183"/>
            <p:cNvSpPr>
              <a:spLocks/>
            </p:cNvSpPr>
            <p:nvPr/>
          </p:nvSpPr>
          <p:spPr bwMode="auto">
            <a:xfrm flipH="1" flipV="1">
              <a:off x="1194" y="1601"/>
              <a:ext cx="171" cy="73"/>
            </a:xfrm>
            <a:custGeom>
              <a:avLst/>
              <a:gdLst>
                <a:gd name="T0" fmla="*/ 0 w 171"/>
                <a:gd name="T1" fmla="*/ 0 h 73"/>
                <a:gd name="T2" fmla="*/ 171 w 171"/>
                <a:gd name="T3" fmla="*/ 0 h 73"/>
                <a:gd name="T4" fmla="*/ 171 w 171"/>
                <a:gd name="T5" fmla="*/ 72 h 73"/>
                <a:gd name="T6" fmla="*/ 117 w 171"/>
                <a:gd name="T7" fmla="*/ 73 h 73"/>
                <a:gd name="T8" fmla="*/ 67 w 171"/>
                <a:gd name="T9" fmla="*/ 39 h 73"/>
                <a:gd name="T10" fmla="*/ 0 w 171"/>
                <a:gd name="T11" fmla="*/ 39 h 73"/>
                <a:gd name="T12" fmla="*/ 0 w 171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73"/>
                <a:gd name="T23" fmla="*/ 171 w 171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73">
                  <a:moveTo>
                    <a:pt x="0" y="0"/>
                  </a:moveTo>
                  <a:lnTo>
                    <a:pt x="171" y="0"/>
                  </a:lnTo>
                  <a:lnTo>
                    <a:pt x="171" y="72"/>
                  </a:lnTo>
                  <a:lnTo>
                    <a:pt x="117" y="73"/>
                  </a:lnTo>
                  <a:lnTo>
                    <a:pt x="67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0" name="Oval 184"/>
            <p:cNvSpPr>
              <a:spLocks noChangeArrowheads="1"/>
            </p:cNvSpPr>
            <p:nvPr/>
          </p:nvSpPr>
          <p:spPr bwMode="auto">
            <a:xfrm flipH="1">
              <a:off x="1233" y="154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1" name="Freeform 185"/>
            <p:cNvSpPr>
              <a:spLocks/>
            </p:cNvSpPr>
            <p:nvPr/>
          </p:nvSpPr>
          <p:spPr bwMode="auto">
            <a:xfrm flipV="1">
              <a:off x="1135" y="1486"/>
              <a:ext cx="58" cy="124"/>
            </a:xfrm>
            <a:custGeom>
              <a:avLst/>
              <a:gdLst>
                <a:gd name="T0" fmla="*/ 0 w 58"/>
                <a:gd name="T1" fmla="*/ 0 h 124"/>
                <a:gd name="T2" fmla="*/ 58 w 58"/>
                <a:gd name="T3" fmla="*/ 0 h 124"/>
                <a:gd name="T4" fmla="*/ 58 w 58"/>
                <a:gd name="T5" fmla="*/ 109 h 124"/>
                <a:gd name="T6" fmla="*/ 1 w 58"/>
                <a:gd name="T7" fmla="*/ 124 h 124"/>
                <a:gd name="T8" fmla="*/ 0 w 5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24"/>
                <a:gd name="T17" fmla="*/ 58 w 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24">
                  <a:moveTo>
                    <a:pt x="0" y="0"/>
                  </a:moveTo>
                  <a:lnTo>
                    <a:pt x="58" y="0"/>
                  </a:lnTo>
                  <a:lnTo>
                    <a:pt x="58" y="109"/>
                  </a:lnTo>
                  <a:lnTo>
                    <a:pt x="1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" name="Line 186"/>
            <p:cNvSpPr>
              <a:spLocks noChangeShapeType="1"/>
            </p:cNvSpPr>
            <p:nvPr/>
          </p:nvSpPr>
          <p:spPr bwMode="auto">
            <a:xfrm>
              <a:off x="1368" y="1557"/>
              <a:ext cx="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" name="Rectangle 187"/>
            <p:cNvSpPr>
              <a:spLocks noChangeArrowheads="1"/>
            </p:cNvSpPr>
            <p:nvPr/>
          </p:nvSpPr>
          <p:spPr bwMode="auto">
            <a:xfrm>
              <a:off x="1380" y="1540"/>
              <a:ext cx="47" cy="39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4" name="Rectangle 188"/>
            <p:cNvSpPr>
              <a:spLocks noChangeArrowheads="1"/>
            </p:cNvSpPr>
            <p:nvPr/>
          </p:nvSpPr>
          <p:spPr bwMode="auto">
            <a:xfrm>
              <a:off x="1429" y="1541"/>
              <a:ext cx="462" cy="39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5" name="Rectangle 189"/>
            <p:cNvSpPr>
              <a:spLocks noChangeArrowheads="1"/>
            </p:cNvSpPr>
            <p:nvPr/>
          </p:nvSpPr>
          <p:spPr bwMode="auto">
            <a:xfrm>
              <a:off x="1454" y="1578"/>
              <a:ext cx="61" cy="93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6" name="Freeform 190"/>
            <p:cNvSpPr>
              <a:spLocks/>
            </p:cNvSpPr>
            <p:nvPr/>
          </p:nvSpPr>
          <p:spPr bwMode="auto">
            <a:xfrm>
              <a:off x="1143" y="1992"/>
              <a:ext cx="596" cy="398"/>
            </a:xfrm>
            <a:custGeom>
              <a:avLst/>
              <a:gdLst>
                <a:gd name="T0" fmla="*/ 65 w 596"/>
                <a:gd name="T1" fmla="*/ 218 h 398"/>
                <a:gd name="T2" fmla="*/ 59 w 596"/>
                <a:gd name="T3" fmla="*/ 214 h 398"/>
                <a:gd name="T4" fmla="*/ 54 w 596"/>
                <a:gd name="T5" fmla="*/ 206 h 398"/>
                <a:gd name="T6" fmla="*/ 20 w 596"/>
                <a:gd name="T7" fmla="*/ 210 h 398"/>
                <a:gd name="T8" fmla="*/ 0 w 596"/>
                <a:gd name="T9" fmla="*/ 213 h 398"/>
                <a:gd name="T10" fmla="*/ 0 w 596"/>
                <a:gd name="T11" fmla="*/ 188 h 398"/>
                <a:gd name="T12" fmla="*/ 56 w 596"/>
                <a:gd name="T13" fmla="*/ 176 h 398"/>
                <a:gd name="T14" fmla="*/ 227 w 596"/>
                <a:gd name="T15" fmla="*/ 176 h 398"/>
                <a:gd name="T16" fmla="*/ 227 w 596"/>
                <a:gd name="T17" fmla="*/ 98 h 398"/>
                <a:gd name="T18" fmla="*/ 311 w 596"/>
                <a:gd name="T19" fmla="*/ 98 h 398"/>
                <a:gd name="T20" fmla="*/ 311 w 596"/>
                <a:gd name="T21" fmla="*/ 0 h 398"/>
                <a:gd name="T22" fmla="*/ 374 w 596"/>
                <a:gd name="T23" fmla="*/ 2 h 398"/>
                <a:gd name="T24" fmla="*/ 374 w 596"/>
                <a:gd name="T25" fmla="*/ 167 h 398"/>
                <a:gd name="T26" fmla="*/ 596 w 596"/>
                <a:gd name="T27" fmla="*/ 168 h 398"/>
                <a:gd name="T28" fmla="*/ 596 w 596"/>
                <a:gd name="T29" fmla="*/ 398 h 398"/>
                <a:gd name="T30" fmla="*/ 438 w 596"/>
                <a:gd name="T31" fmla="*/ 398 h 398"/>
                <a:gd name="T32" fmla="*/ 440 w 596"/>
                <a:gd name="T33" fmla="*/ 288 h 398"/>
                <a:gd name="T34" fmla="*/ 171 w 596"/>
                <a:gd name="T35" fmla="*/ 288 h 398"/>
                <a:gd name="T36" fmla="*/ 171 w 596"/>
                <a:gd name="T37" fmla="*/ 374 h 398"/>
                <a:gd name="T38" fmla="*/ 66 w 596"/>
                <a:gd name="T39" fmla="*/ 374 h 398"/>
                <a:gd name="T40" fmla="*/ 65 w 596"/>
                <a:gd name="T41" fmla="*/ 218 h 3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96"/>
                <a:gd name="T64" fmla="*/ 0 h 398"/>
                <a:gd name="T65" fmla="*/ 596 w 596"/>
                <a:gd name="T66" fmla="*/ 398 h 3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96" h="398">
                  <a:moveTo>
                    <a:pt x="65" y="218"/>
                  </a:moveTo>
                  <a:cubicBezTo>
                    <a:pt x="58" y="215"/>
                    <a:pt x="62" y="220"/>
                    <a:pt x="59" y="214"/>
                  </a:cubicBezTo>
                  <a:cubicBezTo>
                    <a:pt x="58" y="206"/>
                    <a:pt x="59" y="212"/>
                    <a:pt x="54" y="206"/>
                  </a:cubicBezTo>
                  <a:cubicBezTo>
                    <a:pt x="42" y="207"/>
                    <a:pt x="32" y="209"/>
                    <a:pt x="20" y="210"/>
                  </a:cubicBezTo>
                  <a:cubicBezTo>
                    <a:pt x="13" y="212"/>
                    <a:pt x="7" y="213"/>
                    <a:pt x="0" y="213"/>
                  </a:cubicBezTo>
                  <a:lnTo>
                    <a:pt x="0" y="188"/>
                  </a:lnTo>
                  <a:lnTo>
                    <a:pt x="56" y="176"/>
                  </a:lnTo>
                  <a:lnTo>
                    <a:pt x="227" y="176"/>
                  </a:lnTo>
                  <a:lnTo>
                    <a:pt x="227" y="98"/>
                  </a:lnTo>
                  <a:lnTo>
                    <a:pt x="311" y="98"/>
                  </a:lnTo>
                  <a:lnTo>
                    <a:pt x="311" y="0"/>
                  </a:lnTo>
                  <a:lnTo>
                    <a:pt x="374" y="2"/>
                  </a:lnTo>
                  <a:lnTo>
                    <a:pt x="374" y="167"/>
                  </a:lnTo>
                  <a:lnTo>
                    <a:pt x="596" y="168"/>
                  </a:lnTo>
                  <a:lnTo>
                    <a:pt x="596" y="398"/>
                  </a:lnTo>
                  <a:lnTo>
                    <a:pt x="438" y="398"/>
                  </a:lnTo>
                  <a:lnTo>
                    <a:pt x="440" y="288"/>
                  </a:lnTo>
                  <a:lnTo>
                    <a:pt x="171" y="288"/>
                  </a:lnTo>
                  <a:lnTo>
                    <a:pt x="171" y="374"/>
                  </a:lnTo>
                  <a:lnTo>
                    <a:pt x="66" y="374"/>
                  </a:lnTo>
                  <a:lnTo>
                    <a:pt x="65" y="21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" name="Freeform 191"/>
            <p:cNvSpPr>
              <a:spLocks/>
            </p:cNvSpPr>
            <p:nvPr/>
          </p:nvSpPr>
          <p:spPr bwMode="auto">
            <a:xfrm>
              <a:off x="1137" y="1274"/>
              <a:ext cx="600" cy="265"/>
            </a:xfrm>
            <a:custGeom>
              <a:avLst/>
              <a:gdLst>
                <a:gd name="T0" fmla="*/ 3 w 600"/>
                <a:gd name="T1" fmla="*/ 187 h 265"/>
                <a:gd name="T2" fmla="*/ 50 w 600"/>
                <a:gd name="T3" fmla="*/ 201 h 265"/>
                <a:gd name="T4" fmla="*/ 65 w 600"/>
                <a:gd name="T5" fmla="*/ 186 h 265"/>
                <a:gd name="T6" fmla="*/ 69 w 600"/>
                <a:gd name="T7" fmla="*/ 166 h 265"/>
                <a:gd name="T8" fmla="*/ 69 w 600"/>
                <a:gd name="T9" fmla="*/ 22 h 265"/>
                <a:gd name="T10" fmla="*/ 173 w 600"/>
                <a:gd name="T11" fmla="*/ 22 h 265"/>
                <a:gd name="T12" fmla="*/ 173 w 600"/>
                <a:gd name="T13" fmla="*/ 109 h 265"/>
                <a:gd name="T14" fmla="*/ 446 w 600"/>
                <a:gd name="T15" fmla="*/ 109 h 265"/>
                <a:gd name="T16" fmla="*/ 444 w 600"/>
                <a:gd name="T17" fmla="*/ 0 h 265"/>
                <a:gd name="T18" fmla="*/ 600 w 600"/>
                <a:gd name="T19" fmla="*/ 1 h 265"/>
                <a:gd name="T20" fmla="*/ 600 w 600"/>
                <a:gd name="T21" fmla="*/ 235 h 265"/>
                <a:gd name="T22" fmla="*/ 381 w 600"/>
                <a:gd name="T23" fmla="*/ 231 h 265"/>
                <a:gd name="T24" fmla="*/ 381 w 600"/>
                <a:gd name="T25" fmla="*/ 265 h 265"/>
                <a:gd name="T26" fmla="*/ 318 w 600"/>
                <a:gd name="T27" fmla="*/ 265 h 265"/>
                <a:gd name="T28" fmla="*/ 320 w 600"/>
                <a:gd name="T29" fmla="*/ 229 h 265"/>
                <a:gd name="T30" fmla="*/ 53 w 600"/>
                <a:gd name="T31" fmla="*/ 229 h 265"/>
                <a:gd name="T32" fmla="*/ 0 w 600"/>
                <a:gd name="T33" fmla="*/ 208 h 265"/>
                <a:gd name="T34" fmla="*/ 3 w 600"/>
                <a:gd name="T35" fmla="*/ 187 h 2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0"/>
                <a:gd name="T55" fmla="*/ 0 h 265"/>
                <a:gd name="T56" fmla="*/ 600 w 600"/>
                <a:gd name="T57" fmla="*/ 265 h 2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0" h="265">
                  <a:moveTo>
                    <a:pt x="3" y="187"/>
                  </a:moveTo>
                  <a:cubicBezTo>
                    <a:pt x="49" y="201"/>
                    <a:pt x="32" y="201"/>
                    <a:pt x="50" y="201"/>
                  </a:cubicBezTo>
                  <a:cubicBezTo>
                    <a:pt x="57" y="196"/>
                    <a:pt x="60" y="193"/>
                    <a:pt x="65" y="186"/>
                  </a:cubicBezTo>
                  <a:cubicBezTo>
                    <a:pt x="66" y="179"/>
                    <a:pt x="69" y="173"/>
                    <a:pt x="69" y="166"/>
                  </a:cubicBezTo>
                  <a:lnTo>
                    <a:pt x="69" y="22"/>
                  </a:lnTo>
                  <a:lnTo>
                    <a:pt x="173" y="22"/>
                  </a:lnTo>
                  <a:lnTo>
                    <a:pt x="173" y="109"/>
                  </a:lnTo>
                  <a:lnTo>
                    <a:pt x="446" y="109"/>
                  </a:lnTo>
                  <a:lnTo>
                    <a:pt x="444" y="0"/>
                  </a:lnTo>
                  <a:lnTo>
                    <a:pt x="600" y="1"/>
                  </a:lnTo>
                  <a:cubicBezTo>
                    <a:pt x="600" y="79"/>
                    <a:pt x="600" y="157"/>
                    <a:pt x="600" y="235"/>
                  </a:cubicBezTo>
                  <a:lnTo>
                    <a:pt x="381" y="231"/>
                  </a:lnTo>
                  <a:lnTo>
                    <a:pt x="381" y="265"/>
                  </a:lnTo>
                  <a:lnTo>
                    <a:pt x="318" y="265"/>
                  </a:lnTo>
                  <a:lnTo>
                    <a:pt x="320" y="229"/>
                  </a:lnTo>
                  <a:lnTo>
                    <a:pt x="53" y="229"/>
                  </a:lnTo>
                  <a:lnTo>
                    <a:pt x="0" y="208"/>
                  </a:lnTo>
                  <a:lnTo>
                    <a:pt x="3" y="187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8" name="Rectangle 192"/>
            <p:cNvSpPr>
              <a:spLocks noChangeArrowheads="1"/>
            </p:cNvSpPr>
            <p:nvPr/>
          </p:nvSpPr>
          <p:spPr bwMode="auto">
            <a:xfrm>
              <a:off x="2378" y="2322"/>
              <a:ext cx="14" cy="1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9" name="Rectangle 193"/>
            <p:cNvSpPr>
              <a:spLocks noChangeArrowheads="1"/>
            </p:cNvSpPr>
            <p:nvPr/>
          </p:nvSpPr>
          <p:spPr bwMode="auto">
            <a:xfrm>
              <a:off x="1872" y="3502"/>
              <a:ext cx="318" cy="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0" name="Rectangle 194"/>
            <p:cNvSpPr>
              <a:spLocks noChangeArrowheads="1"/>
            </p:cNvSpPr>
            <p:nvPr/>
          </p:nvSpPr>
          <p:spPr bwMode="auto">
            <a:xfrm>
              <a:off x="1978" y="3556"/>
              <a:ext cx="104" cy="6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1" name="Freeform 195"/>
            <p:cNvSpPr>
              <a:spLocks/>
            </p:cNvSpPr>
            <p:nvPr/>
          </p:nvSpPr>
          <p:spPr bwMode="auto">
            <a:xfrm>
              <a:off x="2222" y="2052"/>
              <a:ext cx="1252" cy="306"/>
            </a:xfrm>
            <a:custGeom>
              <a:avLst/>
              <a:gdLst>
                <a:gd name="T0" fmla="*/ 0 w 1252"/>
                <a:gd name="T1" fmla="*/ 0 h 306"/>
                <a:gd name="T2" fmla="*/ 754 w 1252"/>
                <a:gd name="T3" fmla="*/ 0 h 306"/>
                <a:gd name="T4" fmla="*/ 754 w 1252"/>
                <a:gd name="T5" fmla="*/ 210 h 306"/>
                <a:gd name="T6" fmla="*/ 1252 w 1252"/>
                <a:gd name="T7" fmla="*/ 210 h 306"/>
                <a:gd name="T8" fmla="*/ 1252 w 1252"/>
                <a:gd name="T9" fmla="*/ 306 h 306"/>
                <a:gd name="T10" fmla="*/ 646 w 1252"/>
                <a:gd name="T11" fmla="*/ 306 h 306"/>
                <a:gd name="T12" fmla="*/ 646 w 1252"/>
                <a:gd name="T13" fmla="*/ 32 h 306"/>
                <a:gd name="T14" fmla="*/ 4 w 1252"/>
                <a:gd name="T15" fmla="*/ 34 h 306"/>
                <a:gd name="T16" fmla="*/ 0 w 1252"/>
                <a:gd name="T17" fmla="*/ 0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2"/>
                <a:gd name="T28" fmla="*/ 0 h 306"/>
                <a:gd name="T29" fmla="*/ 1252 w 1252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2" h="306">
                  <a:moveTo>
                    <a:pt x="0" y="0"/>
                  </a:moveTo>
                  <a:lnTo>
                    <a:pt x="754" y="0"/>
                  </a:lnTo>
                  <a:lnTo>
                    <a:pt x="754" y="210"/>
                  </a:lnTo>
                  <a:lnTo>
                    <a:pt x="1252" y="210"/>
                  </a:lnTo>
                  <a:lnTo>
                    <a:pt x="1252" y="306"/>
                  </a:lnTo>
                  <a:lnTo>
                    <a:pt x="646" y="306"/>
                  </a:lnTo>
                  <a:lnTo>
                    <a:pt x="646" y="32"/>
                  </a:lnTo>
                  <a:cubicBezTo>
                    <a:pt x="644" y="36"/>
                    <a:pt x="216" y="35"/>
                    <a:pt x="4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" name="Rectangle 196"/>
            <p:cNvSpPr>
              <a:spLocks noChangeArrowheads="1"/>
            </p:cNvSpPr>
            <p:nvPr/>
          </p:nvSpPr>
          <p:spPr bwMode="auto">
            <a:xfrm>
              <a:off x="3026" y="2320"/>
              <a:ext cx="426" cy="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3" name="Freeform 197"/>
            <p:cNvSpPr>
              <a:spLocks/>
            </p:cNvSpPr>
            <p:nvPr/>
          </p:nvSpPr>
          <p:spPr bwMode="auto">
            <a:xfrm flipV="1">
              <a:off x="2218" y="1304"/>
              <a:ext cx="1252" cy="306"/>
            </a:xfrm>
            <a:custGeom>
              <a:avLst/>
              <a:gdLst>
                <a:gd name="T0" fmla="*/ 0 w 1252"/>
                <a:gd name="T1" fmla="*/ 0 h 306"/>
                <a:gd name="T2" fmla="*/ 754 w 1252"/>
                <a:gd name="T3" fmla="*/ 0 h 306"/>
                <a:gd name="T4" fmla="*/ 754 w 1252"/>
                <a:gd name="T5" fmla="*/ 210 h 306"/>
                <a:gd name="T6" fmla="*/ 1252 w 1252"/>
                <a:gd name="T7" fmla="*/ 210 h 306"/>
                <a:gd name="T8" fmla="*/ 1252 w 1252"/>
                <a:gd name="T9" fmla="*/ 306 h 306"/>
                <a:gd name="T10" fmla="*/ 646 w 1252"/>
                <a:gd name="T11" fmla="*/ 306 h 306"/>
                <a:gd name="T12" fmla="*/ 646 w 1252"/>
                <a:gd name="T13" fmla="*/ 32 h 306"/>
                <a:gd name="T14" fmla="*/ 4 w 1252"/>
                <a:gd name="T15" fmla="*/ 34 h 306"/>
                <a:gd name="T16" fmla="*/ 0 w 1252"/>
                <a:gd name="T17" fmla="*/ 0 h 3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2"/>
                <a:gd name="T28" fmla="*/ 0 h 306"/>
                <a:gd name="T29" fmla="*/ 1252 w 1252"/>
                <a:gd name="T30" fmla="*/ 306 h 3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2" h="306">
                  <a:moveTo>
                    <a:pt x="0" y="0"/>
                  </a:moveTo>
                  <a:lnTo>
                    <a:pt x="754" y="0"/>
                  </a:lnTo>
                  <a:lnTo>
                    <a:pt x="754" y="210"/>
                  </a:lnTo>
                  <a:lnTo>
                    <a:pt x="1252" y="210"/>
                  </a:lnTo>
                  <a:lnTo>
                    <a:pt x="1252" y="306"/>
                  </a:lnTo>
                  <a:lnTo>
                    <a:pt x="646" y="306"/>
                  </a:lnTo>
                  <a:lnTo>
                    <a:pt x="646" y="32"/>
                  </a:lnTo>
                  <a:cubicBezTo>
                    <a:pt x="644" y="36"/>
                    <a:pt x="216" y="35"/>
                    <a:pt x="4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" name="Freeform 198"/>
            <p:cNvSpPr>
              <a:spLocks/>
            </p:cNvSpPr>
            <p:nvPr/>
          </p:nvSpPr>
          <p:spPr bwMode="auto">
            <a:xfrm>
              <a:off x="3024" y="1054"/>
              <a:ext cx="422" cy="284"/>
            </a:xfrm>
            <a:custGeom>
              <a:avLst/>
              <a:gdLst>
                <a:gd name="T0" fmla="*/ 116 w 422"/>
                <a:gd name="T1" fmla="*/ 66 h 284"/>
                <a:gd name="T2" fmla="*/ 116 w 422"/>
                <a:gd name="T3" fmla="*/ 66 h 284"/>
                <a:gd name="T4" fmla="*/ 180 w 422"/>
                <a:gd name="T5" fmla="*/ 2 h 284"/>
                <a:gd name="T6" fmla="*/ 284 w 422"/>
                <a:gd name="T7" fmla="*/ 0 h 284"/>
                <a:gd name="T8" fmla="*/ 284 w 422"/>
                <a:gd name="T9" fmla="*/ 160 h 284"/>
                <a:gd name="T10" fmla="*/ 422 w 422"/>
                <a:gd name="T11" fmla="*/ 160 h 284"/>
                <a:gd name="T12" fmla="*/ 422 w 422"/>
                <a:gd name="T13" fmla="*/ 284 h 284"/>
                <a:gd name="T14" fmla="*/ 2 w 422"/>
                <a:gd name="T15" fmla="*/ 284 h 284"/>
                <a:gd name="T16" fmla="*/ 0 w 422"/>
                <a:gd name="T17" fmla="*/ 252 h 284"/>
                <a:gd name="T18" fmla="*/ 116 w 422"/>
                <a:gd name="T19" fmla="*/ 252 h 284"/>
                <a:gd name="T20" fmla="*/ 116 w 422"/>
                <a:gd name="T21" fmla="*/ 66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2"/>
                <a:gd name="T34" fmla="*/ 0 h 284"/>
                <a:gd name="T35" fmla="*/ 422 w 422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2" h="284">
                  <a:moveTo>
                    <a:pt x="116" y="66"/>
                  </a:moveTo>
                  <a:lnTo>
                    <a:pt x="116" y="66"/>
                  </a:lnTo>
                  <a:lnTo>
                    <a:pt x="180" y="2"/>
                  </a:lnTo>
                  <a:lnTo>
                    <a:pt x="284" y="0"/>
                  </a:lnTo>
                  <a:lnTo>
                    <a:pt x="284" y="160"/>
                  </a:lnTo>
                  <a:lnTo>
                    <a:pt x="422" y="160"/>
                  </a:lnTo>
                  <a:lnTo>
                    <a:pt x="422" y="284"/>
                  </a:lnTo>
                  <a:lnTo>
                    <a:pt x="2" y="284"/>
                  </a:lnTo>
                  <a:lnTo>
                    <a:pt x="0" y="252"/>
                  </a:lnTo>
                  <a:lnTo>
                    <a:pt x="116" y="252"/>
                  </a:lnTo>
                  <a:lnTo>
                    <a:pt x="116" y="66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" name="Line 199"/>
            <p:cNvSpPr>
              <a:spLocks noChangeShapeType="1"/>
            </p:cNvSpPr>
            <p:nvPr/>
          </p:nvSpPr>
          <p:spPr bwMode="auto">
            <a:xfrm>
              <a:off x="3825" y="1070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6" name="Line 200"/>
            <p:cNvSpPr>
              <a:spLocks noChangeShapeType="1"/>
            </p:cNvSpPr>
            <p:nvPr/>
          </p:nvSpPr>
          <p:spPr bwMode="auto">
            <a:xfrm>
              <a:off x="3756" y="1068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7" name="Line 201"/>
            <p:cNvSpPr>
              <a:spLocks noChangeShapeType="1"/>
            </p:cNvSpPr>
            <p:nvPr/>
          </p:nvSpPr>
          <p:spPr bwMode="auto">
            <a:xfrm>
              <a:off x="3756" y="1093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8" name="Line 202"/>
            <p:cNvSpPr>
              <a:spLocks noChangeShapeType="1"/>
            </p:cNvSpPr>
            <p:nvPr/>
          </p:nvSpPr>
          <p:spPr bwMode="auto">
            <a:xfrm>
              <a:off x="3756" y="1148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29" name="Group 203"/>
            <p:cNvGrpSpPr>
              <a:grpSpLocks/>
            </p:cNvGrpSpPr>
            <p:nvPr/>
          </p:nvGrpSpPr>
          <p:grpSpPr bwMode="auto">
            <a:xfrm>
              <a:off x="3375" y="1068"/>
              <a:ext cx="476" cy="104"/>
              <a:chOff x="3375" y="1068"/>
              <a:chExt cx="476" cy="104"/>
            </a:xfrm>
          </p:grpSpPr>
          <p:sp>
            <p:nvSpPr>
              <p:cNvPr id="178" name="Rectangle 204"/>
              <p:cNvSpPr>
                <a:spLocks noChangeArrowheads="1"/>
              </p:cNvSpPr>
              <p:nvPr/>
            </p:nvSpPr>
            <p:spPr bwMode="auto">
              <a:xfrm>
                <a:off x="3399" y="1070"/>
                <a:ext cx="452" cy="10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79" name="Freeform 205"/>
              <p:cNvSpPr>
                <a:spLocks/>
              </p:cNvSpPr>
              <p:nvPr/>
            </p:nvSpPr>
            <p:spPr bwMode="auto">
              <a:xfrm>
                <a:off x="3375" y="1068"/>
                <a:ext cx="26" cy="101"/>
              </a:xfrm>
              <a:custGeom>
                <a:avLst/>
                <a:gdLst>
                  <a:gd name="T0" fmla="*/ 2 w 26"/>
                  <a:gd name="T1" fmla="*/ 21 h 101"/>
                  <a:gd name="T2" fmla="*/ 26 w 26"/>
                  <a:gd name="T3" fmla="*/ 0 h 101"/>
                  <a:gd name="T4" fmla="*/ 26 w 26"/>
                  <a:gd name="T5" fmla="*/ 101 h 101"/>
                  <a:gd name="T6" fmla="*/ 0 w 26"/>
                  <a:gd name="T7" fmla="*/ 83 h 101"/>
                  <a:gd name="T8" fmla="*/ 2 w 26"/>
                  <a:gd name="T9" fmla="*/ 21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01"/>
                  <a:gd name="T17" fmla="*/ 26 w 26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01">
                    <a:moveTo>
                      <a:pt x="2" y="21"/>
                    </a:moveTo>
                    <a:lnTo>
                      <a:pt x="26" y="0"/>
                    </a:lnTo>
                    <a:lnTo>
                      <a:pt x="26" y="101"/>
                    </a:lnTo>
                    <a:lnTo>
                      <a:pt x="0" y="83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0" name="Rectangle 206"/>
            <p:cNvSpPr>
              <a:spLocks noChangeArrowheads="1"/>
            </p:cNvSpPr>
            <p:nvPr/>
          </p:nvSpPr>
          <p:spPr bwMode="auto">
            <a:xfrm>
              <a:off x="3851" y="1091"/>
              <a:ext cx="85" cy="58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1" name="Rectangle 207"/>
            <p:cNvSpPr>
              <a:spLocks noChangeArrowheads="1"/>
            </p:cNvSpPr>
            <p:nvPr/>
          </p:nvSpPr>
          <p:spPr bwMode="auto">
            <a:xfrm>
              <a:off x="3938" y="1096"/>
              <a:ext cx="47" cy="47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2" name="Freeform 208"/>
            <p:cNvSpPr>
              <a:spLocks/>
            </p:cNvSpPr>
            <p:nvPr/>
          </p:nvSpPr>
          <p:spPr bwMode="auto">
            <a:xfrm>
              <a:off x="4008" y="974"/>
              <a:ext cx="540" cy="321"/>
            </a:xfrm>
            <a:custGeom>
              <a:avLst/>
              <a:gdLst>
                <a:gd name="T0" fmla="*/ 32 w 540"/>
                <a:gd name="T1" fmla="*/ 0 h 321"/>
                <a:gd name="T2" fmla="*/ 194 w 540"/>
                <a:gd name="T3" fmla="*/ 0 h 321"/>
                <a:gd name="T4" fmla="*/ 194 w 540"/>
                <a:gd name="T5" fmla="*/ 64 h 321"/>
                <a:gd name="T6" fmla="*/ 212 w 540"/>
                <a:gd name="T7" fmla="*/ 108 h 321"/>
                <a:gd name="T8" fmla="*/ 257 w 540"/>
                <a:gd name="T9" fmla="*/ 139 h 321"/>
                <a:gd name="T10" fmla="*/ 273 w 540"/>
                <a:gd name="T11" fmla="*/ 141 h 321"/>
                <a:gd name="T12" fmla="*/ 287 w 540"/>
                <a:gd name="T13" fmla="*/ 141 h 321"/>
                <a:gd name="T14" fmla="*/ 539 w 540"/>
                <a:gd name="T15" fmla="*/ 141 h 321"/>
                <a:gd name="T16" fmla="*/ 540 w 540"/>
                <a:gd name="T17" fmla="*/ 321 h 321"/>
                <a:gd name="T18" fmla="*/ 0 w 540"/>
                <a:gd name="T19" fmla="*/ 321 h 321"/>
                <a:gd name="T20" fmla="*/ 0 w 540"/>
                <a:gd name="T21" fmla="*/ 202 h 321"/>
                <a:gd name="T22" fmla="*/ 32 w 540"/>
                <a:gd name="T23" fmla="*/ 202 h 321"/>
                <a:gd name="T24" fmla="*/ 32 w 540"/>
                <a:gd name="T25" fmla="*/ 0 h 3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0"/>
                <a:gd name="T40" fmla="*/ 0 h 321"/>
                <a:gd name="T41" fmla="*/ 540 w 540"/>
                <a:gd name="T42" fmla="*/ 321 h 3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0" h="321">
                  <a:moveTo>
                    <a:pt x="32" y="0"/>
                  </a:moveTo>
                  <a:lnTo>
                    <a:pt x="194" y="0"/>
                  </a:lnTo>
                  <a:lnTo>
                    <a:pt x="194" y="64"/>
                  </a:lnTo>
                  <a:cubicBezTo>
                    <a:pt x="195" y="78"/>
                    <a:pt x="199" y="100"/>
                    <a:pt x="212" y="108"/>
                  </a:cubicBezTo>
                  <a:cubicBezTo>
                    <a:pt x="222" y="122"/>
                    <a:pt x="239" y="137"/>
                    <a:pt x="257" y="139"/>
                  </a:cubicBezTo>
                  <a:cubicBezTo>
                    <a:pt x="263" y="141"/>
                    <a:pt x="267" y="139"/>
                    <a:pt x="273" y="141"/>
                  </a:cubicBezTo>
                  <a:cubicBezTo>
                    <a:pt x="278" y="140"/>
                    <a:pt x="287" y="141"/>
                    <a:pt x="287" y="141"/>
                  </a:cubicBezTo>
                  <a:lnTo>
                    <a:pt x="539" y="141"/>
                  </a:lnTo>
                  <a:lnTo>
                    <a:pt x="540" y="321"/>
                  </a:lnTo>
                  <a:lnTo>
                    <a:pt x="0" y="321"/>
                  </a:lnTo>
                  <a:lnTo>
                    <a:pt x="0" y="202"/>
                  </a:lnTo>
                  <a:lnTo>
                    <a:pt x="32" y="20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" name="Rectangle 209"/>
            <p:cNvSpPr>
              <a:spLocks noChangeArrowheads="1"/>
            </p:cNvSpPr>
            <p:nvPr/>
          </p:nvSpPr>
          <p:spPr bwMode="auto">
            <a:xfrm>
              <a:off x="4092" y="1589"/>
              <a:ext cx="53" cy="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4" name="Freeform 210"/>
            <p:cNvSpPr>
              <a:spLocks/>
            </p:cNvSpPr>
            <p:nvPr/>
          </p:nvSpPr>
          <p:spPr bwMode="auto">
            <a:xfrm>
              <a:off x="4145" y="1563"/>
              <a:ext cx="49" cy="84"/>
            </a:xfrm>
            <a:custGeom>
              <a:avLst/>
              <a:gdLst>
                <a:gd name="T0" fmla="*/ 0 w 49"/>
                <a:gd name="T1" fmla="*/ 26 h 84"/>
                <a:gd name="T2" fmla="*/ 48 w 49"/>
                <a:gd name="T3" fmla="*/ 0 h 84"/>
                <a:gd name="T4" fmla="*/ 49 w 49"/>
                <a:gd name="T5" fmla="*/ 72 h 84"/>
                <a:gd name="T6" fmla="*/ 19 w 49"/>
                <a:gd name="T7" fmla="*/ 72 h 84"/>
                <a:gd name="T8" fmla="*/ 21 w 49"/>
                <a:gd name="T9" fmla="*/ 84 h 84"/>
                <a:gd name="T10" fmla="*/ 0 w 49"/>
                <a:gd name="T11" fmla="*/ 84 h 84"/>
                <a:gd name="T12" fmla="*/ 0 w 49"/>
                <a:gd name="T13" fmla="*/ 26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84"/>
                <a:gd name="T23" fmla="*/ 49 w 4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84">
                  <a:moveTo>
                    <a:pt x="0" y="26"/>
                  </a:moveTo>
                  <a:lnTo>
                    <a:pt x="48" y="0"/>
                  </a:lnTo>
                  <a:lnTo>
                    <a:pt x="49" y="72"/>
                  </a:lnTo>
                  <a:cubicBezTo>
                    <a:pt x="39" y="72"/>
                    <a:pt x="29" y="72"/>
                    <a:pt x="19" y="72"/>
                  </a:cubicBezTo>
                  <a:lnTo>
                    <a:pt x="21" y="84"/>
                  </a:lnTo>
                  <a:lnTo>
                    <a:pt x="0" y="8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5" name="Rectangle 211"/>
            <p:cNvSpPr>
              <a:spLocks noChangeArrowheads="1"/>
            </p:cNvSpPr>
            <p:nvPr/>
          </p:nvSpPr>
          <p:spPr bwMode="auto">
            <a:xfrm flipV="1">
              <a:off x="4089" y="2009"/>
              <a:ext cx="53" cy="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6" name="Freeform 212"/>
            <p:cNvSpPr>
              <a:spLocks/>
            </p:cNvSpPr>
            <p:nvPr/>
          </p:nvSpPr>
          <p:spPr bwMode="auto">
            <a:xfrm flipV="1">
              <a:off x="4142" y="2008"/>
              <a:ext cx="49" cy="84"/>
            </a:xfrm>
            <a:custGeom>
              <a:avLst/>
              <a:gdLst>
                <a:gd name="T0" fmla="*/ 0 w 49"/>
                <a:gd name="T1" fmla="*/ 26 h 84"/>
                <a:gd name="T2" fmla="*/ 48 w 49"/>
                <a:gd name="T3" fmla="*/ 0 h 84"/>
                <a:gd name="T4" fmla="*/ 49 w 49"/>
                <a:gd name="T5" fmla="*/ 72 h 84"/>
                <a:gd name="T6" fmla="*/ 19 w 49"/>
                <a:gd name="T7" fmla="*/ 72 h 84"/>
                <a:gd name="T8" fmla="*/ 21 w 49"/>
                <a:gd name="T9" fmla="*/ 84 h 84"/>
                <a:gd name="T10" fmla="*/ 0 w 49"/>
                <a:gd name="T11" fmla="*/ 84 h 84"/>
                <a:gd name="T12" fmla="*/ 0 w 49"/>
                <a:gd name="T13" fmla="*/ 26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84"/>
                <a:gd name="T23" fmla="*/ 49 w 49"/>
                <a:gd name="T24" fmla="*/ 84 h 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84">
                  <a:moveTo>
                    <a:pt x="0" y="26"/>
                  </a:moveTo>
                  <a:lnTo>
                    <a:pt x="48" y="0"/>
                  </a:lnTo>
                  <a:lnTo>
                    <a:pt x="49" y="72"/>
                  </a:lnTo>
                  <a:cubicBezTo>
                    <a:pt x="39" y="72"/>
                    <a:pt x="29" y="72"/>
                    <a:pt x="19" y="72"/>
                  </a:cubicBezTo>
                  <a:lnTo>
                    <a:pt x="21" y="84"/>
                  </a:lnTo>
                  <a:lnTo>
                    <a:pt x="0" y="8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7" name="Oval 213"/>
            <p:cNvSpPr>
              <a:spLocks noChangeArrowheads="1"/>
            </p:cNvSpPr>
            <p:nvPr/>
          </p:nvSpPr>
          <p:spPr bwMode="auto">
            <a:xfrm>
              <a:off x="2576" y="1795"/>
              <a:ext cx="72" cy="7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8" name="Freeform 214"/>
            <p:cNvSpPr>
              <a:spLocks/>
            </p:cNvSpPr>
            <p:nvPr/>
          </p:nvSpPr>
          <p:spPr bwMode="auto">
            <a:xfrm>
              <a:off x="1950" y="2255"/>
              <a:ext cx="653" cy="370"/>
            </a:xfrm>
            <a:custGeom>
              <a:avLst/>
              <a:gdLst>
                <a:gd name="T0" fmla="*/ 264 w 653"/>
                <a:gd name="T1" fmla="*/ 0 h 370"/>
                <a:gd name="T2" fmla="*/ 528 w 653"/>
                <a:gd name="T3" fmla="*/ 0 h 370"/>
                <a:gd name="T4" fmla="*/ 528 w 653"/>
                <a:gd name="T5" fmla="*/ 75 h 370"/>
                <a:gd name="T6" fmla="*/ 611 w 653"/>
                <a:gd name="T7" fmla="*/ 75 h 370"/>
                <a:gd name="T8" fmla="*/ 611 w 653"/>
                <a:gd name="T9" fmla="*/ 111 h 370"/>
                <a:gd name="T10" fmla="*/ 653 w 653"/>
                <a:gd name="T11" fmla="*/ 109 h 370"/>
                <a:gd name="T12" fmla="*/ 653 w 653"/>
                <a:gd name="T13" fmla="*/ 222 h 370"/>
                <a:gd name="T14" fmla="*/ 492 w 653"/>
                <a:gd name="T15" fmla="*/ 220 h 370"/>
                <a:gd name="T16" fmla="*/ 407 w 653"/>
                <a:gd name="T17" fmla="*/ 268 h 370"/>
                <a:gd name="T18" fmla="*/ 405 w 653"/>
                <a:gd name="T19" fmla="*/ 369 h 370"/>
                <a:gd name="T20" fmla="*/ 0 w 653"/>
                <a:gd name="T21" fmla="*/ 370 h 370"/>
                <a:gd name="T22" fmla="*/ 0 w 653"/>
                <a:gd name="T23" fmla="*/ 285 h 370"/>
                <a:gd name="T24" fmla="*/ 263 w 653"/>
                <a:gd name="T25" fmla="*/ 285 h 370"/>
                <a:gd name="T26" fmla="*/ 263 w 653"/>
                <a:gd name="T27" fmla="*/ 199 h 370"/>
                <a:gd name="T28" fmla="*/ 443 w 653"/>
                <a:gd name="T29" fmla="*/ 201 h 370"/>
                <a:gd name="T30" fmla="*/ 443 w 653"/>
                <a:gd name="T31" fmla="*/ 67 h 370"/>
                <a:gd name="T32" fmla="*/ 266 w 653"/>
                <a:gd name="T33" fmla="*/ 66 h 370"/>
                <a:gd name="T34" fmla="*/ 264 w 653"/>
                <a:gd name="T35" fmla="*/ 0 h 3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3"/>
                <a:gd name="T55" fmla="*/ 0 h 370"/>
                <a:gd name="T56" fmla="*/ 653 w 653"/>
                <a:gd name="T57" fmla="*/ 370 h 3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3" h="370">
                  <a:moveTo>
                    <a:pt x="264" y="0"/>
                  </a:moveTo>
                  <a:lnTo>
                    <a:pt x="528" y="0"/>
                  </a:lnTo>
                  <a:lnTo>
                    <a:pt x="528" y="75"/>
                  </a:lnTo>
                  <a:lnTo>
                    <a:pt x="611" y="75"/>
                  </a:lnTo>
                  <a:lnTo>
                    <a:pt x="611" y="111"/>
                  </a:lnTo>
                  <a:lnTo>
                    <a:pt x="653" y="109"/>
                  </a:lnTo>
                  <a:lnTo>
                    <a:pt x="653" y="222"/>
                  </a:lnTo>
                  <a:lnTo>
                    <a:pt x="492" y="220"/>
                  </a:lnTo>
                  <a:lnTo>
                    <a:pt x="407" y="268"/>
                  </a:lnTo>
                  <a:lnTo>
                    <a:pt x="405" y="369"/>
                  </a:lnTo>
                  <a:lnTo>
                    <a:pt x="0" y="370"/>
                  </a:lnTo>
                  <a:lnTo>
                    <a:pt x="0" y="285"/>
                  </a:lnTo>
                  <a:lnTo>
                    <a:pt x="263" y="285"/>
                  </a:lnTo>
                  <a:lnTo>
                    <a:pt x="263" y="199"/>
                  </a:lnTo>
                  <a:lnTo>
                    <a:pt x="443" y="201"/>
                  </a:lnTo>
                  <a:lnTo>
                    <a:pt x="443" y="67"/>
                  </a:lnTo>
                  <a:lnTo>
                    <a:pt x="266" y="66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Rectangle 215" descr="Diagonal dunkel nach oben"/>
            <p:cNvSpPr>
              <a:spLocks noChangeArrowheads="1"/>
            </p:cNvSpPr>
            <p:nvPr/>
          </p:nvSpPr>
          <p:spPr bwMode="auto">
            <a:xfrm>
              <a:off x="1674" y="1745"/>
              <a:ext cx="558" cy="177"/>
            </a:xfrm>
            <a:prstGeom prst="rect">
              <a:avLst/>
            </a:prstGeom>
            <a:pattFill prst="ltUpDiag">
              <a:fgClr>
                <a:schemeClr val="bg1"/>
              </a:fgClr>
              <a:bgClr>
                <a:schemeClr val="fol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0" name="Freeform 216"/>
            <p:cNvSpPr>
              <a:spLocks/>
            </p:cNvSpPr>
            <p:nvPr/>
          </p:nvSpPr>
          <p:spPr bwMode="auto">
            <a:xfrm>
              <a:off x="3969" y="1539"/>
              <a:ext cx="87" cy="152"/>
            </a:xfrm>
            <a:custGeom>
              <a:avLst/>
              <a:gdLst>
                <a:gd name="T0" fmla="*/ 0 w 87"/>
                <a:gd name="T1" fmla="*/ 0 h 152"/>
                <a:gd name="T2" fmla="*/ 17 w 87"/>
                <a:gd name="T3" fmla="*/ 9 h 152"/>
                <a:gd name="T4" fmla="*/ 41 w 87"/>
                <a:gd name="T5" fmla="*/ 18 h 152"/>
                <a:gd name="T6" fmla="*/ 69 w 87"/>
                <a:gd name="T7" fmla="*/ 14 h 152"/>
                <a:gd name="T8" fmla="*/ 87 w 87"/>
                <a:gd name="T9" fmla="*/ 2 h 152"/>
                <a:gd name="T10" fmla="*/ 86 w 87"/>
                <a:gd name="T11" fmla="*/ 131 h 152"/>
                <a:gd name="T12" fmla="*/ 63 w 87"/>
                <a:gd name="T13" fmla="*/ 132 h 152"/>
                <a:gd name="T14" fmla="*/ 63 w 87"/>
                <a:gd name="T15" fmla="*/ 152 h 152"/>
                <a:gd name="T16" fmla="*/ 14 w 87"/>
                <a:gd name="T17" fmla="*/ 150 h 152"/>
                <a:gd name="T18" fmla="*/ 14 w 87"/>
                <a:gd name="T19" fmla="*/ 132 h 152"/>
                <a:gd name="T20" fmla="*/ 0 w 87"/>
                <a:gd name="T21" fmla="*/ 126 h 152"/>
                <a:gd name="T22" fmla="*/ 0 w 87"/>
                <a:gd name="T23" fmla="*/ 0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152"/>
                <a:gd name="T38" fmla="*/ 87 w 87"/>
                <a:gd name="T39" fmla="*/ 152 h 1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152">
                  <a:moveTo>
                    <a:pt x="0" y="0"/>
                  </a:moveTo>
                  <a:cubicBezTo>
                    <a:pt x="3" y="7"/>
                    <a:pt x="10" y="8"/>
                    <a:pt x="17" y="9"/>
                  </a:cubicBezTo>
                  <a:cubicBezTo>
                    <a:pt x="24" y="13"/>
                    <a:pt x="33" y="17"/>
                    <a:pt x="41" y="18"/>
                  </a:cubicBezTo>
                  <a:cubicBezTo>
                    <a:pt x="56" y="17"/>
                    <a:pt x="56" y="17"/>
                    <a:pt x="69" y="14"/>
                  </a:cubicBezTo>
                  <a:cubicBezTo>
                    <a:pt x="74" y="10"/>
                    <a:pt x="82" y="7"/>
                    <a:pt x="87" y="2"/>
                  </a:cubicBezTo>
                  <a:lnTo>
                    <a:pt x="86" y="131"/>
                  </a:lnTo>
                  <a:lnTo>
                    <a:pt x="63" y="132"/>
                  </a:lnTo>
                  <a:lnTo>
                    <a:pt x="63" y="152"/>
                  </a:lnTo>
                  <a:lnTo>
                    <a:pt x="14" y="150"/>
                  </a:lnTo>
                  <a:lnTo>
                    <a:pt x="14" y="132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1" name="Freeform 217"/>
            <p:cNvSpPr>
              <a:spLocks/>
            </p:cNvSpPr>
            <p:nvPr/>
          </p:nvSpPr>
          <p:spPr bwMode="auto">
            <a:xfrm flipV="1">
              <a:off x="3969" y="1966"/>
              <a:ext cx="87" cy="152"/>
            </a:xfrm>
            <a:custGeom>
              <a:avLst/>
              <a:gdLst>
                <a:gd name="T0" fmla="*/ 0 w 87"/>
                <a:gd name="T1" fmla="*/ 0 h 152"/>
                <a:gd name="T2" fmla="*/ 17 w 87"/>
                <a:gd name="T3" fmla="*/ 9 h 152"/>
                <a:gd name="T4" fmla="*/ 41 w 87"/>
                <a:gd name="T5" fmla="*/ 18 h 152"/>
                <a:gd name="T6" fmla="*/ 74 w 87"/>
                <a:gd name="T7" fmla="*/ 14 h 152"/>
                <a:gd name="T8" fmla="*/ 87 w 87"/>
                <a:gd name="T9" fmla="*/ 2 h 152"/>
                <a:gd name="T10" fmla="*/ 86 w 87"/>
                <a:gd name="T11" fmla="*/ 131 h 152"/>
                <a:gd name="T12" fmla="*/ 63 w 87"/>
                <a:gd name="T13" fmla="*/ 132 h 152"/>
                <a:gd name="T14" fmla="*/ 63 w 87"/>
                <a:gd name="T15" fmla="*/ 152 h 152"/>
                <a:gd name="T16" fmla="*/ 14 w 87"/>
                <a:gd name="T17" fmla="*/ 150 h 152"/>
                <a:gd name="T18" fmla="*/ 14 w 87"/>
                <a:gd name="T19" fmla="*/ 132 h 152"/>
                <a:gd name="T20" fmla="*/ 0 w 87"/>
                <a:gd name="T21" fmla="*/ 126 h 152"/>
                <a:gd name="T22" fmla="*/ 0 w 87"/>
                <a:gd name="T23" fmla="*/ 0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152"/>
                <a:gd name="T38" fmla="*/ 87 w 87"/>
                <a:gd name="T39" fmla="*/ 152 h 1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152">
                  <a:moveTo>
                    <a:pt x="0" y="0"/>
                  </a:moveTo>
                  <a:cubicBezTo>
                    <a:pt x="3" y="7"/>
                    <a:pt x="10" y="8"/>
                    <a:pt x="17" y="9"/>
                  </a:cubicBezTo>
                  <a:cubicBezTo>
                    <a:pt x="24" y="13"/>
                    <a:pt x="33" y="17"/>
                    <a:pt x="41" y="18"/>
                  </a:cubicBezTo>
                  <a:cubicBezTo>
                    <a:pt x="56" y="17"/>
                    <a:pt x="61" y="17"/>
                    <a:pt x="74" y="14"/>
                  </a:cubicBezTo>
                  <a:cubicBezTo>
                    <a:pt x="79" y="10"/>
                    <a:pt x="82" y="7"/>
                    <a:pt x="87" y="2"/>
                  </a:cubicBezTo>
                  <a:lnTo>
                    <a:pt x="86" y="131"/>
                  </a:lnTo>
                  <a:lnTo>
                    <a:pt x="63" y="132"/>
                  </a:lnTo>
                  <a:lnTo>
                    <a:pt x="63" y="152"/>
                  </a:lnTo>
                  <a:lnTo>
                    <a:pt x="14" y="150"/>
                  </a:lnTo>
                  <a:lnTo>
                    <a:pt x="14" y="132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2" name="Freeform 218"/>
            <p:cNvSpPr>
              <a:spLocks/>
            </p:cNvSpPr>
            <p:nvPr/>
          </p:nvSpPr>
          <p:spPr bwMode="auto">
            <a:xfrm>
              <a:off x="3971" y="1514"/>
              <a:ext cx="82" cy="40"/>
            </a:xfrm>
            <a:custGeom>
              <a:avLst/>
              <a:gdLst>
                <a:gd name="T0" fmla="*/ 1 w 82"/>
                <a:gd name="T1" fmla="*/ 0 h 40"/>
                <a:gd name="T2" fmla="*/ 21 w 82"/>
                <a:gd name="T3" fmla="*/ 7 h 40"/>
                <a:gd name="T4" fmla="*/ 48 w 82"/>
                <a:gd name="T5" fmla="*/ 13 h 40"/>
                <a:gd name="T6" fmla="*/ 63 w 82"/>
                <a:gd name="T7" fmla="*/ 9 h 40"/>
                <a:gd name="T8" fmla="*/ 76 w 82"/>
                <a:gd name="T9" fmla="*/ 4 h 40"/>
                <a:gd name="T10" fmla="*/ 81 w 82"/>
                <a:gd name="T11" fmla="*/ 3 h 40"/>
                <a:gd name="T12" fmla="*/ 82 w 82"/>
                <a:gd name="T13" fmla="*/ 30 h 40"/>
                <a:gd name="T14" fmla="*/ 66 w 82"/>
                <a:gd name="T15" fmla="*/ 36 h 40"/>
                <a:gd name="T16" fmla="*/ 52 w 82"/>
                <a:gd name="T17" fmla="*/ 40 h 40"/>
                <a:gd name="T18" fmla="*/ 27 w 82"/>
                <a:gd name="T19" fmla="*/ 39 h 40"/>
                <a:gd name="T20" fmla="*/ 9 w 82"/>
                <a:gd name="T21" fmla="*/ 33 h 40"/>
                <a:gd name="T22" fmla="*/ 0 w 82"/>
                <a:gd name="T23" fmla="*/ 28 h 40"/>
                <a:gd name="T24" fmla="*/ 1 w 8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0"/>
                <a:gd name="T41" fmla="*/ 82 w 8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0">
                  <a:moveTo>
                    <a:pt x="1" y="0"/>
                  </a:moveTo>
                  <a:cubicBezTo>
                    <a:pt x="8" y="1"/>
                    <a:pt x="14" y="6"/>
                    <a:pt x="21" y="7"/>
                  </a:cubicBezTo>
                  <a:cubicBezTo>
                    <a:pt x="30" y="11"/>
                    <a:pt x="38" y="12"/>
                    <a:pt x="48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7" y="7"/>
                    <a:pt x="72" y="5"/>
                    <a:pt x="76" y="4"/>
                  </a:cubicBezTo>
                  <a:cubicBezTo>
                    <a:pt x="78" y="3"/>
                    <a:pt x="81" y="3"/>
                    <a:pt x="81" y="3"/>
                  </a:cubicBezTo>
                  <a:lnTo>
                    <a:pt x="82" y="30"/>
                  </a:lnTo>
                  <a:cubicBezTo>
                    <a:pt x="77" y="31"/>
                    <a:pt x="71" y="35"/>
                    <a:pt x="66" y="36"/>
                  </a:cubicBezTo>
                  <a:cubicBezTo>
                    <a:pt x="61" y="40"/>
                    <a:pt x="58" y="39"/>
                    <a:pt x="52" y="40"/>
                  </a:cubicBezTo>
                  <a:cubicBezTo>
                    <a:pt x="41" y="38"/>
                    <a:pt x="39" y="40"/>
                    <a:pt x="27" y="39"/>
                  </a:cubicBezTo>
                  <a:cubicBezTo>
                    <a:pt x="18" y="35"/>
                    <a:pt x="23" y="36"/>
                    <a:pt x="9" y="33"/>
                  </a:cubicBezTo>
                  <a:cubicBezTo>
                    <a:pt x="6" y="32"/>
                    <a:pt x="0" y="28"/>
                    <a:pt x="0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" name="Freeform 219"/>
            <p:cNvSpPr>
              <a:spLocks/>
            </p:cNvSpPr>
            <p:nvPr/>
          </p:nvSpPr>
          <p:spPr bwMode="auto">
            <a:xfrm flipV="1">
              <a:off x="3972" y="2105"/>
              <a:ext cx="82" cy="40"/>
            </a:xfrm>
            <a:custGeom>
              <a:avLst/>
              <a:gdLst>
                <a:gd name="T0" fmla="*/ 1 w 82"/>
                <a:gd name="T1" fmla="*/ 0 h 40"/>
                <a:gd name="T2" fmla="*/ 21 w 82"/>
                <a:gd name="T3" fmla="*/ 7 h 40"/>
                <a:gd name="T4" fmla="*/ 48 w 82"/>
                <a:gd name="T5" fmla="*/ 13 h 40"/>
                <a:gd name="T6" fmla="*/ 63 w 82"/>
                <a:gd name="T7" fmla="*/ 9 h 40"/>
                <a:gd name="T8" fmla="*/ 76 w 82"/>
                <a:gd name="T9" fmla="*/ 4 h 40"/>
                <a:gd name="T10" fmla="*/ 81 w 82"/>
                <a:gd name="T11" fmla="*/ 3 h 40"/>
                <a:gd name="T12" fmla="*/ 82 w 82"/>
                <a:gd name="T13" fmla="*/ 30 h 40"/>
                <a:gd name="T14" fmla="*/ 66 w 82"/>
                <a:gd name="T15" fmla="*/ 36 h 40"/>
                <a:gd name="T16" fmla="*/ 52 w 82"/>
                <a:gd name="T17" fmla="*/ 40 h 40"/>
                <a:gd name="T18" fmla="*/ 27 w 82"/>
                <a:gd name="T19" fmla="*/ 39 h 40"/>
                <a:gd name="T20" fmla="*/ 9 w 82"/>
                <a:gd name="T21" fmla="*/ 33 h 40"/>
                <a:gd name="T22" fmla="*/ 0 w 82"/>
                <a:gd name="T23" fmla="*/ 28 h 40"/>
                <a:gd name="T24" fmla="*/ 1 w 82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0"/>
                <a:gd name="T41" fmla="*/ 82 w 8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0">
                  <a:moveTo>
                    <a:pt x="1" y="0"/>
                  </a:moveTo>
                  <a:cubicBezTo>
                    <a:pt x="8" y="1"/>
                    <a:pt x="14" y="6"/>
                    <a:pt x="21" y="7"/>
                  </a:cubicBezTo>
                  <a:cubicBezTo>
                    <a:pt x="30" y="11"/>
                    <a:pt x="38" y="12"/>
                    <a:pt x="48" y="13"/>
                  </a:cubicBezTo>
                  <a:cubicBezTo>
                    <a:pt x="53" y="12"/>
                    <a:pt x="58" y="10"/>
                    <a:pt x="63" y="9"/>
                  </a:cubicBezTo>
                  <a:cubicBezTo>
                    <a:pt x="67" y="7"/>
                    <a:pt x="72" y="5"/>
                    <a:pt x="76" y="4"/>
                  </a:cubicBezTo>
                  <a:cubicBezTo>
                    <a:pt x="78" y="3"/>
                    <a:pt x="81" y="3"/>
                    <a:pt x="81" y="3"/>
                  </a:cubicBezTo>
                  <a:lnTo>
                    <a:pt x="82" y="30"/>
                  </a:lnTo>
                  <a:cubicBezTo>
                    <a:pt x="77" y="31"/>
                    <a:pt x="71" y="35"/>
                    <a:pt x="66" y="36"/>
                  </a:cubicBezTo>
                  <a:cubicBezTo>
                    <a:pt x="61" y="40"/>
                    <a:pt x="58" y="39"/>
                    <a:pt x="52" y="40"/>
                  </a:cubicBezTo>
                  <a:cubicBezTo>
                    <a:pt x="41" y="38"/>
                    <a:pt x="39" y="40"/>
                    <a:pt x="27" y="39"/>
                  </a:cubicBezTo>
                  <a:cubicBezTo>
                    <a:pt x="18" y="35"/>
                    <a:pt x="23" y="36"/>
                    <a:pt x="9" y="33"/>
                  </a:cubicBezTo>
                  <a:cubicBezTo>
                    <a:pt x="6" y="32"/>
                    <a:pt x="0" y="28"/>
                    <a:pt x="0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4" name="Rectangle 220"/>
            <p:cNvSpPr>
              <a:spLocks noChangeArrowheads="1"/>
            </p:cNvSpPr>
            <p:nvPr/>
          </p:nvSpPr>
          <p:spPr bwMode="auto">
            <a:xfrm>
              <a:off x="3971" y="1329"/>
              <a:ext cx="82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5" name="Freeform 221"/>
            <p:cNvSpPr>
              <a:spLocks/>
            </p:cNvSpPr>
            <p:nvPr/>
          </p:nvSpPr>
          <p:spPr bwMode="auto">
            <a:xfrm>
              <a:off x="3972" y="1467"/>
              <a:ext cx="81" cy="57"/>
            </a:xfrm>
            <a:custGeom>
              <a:avLst/>
              <a:gdLst>
                <a:gd name="T0" fmla="*/ 0 w 81"/>
                <a:gd name="T1" fmla="*/ 0 h 57"/>
                <a:gd name="T2" fmla="*/ 81 w 81"/>
                <a:gd name="T3" fmla="*/ 0 h 57"/>
                <a:gd name="T4" fmla="*/ 81 w 81"/>
                <a:gd name="T5" fmla="*/ 47 h 57"/>
                <a:gd name="T6" fmla="*/ 44 w 81"/>
                <a:gd name="T7" fmla="*/ 57 h 57"/>
                <a:gd name="T8" fmla="*/ 18 w 81"/>
                <a:gd name="T9" fmla="*/ 53 h 57"/>
                <a:gd name="T10" fmla="*/ 0 w 81"/>
                <a:gd name="T11" fmla="*/ 44 h 57"/>
                <a:gd name="T12" fmla="*/ 0 w 81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57"/>
                <a:gd name="T23" fmla="*/ 81 w 81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57">
                  <a:moveTo>
                    <a:pt x="0" y="0"/>
                  </a:moveTo>
                  <a:lnTo>
                    <a:pt x="81" y="0"/>
                  </a:lnTo>
                  <a:lnTo>
                    <a:pt x="81" y="47"/>
                  </a:lnTo>
                  <a:cubicBezTo>
                    <a:pt x="71" y="48"/>
                    <a:pt x="53" y="55"/>
                    <a:pt x="44" y="57"/>
                  </a:cubicBezTo>
                  <a:lnTo>
                    <a:pt x="18" y="53"/>
                  </a:lnTo>
                  <a:cubicBezTo>
                    <a:pt x="18" y="53"/>
                    <a:pt x="0" y="44"/>
                    <a:pt x="0" y="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6" name="Line 222"/>
            <p:cNvSpPr>
              <a:spLocks noChangeShapeType="1"/>
            </p:cNvSpPr>
            <p:nvPr/>
          </p:nvSpPr>
          <p:spPr bwMode="auto">
            <a:xfrm>
              <a:off x="3972" y="1443"/>
              <a:ext cx="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" name="Freeform 223"/>
            <p:cNvSpPr>
              <a:spLocks/>
            </p:cNvSpPr>
            <p:nvPr/>
          </p:nvSpPr>
          <p:spPr bwMode="auto">
            <a:xfrm>
              <a:off x="3971" y="2136"/>
              <a:ext cx="84" cy="126"/>
            </a:xfrm>
            <a:custGeom>
              <a:avLst/>
              <a:gdLst>
                <a:gd name="T0" fmla="*/ 1 w 84"/>
                <a:gd name="T1" fmla="*/ 11 h 126"/>
                <a:gd name="T2" fmla="*/ 21 w 84"/>
                <a:gd name="T3" fmla="*/ 5 h 126"/>
                <a:gd name="T4" fmla="*/ 43 w 84"/>
                <a:gd name="T5" fmla="*/ 0 h 126"/>
                <a:gd name="T6" fmla="*/ 72 w 84"/>
                <a:gd name="T7" fmla="*/ 9 h 126"/>
                <a:gd name="T8" fmla="*/ 84 w 84"/>
                <a:gd name="T9" fmla="*/ 12 h 126"/>
                <a:gd name="T10" fmla="*/ 82 w 84"/>
                <a:gd name="T11" fmla="*/ 47 h 126"/>
                <a:gd name="T12" fmla="*/ 73 w 84"/>
                <a:gd name="T13" fmla="*/ 60 h 126"/>
                <a:gd name="T14" fmla="*/ 78 w 84"/>
                <a:gd name="T15" fmla="*/ 96 h 126"/>
                <a:gd name="T16" fmla="*/ 84 w 84"/>
                <a:gd name="T17" fmla="*/ 110 h 126"/>
                <a:gd name="T18" fmla="*/ 84 w 84"/>
                <a:gd name="T19" fmla="*/ 126 h 126"/>
                <a:gd name="T20" fmla="*/ 1 w 84"/>
                <a:gd name="T21" fmla="*/ 126 h 126"/>
                <a:gd name="T22" fmla="*/ 0 w 84"/>
                <a:gd name="T23" fmla="*/ 105 h 126"/>
                <a:gd name="T24" fmla="*/ 9 w 84"/>
                <a:gd name="T25" fmla="*/ 89 h 126"/>
                <a:gd name="T26" fmla="*/ 7 w 84"/>
                <a:gd name="T27" fmla="*/ 59 h 126"/>
                <a:gd name="T28" fmla="*/ 0 w 84"/>
                <a:gd name="T29" fmla="*/ 41 h 126"/>
                <a:gd name="T30" fmla="*/ 1 w 84"/>
                <a:gd name="T31" fmla="*/ 11 h 1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126"/>
                <a:gd name="T50" fmla="*/ 84 w 84"/>
                <a:gd name="T51" fmla="*/ 126 h 1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126">
                  <a:moveTo>
                    <a:pt x="1" y="11"/>
                  </a:moveTo>
                  <a:cubicBezTo>
                    <a:pt x="8" y="9"/>
                    <a:pt x="14" y="6"/>
                    <a:pt x="21" y="5"/>
                  </a:cubicBezTo>
                  <a:cubicBezTo>
                    <a:pt x="28" y="2"/>
                    <a:pt x="36" y="2"/>
                    <a:pt x="43" y="0"/>
                  </a:cubicBezTo>
                  <a:cubicBezTo>
                    <a:pt x="55" y="2"/>
                    <a:pt x="61" y="7"/>
                    <a:pt x="72" y="9"/>
                  </a:cubicBezTo>
                  <a:cubicBezTo>
                    <a:pt x="76" y="11"/>
                    <a:pt x="79" y="12"/>
                    <a:pt x="84" y="12"/>
                  </a:cubicBezTo>
                  <a:lnTo>
                    <a:pt x="82" y="47"/>
                  </a:lnTo>
                  <a:cubicBezTo>
                    <a:pt x="79" y="51"/>
                    <a:pt x="76" y="56"/>
                    <a:pt x="73" y="60"/>
                  </a:cubicBezTo>
                  <a:cubicBezTo>
                    <a:pt x="70" y="73"/>
                    <a:pt x="70" y="85"/>
                    <a:pt x="78" y="96"/>
                  </a:cubicBezTo>
                  <a:cubicBezTo>
                    <a:pt x="79" y="99"/>
                    <a:pt x="81" y="110"/>
                    <a:pt x="84" y="110"/>
                  </a:cubicBezTo>
                  <a:lnTo>
                    <a:pt x="84" y="126"/>
                  </a:lnTo>
                  <a:lnTo>
                    <a:pt x="1" y="126"/>
                  </a:lnTo>
                  <a:lnTo>
                    <a:pt x="0" y="105"/>
                  </a:lnTo>
                  <a:cubicBezTo>
                    <a:pt x="5" y="101"/>
                    <a:pt x="7" y="95"/>
                    <a:pt x="9" y="89"/>
                  </a:cubicBezTo>
                  <a:cubicBezTo>
                    <a:pt x="13" y="77"/>
                    <a:pt x="13" y="70"/>
                    <a:pt x="7" y="59"/>
                  </a:cubicBezTo>
                  <a:cubicBezTo>
                    <a:pt x="6" y="56"/>
                    <a:pt x="3" y="41"/>
                    <a:pt x="0" y="4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8" name="Freeform 224"/>
            <p:cNvSpPr>
              <a:spLocks/>
            </p:cNvSpPr>
            <p:nvPr/>
          </p:nvSpPr>
          <p:spPr bwMode="auto">
            <a:xfrm>
              <a:off x="3972" y="2261"/>
              <a:ext cx="84" cy="25"/>
            </a:xfrm>
            <a:custGeom>
              <a:avLst/>
              <a:gdLst>
                <a:gd name="T0" fmla="*/ 0 w 84"/>
                <a:gd name="T1" fmla="*/ 0 h 25"/>
                <a:gd name="T2" fmla="*/ 84 w 84"/>
                <a:gd name="T3" fmla="*/ 0 h 25"/>
                <a:gd name="T4" fmla="*/ 41 w 84"/>
                <a:gd name="T5" fmla="*/ 25 h 25"/>
                <a:gd name="T6" fmla="*/ 0 w 8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25"/>
                <a:gd name="T14" fmla="*/ 84 w 8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25">
                  <a:moveTo>
                    <a:pt x="0" y="0"/>
                  </a:moveTo>
                  <a:lnTo>
                    <a:pt x="84" y="0"/>
                  </a:lnTo>
                  <a:lnTo>
                    <a:pt x="4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9" name="Line 225"/>
            <p:cNvSpPr>
              <a:spLocks noChangeShapeType="1"/>
            </p:cNvSpPr>
            <p:nvPr/>
          </p:nvSpPr>
          <p:spPr bwMode="auto">
            <a:xfrm>
              <a:off x="3968" y="2177"/>
              <a:ext cx="0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0" name="Rectangle 226"/>
            <p:cNvSpPr>
              <a:spLocks noChangeArrowheads="1"/>
            </p:cNvSpPr>
            <p:nvPr/>
          </p:nvSpPr>
          <p:spPr bwMode="auto">
            <a:xfrm>
              <a:off x="3935" y="2150"/>
              <a:ext cx="32" cy="3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1" name="Freeform 227"/>
            <p:cNvSpPr>
              <a:spLocks/>
            </p:cNvSpPr>
            <p:nvPr/>
          </p:nvSpPr>
          <p:spPr bwMode="auto">
            <a:xfrm>
              <a:off x="4055" y="2069"/>
              <a:ext cx="312" cy="108"/>
            </a:xfrm>
            <a:custGeom>
              <a:avLst/>
              <a:gdLst>
                <a:gd name="T0" fmla="*/ 37 w 312"/>
                <a:gd name="T1" fmla="*/ 0 h 108"/>
                <a:gd name="T2" fmla="*/ 90 w 312"/>
                <a:gd name="T3" fmla="*/ 0 h 108"/>
                <a:gd name="T4" fmla="*/ 139 w 312"/>
                <a:gd name="T5" fmla="*/ 25 h 108"/>
                <a:gd name="T6" fmla="*/ 139 w 312"/>
                <a:gd name="T7" fmla="*/ 88 h 108"/>
                <a:gd name="T8" fmla="*/ 312 w 312"/>
                <a:gd name="T9" fmla="*/ 88 h 108"/>
                <a:gd name="T10" fmla="*/ 310 w 312"/>
                <a:gd name="T11" fmla="*/ 108 h 108"/>
                <a:gd name="T12" fmla="*/ 0 w 312"/>
                <a:gd name="T13" fmla="*/ 108 h 108"/>
                <a:gd name="T14" fmla="*/ 0 w 312"/>
                <a:gd name="T15" fmla="*/ 81 h 108"/>
                <a:gd name="T16" fmla="*/ 39 w 312"/>
                <a:gd name="T17" fmla="*/ 81 h 108"/>
                <a:gd name="T18" fmla="*/ 37 w 312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2"/>
                <a:gd name="T31" fmla="*/ 0 h 108"/>
                <a:gd name="T32" fmla="*/ 312 w 312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2" h="108">
                  <a:moveTo>
                    <a:pt x="37" y="0"/>
                  </a:moveTo>
                  <a:lnTo>
                    <a:pt x="90" y="0"/>
                  </a:lnTo>
                  <a:lnTo>
                    <a:pt x="139" y="25"/>
                  </a:lnTo>
                  <a:lnTo>
                    <a:pt x="139" y="88"/>
                  </a:lnTo>
                  <a:lnTo>
                    <a:pt x="312" y="88"/>
                  </a:lnTo>
                  <a:lnTo>
                    <a:pt x="310" y="108"/>
                  </a:lnTo>
                  <a:lnTo>
                    <a:pt x="0" y="108"/>
                  </a:lnTo>
                  <a:lnTo>
                    <a:pt x="0" y="81"/>
                  </a:lnTo>
                  <a:lnTo>
                    <a:pt x="39" y="8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2" name="Rectangle 228"/>
            <p:cNvSpPr>
              <a:spLocks noChangeArrowheads="1"/>
            </p:cNvSpPr>
            <p:nvPr/>
          </p:nvSpPr>
          <p:spPr bwMode="auto">
            <a:xfrm>
              <a:off x="4515" y="2174"/>
              <a:ext cx="54" cy="18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3" name="Rectangle 229"/>
            <p:cNvSpPr>
              <a:spLocks noChangeArrowheads="1"/>
            </p:cNvSpPr>
            <p:nvPr/>
          </p:nvSpPr>
          <p:spPr bwMode="auto">
            <a:xfrm>
              <a:off x="4518" y="2355"/>
              <a:ext cx="32" cy="1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4" name="Freeform 230"/>
            <p:cNvSpPr>
              <a:spLocks/>
            </p:cNvSpPr>
            <p:nvPr/>
          </p:nvSpPr>
          <p:spPr bwMode="auto">
            <a:xfrm>
              <a:off x="443" y="3060"/>
              <a:ext cx="316" cy="485"/>
            </a:xfrm>
            <a:custGeom>
              <a:avLst/>
              <a:gdLst>
                <a:gd name="T0" fmla="*/ 1 w 316"/>
                <a:gd name="T1" fmla="*/ 0 h 485"/>
                <a:gd name="T2" fmla="*/ 310 w 316"/>
                <a:gd name="T3" fmla="*/ 0 h 485"/>
                <a:gd name="T4" fmla="*/ 316 w 316"/>
                <a:gd name="T5" fmla="*/ 54 h 485"/>
                <a:gd name="T6" fmla="*/ 55 w 316"/>
                <a:gd name="T7" fmla="*/ 54 h 485"/>
                <a:gd name="T8" fmla="*/ 55 w 316"/>
                <a:gd name="T9" fmla="*/ 444 h 485"/>
                <a:gd name="T10" fmla="*/ 52 w 316"/>
                <a:gd name="T11" fmla="*/ 474 h 485"/>
                <a:gd name="T12" fmla="*/ 1 w 316"/>
                <a:gd name="T13" fmla="*/ 465 h 485"/>
                <a:gd name="T14" fmla="*/ 1 w 316"/>
                <a:gd name="T15" fmla="*/ 0 h 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6"/>
                <a:gd name="T25" fmla="*/ 0 h 485"/>
                <a:gd name="T26" fmla="*/ 316 w 316"/>
                <a:gd name="T27" fmla="*/ 485 h 4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6" h="485">
                  <a:moveTo>
                    <a:pt x="1" y="0"/>
                  </a:moveTo>
                  <a:lnTo>
                    <a:pt x="310" y="0"/>
                  </a:lnTo>
                  <a:lnTo>
                    <a:pt x="316" y="54"/>
                  </a:lnTo>
                  <a:lnTo>
                    <a:pt x="55" y="54"/>
                  </a:lnTo>
                  <a:lnTo>
                    <a:pt x="55" y="444"/>
                  </a:lnTo>
                  <a:lnTo>
                    <a:pt x="52" y="474"/>
                  </a:lnTo>
                  <a:cubicBezTo>
                    <a:pt x="0" y="468"/>
                    <a:pt x="1" y="485"/>
                    <a:pt x="1" y="4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5" name="Line 231"/>
            <p:cNvSpPr>
              <a:spLocks noChangeShapeType="1"/>
            </p:cNvSpPr>
            <p:nvPr/>
          </p:nvSpPr>
          <p:spPr bwMode="auto">
            <a:xfrm>
              <a:off x="501" y="3498"/>
              <a:ext cx="2289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6" name="Freeform 232"/>
            <p:cNvSpPr>
              <a:spLocks/>
            </p:cNvSpPr>
            <p:nvPr/>
          </p:nvSpPr>
          <p:spPr bwMode="auto">
            <a:xfrm>
              <a:off x="1916" y="2624"/>
              <a:ext cx="486" cy="31"/>
            </a:xfrm>
            <a:custGeom>
              <a:avLst/>
              <a:gdLst>
                <a:gd name="T0" fmla="*/ 0 w 486"/>
                <a:gd name="T1" fmla="*/ 31 h 31"/>
                <a:gd name="T2" fmla="*/ 34 w 486"/>
                <a:gd name="T3" fmla="*/ 0 h 31"/>
                <a:gd name="T4" fmla="*/ 456 w 486"/>
                <a:gd name="T5" fmla="*/ 0 h 31"/>
                <a:gd name="T6" fmla="*/ 486 w 486"/>
                <a:gd name="T7" fmla="*/ 30 h 31"/>
                <a:gd name="T8" fmla="*/ 0 w 486"/>
                <a:gd name="T9" fmla="*/ 3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31"/>
                <a:gd name="T17" fmla="*/ 486 w 48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31">
                  <a:moveTo>
                    <a:pt x="0" y="31"/>
                  </a:moveTo>
                  <a:lnTo>
                    <a:pt x="34" y="0"/>
                  </a:lnTo>
                  <a:lnTo>
                    <a:pt x="456" y="0"/>
                  </a:lnTo>
                  <a:lnTo>
                    <a:pt x="486" y="3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7" name="Freeform 233"/>
            <p:cNvSpPr>
              <a:spLocks/>
            </p:cNvSpPr>
            <p:nvPr/>
          </p:nvSpPr>
          <p:spPr bwMode="auto">
            <a:xfrm>
              <a:off x="2864" y="3100"/>
              <a:ext cx="1560" cy="282"/>
            </a:xfrm>
            <a:custGeom>
              <a:avLst/>
              <a:gdLst>
                <a:gd name="T0" fmla="*/ 0 w 1560"/>
                <a:gd name="T1" fmla="*/ 274 h 282"/>
                <a:gd name="T2" fmla="*/ 0 w 1560"/>
                <a:gd name="T3" fmla="*/ 140 h 282"/>
                <a:gd name="T4" fmla="*/ 40 w 1560"/>
                <a:gd name="T5" fmla="*/ 138 h 282"/>
                <a:gd name="T6" fmla="*/ 44 w 1560"/>
                <a:gd name="T7" fmla="*/ 66 h 282"/>
                <a:gd name="T8" fmla="*/ 62 w 1560"/>
                <a:gd name="T9" fmla="*/ 34 h 282"/>
                <a:gd name="T10" fmla="*/ 100 w 1560"/>
                <a:gd name="T11" fmla="*/ 6 h 282"/>
                <a:gd name="T12" fmla="*/ 114 w 1560"/>
                <a:gd name="T13" fmla="*/ 4 h 282"/>
                <a:gd name="T14" fmla="*/ 1440 w 1560"/>
                <a:gd name="T15" fmla="*/ 0 h 282"/>
                <a:gd name="T16" fmla="*/ 1480 w 1560"/>
                <a:gd name="T17" fmla="*/ 22 h 282"/>
                <a:gd name="T18" fmla="*/ 1500 w 1560"/>
                <a:gd name="T19" fmla="*/ 54 h 282"/>
                <a:gd name="T20" fmla="*/ 1524 w 1560"/>
                <a:gd name="T21" fmla="*/ 140 h 282"/>
                <a:gd name="T22" fmla="*/ 1560 w 1560"/>
                <a:gd name="T23" fmla="*/ 142 h 282"/>
                <a:gd name="T24" fmla="*/ 1560 w 1560"/>
                <a:gd name="T25" fmla="*/ 282 h 282"/>
                <a:gd name="T26" fmla="*/ 1522 w 1560"/>
                <a:gd name="T27" fmla="*/ 282 h 282"/>
                <a:gd name="T28" fmla="*/ 1522 w 1560"/>
                <a:gd name="T29" fmla="*/ 258 h 282"/>
                <a:gd name="T30" fmla="*/ 36 w 1560"/>
                <a:gd name="T31" fmla="*/ 258 h 282"/>
                <a:gd name="T32" fmla="*/ 34 w 1560"/>
                <a:gd name="T33" fmla="*/ 276 h 282"/>
                <a:gd name="T34" fmla="*/ 0 w 1560"/>
                <a:gd name="T35" fmla="*/ 274 h 2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0"/>
                <a:gd name="T55" fmla="*/ 0 h 282"/>
                <a:gd name="T56" fmla="*/ 1560 w 1560"/>
                <a:gd name="T57" fmla="*/ 282 h 2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0" h="282">
                  <a:moveTo>
                    <a:pt x="0" y="274"/>
                  </a:moveTo>
                  <a:lnTo>
                    <a:pt x="0" y="140"/>
                  </a:lnTo>
                  <a:lnTo>
                    <a:pt x="40" y="138"/>
                  </a:lnTo>
                  <a:lnTo>
                    <a:pt x="44" y="66"/>
                  </a:lnTo>
                  <a:cubicBezTo>
                    <a:pt x="54" y="63"/>
                    <a:pt x="52" y="41"/>
                    <a:pt x="62" y="34"/>
                  </a:cubicBezTo>
                  <a:cubicBezTo>
                    <a:pt x="67" y="19"/>
                    <a:pt x="85" y="11"/>
                    <a:pt x="100" y="6"/>
                  </a:cubicBezTo>
                  <a:cubicBezTo>
                    <a:pt x="106" y="4"/>
                    <a:pt x="114" y="4"/>
                    <a:pt x="114" y="4"/>
                  </a:cubicBezTo>
                  <a:lnTo>
                    <a:pt x="1440" y="0"/>
                  </a:lnTo>
                  <a:cubicBezTo>
                    <a:pt x="1455" y="5"/>
                    <a:pt x="1464" y="17"/>
                    <a:pt x="1480" y="22"/>
                  </a:cubicBezTo>
                  <a:cubicBezTo>
                    <a:pt x="1484" y="35"/>
                    <a:pt x="1495" y="42"/>
                    <a:pt x="1500" y="54"/>
                  </a:cubicBezTo>
                  <a:cubicBezTo>
                    <a:pt x="1511" y="78"/>
                    <a:pt x="1524" y="114"/>
                    <a:pt x="1524" y="140"/>
                  </a:cubicBezTo>
                  <a:lnTo>
                    <a:pt x="1560" y="142"/>
                  </a:lnTo>
                  <a:lnTo>
                    <a:pt x="1560" y="282"/>
                  </a:lnTo>
                  <a:lnTo>
                    <a:pt x="1522" y="282"/>
                  </a:lnTo>
                  <a:lnTo>
                    <a:pt x="1522" y="258"/>
                  </a:lnTo>
                  <a:lnTo>
                    <a:pt x="36" y="258"/>
                  </a:lnTo>
                  <a:cubicBezTo>
                    <a:pt x="35" y="264"/>
                    <a:pt x="40" y="273"/>
                    <a:pt x="34" y="276"/>
                  </a:cubicBezTo>
                  <a:lnTo>
                    <a:pt x="0" y="274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8" name="Rectangle 234"/>
            <p:cNvSpPr>
              <a:spLocks noChangeArrowheads="1"/>
            </p:cNvSpPr>
            <p:nvPr/>
          </p:nvSpPr>
          <p:spPr bwMode="auto">
            <a:xfrm>
              <a:off x="2901" y="3354"/>
              <a:ext cx="1479" cy="4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9" name="Rectangle 235"/>
            <p:cNvSpPr>
              <a:spLocks noChangeArrowheads="1"/>
            </p:cNvSpPr>
            <p:nvPr/>
          </p:nvSpPr>
          <p:spPr bwMode="auto">
            <a:xfrm>
              <a:off x="2811" y="3405"/>
              <a:ext cx="1320" cy="35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0" name="Rectangle 236"/>
            <p:cNvSpPr>
              <a:spLocks noChangeArrowheads="1"/>
            </p:cNvSpPr>
            <p:nvPr/>
          </p:nvSpPr>
          <p:spPr bwMode="auto">
            <a:xfrm>
              <a:off x="2225" y="2085"/>
              <a:ext cx="622" cy="23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1" name="Rectangle 237"/>
            <p:cNvSpPr>
              <a:spLocks noChangeArrowheads="1"/>
            </p:cNvSpPr>
            <p:nvPr/>
          </p:nvSpPr>
          <p:spPr bwMode="auto">
            <a:xfrm>
              <a:off x="2231" y="1554"/>
              <a:ext cx="618" cy="23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2" name="Freeform 238"/>
            <p:cNvSpPr>
              <a:spLocks/>
            </p:cNvSpPr>
            <p:nvPr/>
          </p:nvSpPr>
          <p:spPr bwMode="auto">
            <a:xfrm>
              <a:off x="1650" y="1373"/>
              <a:ext cx="384" cy="297"/>
            </a:xfrm>
            <a:custGeom>
              <a:avLst/>
              <a:gdLst>
                <a:gd name="T0" fmla="*/ 96 w 384"/>
                <a:gd name="T1" fmla="*/ 0 h 297"/>
                <a:gd name="T2" fmla="*/ 384 w 384"/>
                <a:gd name="T3" fmla="*/ 0 h 297"/>
                <a:gd name="T4" fmla="*/ 381 w 384"/>
                <a:gd name="T5" fmla="*/ 297 h 297"/>
                <a:gd name="T6" fmla="*/ 2 w 384"/>
                <a:gd name="T7" fmla="*/ 297 h 297"/>
                <a:gd name="T8" fmla="*/ 2 w 384"/>
                <a:gd name="T9" fmla="*/ 207 h 297"/>
                <a:gd name="T10" fmla="*/ 245 w 384"/>
                <a:gd name="T11" fmla="*/ 207 h 297"/>
                <a:gd name="T12" fmla="*/ 245 w 384"/>
                <a:gd name="T13" fmla="*/ 163 h 297"/>
                <a:gd name="T14" fmla="*/ 0 w 384"/>
                <a:gd name="T15" fmla="*/ 165 h 297"/>
                <a:gd name="T16" fmla="*/ 2 w 384"/>
                <a:gd name="T17" fmla="*/ 136 h 297"/>
                <a:gd name="T18" fmla="*/ 87 w 384"/>
                <a:gd name="T19" fmla="*/ 136 h 297"/>
                <a:gd name="T20" fmla="*/ 87 w 384"/>
                <a:gd name="T21" fmla="*/ 51 h 297"/>
                <a:gd name="T22" fmla="*/ 96 w 384"/>
                <a:gd name="T23" fmla="*/ 51 h 297"/>
                <a:gd name="T24" fmla="*/ 96 w 384"/>
                <a:gd name="T25" fmla="*/ 0 h 2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4"/>
                <a:gd name="T40" fmla="*/ 0 h 297"/>
                <a:gd name="T41" fmla="*/ 384 w 384"/>
                <a:gd name="T42" fmla="*/ 297 h 2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4" h="297">
                  <a:moveTo>
                    <a:pt x="96" y="0"/>
                  </a:moveTo>
                  <a:lnTo>
                    <a:pt x="384" y="0"/>
                  </a:lnTo>
                  <a:lnTo>
                    <a:pt x="381" y="297"/>
                  </a:lnTo>
                  <a:lnTo>
                    <a:pt x="2" y="297"/>
                  </a:lnTo>
                  <a:lnTo>
                    <a:pt x="2" y="207"/>
                  </a:lnTo>
                  <a:lnTo>
                    <a:pt x="245" y="207"/>
                  </a:lnTo>
                  <a:lnTo>
                    <a:pt x="245" y="163"/>
                  </a:lnTo>
                  <a:lnTo>
                    <a:pt x="0" y="165"/>
                  </a:lnTo>
                  <a:lnTo>
                    <a:pt x="2" y="136"/>
                  </a:lnTo>
                  <a:lnTo>
                    <a:pt x="87" y="136"/>
                  </a:lnTo>
                  <a:lnTo>
                    <a:pt x="87" y="51"/>
                  </a:lnTo>
                  <a:lnTo>
                    <a:pt x="96" y="5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" name="Rectangle 239"/>
            <p:cNvSpPr>
              <a:spLocks noChangeArrowheads="1"/>
            </p:cNvSpPr>
            <p:nvPr/>
          </p:nvSpPr>
          <p:spPr bwMode="auto">
            <a:xfrm>
              <a:off x="2033" y="1373"/>
              <a:ext cx="51" cy="29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4" name="Freeform 240"/>
            <p:cNvSpPr>
              <a:spLocks/>
            </p:cNvSpPr>
            <p:nvPr/>
          </p:nvSpPr>
          <p:spPr bwMode="auto">
            <a:xfrm>
              <a:off x="1653" y="1988"/>
              <a:ext cx="383" cy="301"/>
            </a:xfrm>
            <a:custGeom>
              <a:avLst/>
              <a:gdLst>
                <a:gd name="T0" fmla="*/ 2 w 383"/>
                <a:gd name="T1" fmla="*/ 0 h 301"/>
                <a:gd name="T2" fmla="*/ 383 w 383"/>
                <a:gd name="T3" fmla="*/ 0 h 301"/>
                <a:gd name="T4" fmla="*/ 381 w 383"/>
                <a:gd name="T5" fmla="*/ 301 h 301"/>
                <a:gd name="T6" fmla="*/ 95 w 383"/>
                <a:gd name="T7" fmla="*/ 301 h 301"/>
                <a:gd name="T8" fmla="*/ 95 w 383"/>
                <a:gd name="T9" fmla="*/ 192 h 301"/>
                <a:gd name="T10" fmla="*/ 84 w 383"/>
                <a:gd name="T11" fmla="*/ 192 h 301"/>
                <a:gd name="T12" fmla="*/ 84 w 383"/>
                <a:gd name="T13" fmla="*/ 169 h 301"/>
                <a:gd name="T14" fmla="*/ 0 w 383"/>
                <a:gd name="T15" fmla="*/ 168 h 301"/>
                <a:gd name="T16" fmla="*/ 2 w 383"/>
                <a:gd name="T17" fmla="*/ 0 h 3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301"/>
                <a:gd name="T29" fmla="*/ 383 w 383"/>
                <a:gd name="T30" fmla="*/ 301 h 3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301">
                  <a:moveTo>
                    <a:pt x="2" y="0"/>
                  </a:moveTo>
                  <a:lnTo>
                    <a:pt x="383" y="0"/>
                  </a:lnTo>
                  <a:lnTo>
                    <a:pt x="381" y="301"/>
                  </a:lnTo>
                  <a:lnTo>
                    <a:pt x="95" y="301"/>
                  </a:lnTo>
                  <a:lnTo>
                    <a:pt x="95" y="192"/>
                  </a:lnTo>
                  <a:lnTo>
                    <a:pt x="84" y="192"/>
                  </a:lnTo>
                  <a:lnTo>
                    <a:pt x="84" y="169"/>
                  </a:lnTo>
                  <a:cubicBezTo>
                    <a:pt x="56" y="169"/>
                    <a:pt x="28" y="168"/>
                    <a:pt x="0" y="168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5" name="Rectangle 241"/>
            <p:cNvSpPr>
              <a:spLocks noChangeArrowheads="1"/>
            </p:cNvSpPr>
            <p:nvPr/>
          </p:nvSpPr>
          <p:spPr bwMode="auto">
            <a:xfrm>
              <a:off x="2034" y="1988"/>
              <a:ext cx="50" cy="30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6" name="Freeform 242"/>
            <p:cNvSpPr>
              <a:spLocks/>
            </p:cNvSpPr>
            <p:nvPr/>
          </p:nvSpPr>
          <p:spPr bwMode="auto">
            <a:xfrm>
              <a:off x="1653" y="2483"/>
              <a:ext cx="383" cy="25"/>
            </a:xfrm>
            <a:custGeom>
              <a:avLst/>
              <a:gdLst>
                <a:gd name="T0" fmla="*/ 2 w 383"/>
                <a:gd name="T1" fmla="*/ 0 h 25"/>
                <a:gd name="T2" fmla="*/ 381 w 383"/>
                <a:gd name="T3" fmla="*/ 0 h 25"/>
                <a:gd name="T4" fmla="*/ 383 w 383"/>
                <a:gd name="T5" fmla="*/ 25 h 25"/>
                <a:gd name="T6" fmla="*/ 84 w 383"/>
                <a:gd name="T7" fmla="*/ 25 h 25"/>
                <a:gd name="T8" fmla="*/ 84 w 383"/>
                <a:gd name="T9" fmla="*/ 12 h 25"/>
                <a:gd name="T10" fmla="*/ 0 w 383"/>
                <a:gd name="T11" fmla="*/ 10 h 25"/>
                <a:gd name="T12" fmla="*/ 2 w 383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3"/>
                <a:gd name="T22" fmla="*/ 0 h 25"/>
                <a:gd name="T23" fmla="*/ 383 w 38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3" h="25">
                  <a:moveTo>
                    <a:pt x="2" y="0"/>
                  </a:moveTo>
                  <a:lnTo>
                    <a:pt x="381" y="0"/>
                  </a:lnTo>
                  <a:lnTo>
                    <a:pt x="383" y="25"/>
                  </a:lnTo>
                  <a:lnTo>
                    <a:pt x="84" y="25"/>
                  </a:lnTo>
                  <a:lnTo>
                    <a:pt x="84" y="12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7" name="Rectangle 243"/>
            <p:cNvSpPr>
              <a:spLocks noChangeArrowheads="1"/>
            </p:cNvSpPr>
            <p:nvPr/>
          </p:nvSpPr>
          <p:spPr bwMode="auto">
            <a:xfrm>
              <a:off x="2036" y="2482"/>
              <a:ext cx="52" cy="2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8" name="Freeform 244"/>
            <p:cNvSpPr>
              <a:spLocks/>
            </p:cNvSpPr>
            <p:nvPr/>
          </p:nvSpPr>
          <p:spPr bwMode="auto">
            <a:xfrm>
              <a:off x="1646" y="1151"/>
              <a:ext cx="384" cy="27"/>
            </a:xfrm>
            <a:custGeom>
              <a:avLst/>
              <a:gdLst>
                <a:gd name="T0" fmla="*/ 3 w 384"/>
                <a:gd name="T1" fmla="*/ 15 h 27"/>
                <a:gd name="T2" fmla="*/ 90 w 384"/>
                <a:gd name="T3" fmla="*/ 15 h 27"/>
                <a:gd name="T4" fmla="*/ 88 w 384"/>
                <a:gd name="T5" fmla="*/ 0 h 27"/>
                <a:gd name="T6" fmla="*/ 384 w 384"/>
                <a:gd name="T7" fmla="*/ 1 h 27"/>
                <a:gd name="T8" fmla="*/ 384 w 384"/>
                <a:gd name="T9" fmla="*/ 27 h 27"/>
                <a:gd name="T10" fmla="*/ 0 w 384"/>
                <a:gd name="T11" fmla="*/ 27 h 27"/>
                <a:gd name="T12" fmla="*/ 3 w 384"/>
                <a:gd name="T13" fmla="*/ 1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7"/>
                <a:gd name="T23" fmla="*/ 384 w 384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7">
                  <a:moveTo>
                    <a:pt x="3" y="15"/>
                  </a:moveTo>
                  <a:lnTo>
                    <a:pt x="90" y="15"/>
                  </a:lnTo>
                  <a:lnTo>
                    <a:pt x="88" y="0"/>
                  </a:lnTo>
                  <a:lnTo>
                    <a:pt x="384" y="1"/>
                  </a:lnTo>
                  <a:lnTo>
                    <a:pt x="384" y="27"/>
                  </a:lnTo>
                  <a:lnTo>
                    <a:pt x="0" y="27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9" name="Rectangle 245"/>
            <p:cNvSpPr>
              <a:spLocks noChangeArrowheads="1"/>
            </p:cNvSpPr>
            <p:nvPr/>
          </p:nvSpPr>
          <p:spPr bwMode="auto">
            <a:xfrm>
              <a:off x="2030" y="1151"/>
              <a:ext cx="52" cy="2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0" name="Rectangle 246"/>
            <p:cNvSpPr>
              <a:spLocks noChangeArrowheads="1"/>
            </p:cNvSpPr>
            <p:nvPr/>
          </p:nvSpPr>
          <p:spPr bwMode="auto">
            <a:xfrm>
              <a:off x="4814" y="1577"/>
              <a:ext cx="258" cy="1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1" name="Freeform 247"/>
            <p:cNvSpPr>
              <a:spLocks/>
            </p:cNvSpPr>
            <p:nvPr/>
          </p:nvSpPr>
          <p:spPr bwMode="auto">
            <a:xfrm>
              <a:off x="3597" y="1143"/>
              <a:ext cx="6" cy="9"/>
            </a:xfrm>
            <a:custGeom>
              <a:avLst/>
              <a:gdLst>
                <a:gd name="T0" fmla="*/ 0 w 6"/>
                <a:gd name="T1" fmla="*/ 9 h 9"/>
                <a:gd name="T2" fmla="*/ 6 w 6"/>
                <a:gd name="T3" fmla="*/ 0 h 9"/>
                <a:gd name="T4" fmla="*/ 0 w 6"/>
                <a:gd name="T5" fmla="*/ 9 h 9"/>
                <a:gd name="T6" fmla="*/ 0 60000 65536"/>
                <a:gd name="T7" fmla="*/ 0 60000 65536"/>
                <a:gd name="T8" fmla="*/ 0 60000 65536"/>
                <a:gd name="T9" fmla="*/ 0 w 6"/>
                <a:gd name="T10" fmla="*/ 0 h 9"/>
                <a:gd name="T11" fmla="*/ 6 w 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9">
                  <a:moveTo>
                    <a:pt x="0" y="9"/>
                  </a:moveTo>
                  <a:cubicBezTo>
                    <a:pt x="2" y="6"/>
                    <a:pt x="6" y="0"/>
                    <a:pt x="6" y="0"/>
                  </a:cubicBezTo>
                  <a:cubicBezTo>
                    <a:pt x="6" y="0"/>
                    <a:pt x="2" y="6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2" name="Line 248"/>
            <p:cNvSpPr>
              <a:spLocks noChangeShapeType="1"/>
            </p:cNvSpPr>
            <p:nvPr/>
          </p:nvSpPr>
          <p:spPr bwMode="auto">
            <a:xfrm>
              <a:off x="4494" y="3494"/>
              <a:ext cx="8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3" name="Rectangle 249"/>
            <p:cNvSpPr>
              <a:spLocks noChangeArrowheads="1"/>
            </p:cNvSpPr>
            <p:nvPr/>
          </p:nvSpPr>
          <p:spPr bwMode="auto">
            <a:xfrm>
              <a:off x="4816" y="2072"/>
              <a:ext cx="260" cy="16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4" name="Freeform 250"/>
            <p:cNvSpPr>
              <a:spLocks/>
            </p:cNvSpPr>
            <p:nvPr/>
          </p:nvSpPr>
          <p:spPr bwMode="auto">
            <a:xfrm>
              <a:off x="2283" y="3414"/>
              <a:ext cx="2389" cy="375"/>
            </a:xfrm>
            <a:custGeom>
              <a:avLst/>
              <a:gdLst>
                <a:gd name="T0" fmla="*/ 3 w 2389"/>
                <a:gd name="T1" fmla="*/ 369 h 375"/>
                <a:gd name="T2" fmla="*/ 6 w 2389"/>
                <a:gd name="T3" fmla="*/ 234 h 375"/>
                <a:gd name="T4" fmla="*/ 60 w 2389"/>
                <a:gd name="T5" fmla="*/ 90 h 375"/>
                <a:gd name="T6" fmla="*/ 114 w 2389"/>
                <a:gd name="T7" fmla="*/ 45 h 375"/>
                <a:gd name="T8" fmla="*/ 228 w 2389"/>
                <a:gd name="T9" fmla="*/ 9 h 375"/>
                <a:gd name="T10" fmla="*/ 2217 w 2389"/>
                <a:gd name="T11" fmla="*/ 6 h 375"/>
                <a:gd name="T12" fmla="*/ 2286 w 2389"/>
                <a:gd name="T13" fmla="*/ 36 h 375"/>
                <a:gd name="T14" fmla="*/ 2325 w 2389"/>
                <a:gd name="T15" fmla="*/ 72 h 375"/>
                <a:gd name="T16" fmla="*/ 2364 w 2389"/>
                <a:gd name="T17" fmla="*/ 138 h 375"/>
                <a:gd name="T18" fmla="*/ 2382 w 2389"/>
                <a:gd name="T19" fmla="*/ 243 h 375"/>
                <a:gd name="T20" fmla="*/ 2382 w 2389"/>
                <a:gd name="T21" fmla="*/ 375 h 375"/>
                <a:gd name="T22" fmla="*/ 3 w 2389"/>
                <a:gd name="T23" fmla="*/ 369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89"/>
                <a:gd name="T37" fmla="*/ 0 h 375"/>
                <a:gd name="T38" fmla="*/ 2389 w 2389"/>
                <a:gd name="T39" fmla="*/ 375 h 3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89" h="375">
                  <a:moveTo>
                    <a:pt x="3" y="369"/>
                  </a:moveTo>
                  <a:cubicBezTo>
                    <a:pt x="6" y="327"/>
                    <a:pt x="0" y="366"/>
                    <a:pt x="6" y="234"/>
                  </a:cubicBezTo>
                  <a:cubicBezTo>
                    <a:pt x="10" y="187"/>
                    <a:pt x="15" y="120"/>
                    <a:pt x="60" y="90"/>
                  </a:cubicBezTo>
                  <a:cubicBezTo>
                    <a:pt x="72" y="73"/>
                    <a:pt x="94" y="52"/>
                    <a:pt x="114" y="45"/>
                  </a:cubicBezTo>
                  <a:cubicBezTo>
                    <a:pt x="135" y="13"/>
                    <a:pt x="192" y="9"/>
                    <a:pt x="228" y="9"/>
                  </a:cubicBezTo>
                  <a:cubicBezTo>
                    <a:pt x="2206" y="0"/>
                    <a:pt x="2220" y="9"/>
                    <a:pt x="2217" y="6"/>
                  </a:cubicBezTo>
                  <a:cubicBezTo>
                    <a:pt x="2243" y="15"/>
                    <a:pt x="2259" y="27"/>
                    <a:pt x="2286" y="36"/>
                  </a:cubicBezTo>
                  <a:cubicBezTo>
                    <a:pt x="2296" y="51"/>
                    <a:pt x="2316" y="54"/>
                    <a:pt x="2325" y="72"/>
                  </a:cubicBezTo>
                  <a:cubicBezTo>
                    <a:pt x="2336" y="93"/>
                    <a:pt x="2354" y="116"/>
                    <a:pt x="2364" y="138"/>
                  </a:cubicBezTo>
                  <a:cubicBezTo>
                    <a:pt x="2378" y="170"/>
                    <a:pt x="2374" y="209"/>
                    <a:pt x="2382" y="243"/>
                  </a:cubicBezTo>
                  <a:cubicBezTo>
                    <a:pt x="2389" y="304"/>
                    <a:pt x="2382" y="264"/>
                    <a:pt x="2382" y="375"/>
                  </a:cubicBezTo>
                  <a:lnTo>
                    <a:pt x="3" y="3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5" name="Rectangle 251"/>
            <p:cNvSpPr>
              <a:spLocks noChangeArrowheads="1"/>
            </p:cNvSpPr>
            <p:nvPr/>
          </p:nvSpPr>
          <p:spPr bwMode="auto">
            <a:xfrm>
              <a:off x="620" y="677"/>
              <a:ext cx="1024" cy="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6" name="Rectangle 252"/>
            <p:cNvSpPr>
              <a:spLocks noChangeArrowheads="1"/>
            </p:cNvSpPr>
            <p:nvPr/>
          </p:nvSpPr>
          <p:spPr bwMode="auto">
            <a:xfrm>
              <a:off x="622" y="2963"/>
              <a:ext cx="1024" cy="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77" name="Rectangle 253"/>
            <p:cNvSpPr>
              <a:spLocks noChangeArrowheads="1"/>
            </p:cNvSpPr>
            <p:nvPr/>
          </p:nvSpPr>
          <p:spPr bwMode="auto">
            <a:xfrm>
              <a:off x="624" y="2976"/>
              <a:ext cx="1024" cy="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266" name="Rettangolo 265"/>
          <p:cNvSpPr/>
          <p:nvPr/>
        </p:nvSpPr>
        <p:spPr>
          <a:xfrm>
            <a:off x="7842910" y="1128747"/>
            <a:ext cx="3895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Test FE9 Test: rilevazione della durata e determinazione della temperatura superiore d'impiego.</a:t>
            </a:r>
          </a:p>
        </p:txBody>
      </p:sp>
    </p:spTree>
    <p:extLst>
      <p:ext uri="{BB962C8B-B14F-4D97-AF65-F5344CB8AC3E}">
        <p14:creationId xmlns:p14="http://schemas.microsoft.com/office/powerpoint/2010/main" val="17748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Il </a:t>
            </a:r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corretto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FAG ARCANOL per </a:t>
            </a:r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ogni</a:t>
            </a:r>
            <a:r>
              <a:rPr lang="en-US" sz="2200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893D"/>
                </a:solidFill>
                <a:latin typeface="Calibri" panose="020F0502020204030204" pitchFamily="34" charset="0"/>
              </a:rPr>
              <a:t>appliczione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 bwMode="gray">
          <a:xfrm>
            <a:off x="505608" y="1195025"/>
            <a:ext cx="4948519" cy="2794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00893D"/>
              </a:buClr>
            </a:pPr>
            <a:r>
              <a:rPr lang="en-US" sz="1600" b="1" dirty="0" err="1">
                <a:solidFill>
                  <a:srgbClr val="00893D"/>
                </a:solidFill>
              </a:rPr>
              <a:t>Grassi</a:t>
            </a:r>
            <a:r>
              <a:rPr lang="en-US" sz="1600" b="1" dirty="0">
                <a:solidFill>
                  <a:srgbClr val="00893D"/>
                </a:solidFill>
              </a:rPr>
              <a:t> Multi-</a:t>
            </a:r>
            <a:r>
              <a:rPr lang="en-US" sz="1600" b="1" dirty="0" err="1">
                <a:solidFill>
                  <a:srgbClr val="00893D"/>
                </a:solidFill>
              </a:rPr>
              <a:t>uso</a:t>
            </a:r>
            <a:endParaRPr lang="en-US" sz="1600" b="1" dirty="0">
              <a:solidFill>
                <a:srgbClr val="00893D"/>
              </a:solidFill>
            </a:endParaRPr>
          </a:p>
          <a:p>
            <a:pPr>
              <a:buClr>
                <a:srgbClr val="00893D"/>
              </a:buClr>
            </a:pPr>
            <a:endParaRPr lang="en-US" sz="1600" dirty="0">
              <a:latin typeface="Calibri" panose="020F0502020204030204" pitchFamily="34" charset="0"/>
            </a:endParaRPr>
          </a:p>
          <a:p>
            <a:pPr>
              <a:buClr>
                <a:srgbClr val="00893D"/>
              </a:buClr>
            </a:pPr>
            <a:endParaRPr lang="en-US" sz="1600" dirty="0">
              <a:latin typeface="Calibri" panose="020F0502020204030204" pitchFamily="34" charset="0"/>
            </a:endParaRPr>
          </a:p>
          <a:p>
            <a:pPr marL="0" lvl="1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893D"/>
              </a:buClr>
            </a:pP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Grassi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per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carichi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elevati</a:t>
            </a:r>
            <a:endParaRPr lang="en-US" sz="1600" b="1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66700" lvl="1" indent="-266700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404547"/>
              </a:buClr>
            </a:pPr>
            <a:endParaRPr lang="en-US" sz="1600" dirty="0">
              <a:latin typeface="Calibri" panose="020F0502020204030204" pitchFamily="34" charset="0"/>
            </a:endParaRPr>
          </a:p>
          <a:p>
            <a:pPr marL="266700" lvl="1" indent="-266700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404547"/>
              </a:buClr>
            </a:pPr>
            <a:endParaRPr lang="en-US" sz="1600" dirty="0">
              <a:latin typeface="Calibri" panose="020F0502020204030204" pitchFamily="34" charset="0"/>
            </a:endParaRPr>
          </a:p>
          <a:p>
            <a:pPr marL="266700" lvl="1" indent="-266700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404547"/>
              </a:buClr>
            </a:pP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Grassi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per elevate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remperature</a:t>
            </a:r>
            <a:endParaRPr lang="en-US" sz="1600" b="1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66700" lvl="1" indent="-266700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404547"/>
              </a:buClr>
            </a:pPr>
            <a:endParaRPr lang="en-US" sz="1600" b="1" dirty="0">
              <a:solidFill>
                <a:srgbClr val="00893D"/>
              </a:solidFill>
              <a:latin typeface="Calibri" panose="020F0502020204030204" pitchFamily="34" charset="0"/>
            </a:endParaRPr>
          </a:p>
          <a:p>
            <a:pPr marL="266700" lvl="1" indent="-266700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404547"/>
              </a:buClr>
            </a:pPr>
            <a:endParaRPr lang="en-US" sz="1600" dirty="0">
              <a:latin typeface="Calibri" panose="020F0502020204030204" pitchFamily="34" charset="0"/>
            </a:endParaRPr>
          </a:p>
          <a:p>
            <a:pPr marL="0" lvl="1" defTabSz="88898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893D"/>
              </a:buClr>
            </a:pP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Grassi</a:t>
            </a:r>
            <a:r>
              <a:rPr lang="en-US" sz="1600" b="1" dirty="0">
                <a:solidFill>
                  <a:srgbClr val="00893D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893D"/>
                </a:solidFill>
                <a:latin typeface="Calibri" panose="020F0502020204030204" pitchFamily="34" charset="0"/>
              </a:rPr>
              <a:t>speciali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93D"/>
              </a:buCl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950099" y="1253636"/>
            <a:ext cx="3865091" cy="5472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7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 3" panose="05040102010807070707" pitchFamily="18" charset="2"/>
              <a:buChar char="w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226771">
              <a:lnSpc>
                <a:spcPct val="85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0000"/>
              </a:solidFill>
            </a:endParaRPr>
          </a:p>
          <a:p>
            <a:pPr defTabSz="226771">
              <a:lnSpc>
                <a:spcPct val="85000"/>
              </a:lnSpc>
              <a:spcBef>
                <a:spcPts val="900"/>
              </a:spcBef>
              <a:spcAft>
                <a:spcPts val="300"/>
              </a:spcAft>
            </a:pPr>
            <a:r>
              <a:rPr lang="en-US" sz="1600" b="1" dirty="0" err="1">
                <a:solidFill>
                  <a:srgbClr val="00893D"/>
                </a:solidFill>
              </a:rPr>
              <a:t>Manutenzione</a:t>
            </a:r>
            <a:r>
              <a:rPr lang="en-US" sz="1600" b="1" dirty="0">
                <a:solidFill>
                  <a:srgbClr val="00893D"/>
                </a:solidFill>
              </a:rPr>
              <a:t>:</a:t>
            </a: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Intervalli</a:t>
            </a:r>
            <a:r>
              <a:rPr lang="en-US" sz="1600" dirty="0">
                <a:solidFill>
                  <a:srgbClr val="000000"/>
                </a:solidFill>
              </a:rPr>
              <a:t> di </a:t>
            </a:r>
            <a:r>
              <a:rPr lang="en-US" sz="1600" dirty="0" err="1">
                <a:solidFill>
                  <a:srgbClr val="000000"/>
                </a:solidFill>
              </a:rPr>
              <a:t>manutenzione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più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estesi</a:t>
            </a:r>
            <a:endParaRPr lang="en-US" sz="1600" dirty="0">
              <a:solidFill>
                <a:srgbClr val="000000"/>
              </a:solidFill>
            </a:endParaRP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Riduzione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quantità</a:t>
            </a:r>
            <a:r>
              <a:rPr lang="en-US" sz="1600" dirty="0">
                <a:solidFill>
                  <a:srgbClr val="000000"/>
                </a:solidFill>
              </a:rPr>
              <a:t> di rilubrificazione</a:t>
            </a: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Minori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rischi</a:t>
            </a:r>
            <a:r>
              <a:rPr lang="en-US" sz="1600" dirty="0">
                <a:solidFill>
                  <a:srgbClr val="000000"/>
                </a:solidFill>
              </a:rPr>
              <a:t> di </a:t>
            </a:r>
            <a:r>
              <a:rPr lang="en-US" sz="1600" dirty="0" err="1">
                <a:solidFill>
                  <a:srgbClr val="000000"/>
                </a:solidFill>
              </a:rPr>
              <a:t>rottura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defTabSz="226771">
              <a:lnSpc>
                <a:spcPct val="85000"/>
              </a:lnSpc>
              <a:spcBef>
                <a:spcPts val="9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600" b="1" dirty="0">
              <a:solidFill>
                <a:srgbClr val="000000"/>
              </a:solidFill>
            </a:endParaRPr>
          </a:p>
          <a:p>
            <a:pPr defTabSz="226771">
              <a:lnSpc>
                <a:spcPct val="85000"/>
              </a:lnSpc>
              <a:spcBef>
                <a:spcPts val="900"/>
              </a:spcBef>
              <a:spcAft>
                <a:spcPts val="300"/>
              </a:spcAft>
            </a:pPr>
            <a:r>
              <a:rPr lang="en-US" sz="1600" b="1" dirty="0" err="1">
                <a:solidFill>
                  <a:srgbClr val="00893D"/>
                </a:solidFill>
              </a:rPr>
              <a:t>Miglior</a:t>
            </a:r>
            <a:r>
              <a:rPr lang="en-US" sz="1600" b="1" dirty="0">
                <a:solidFill>
                  <a:srgbClr val="00893D"/>
                </a:solidFill>
              </a:rPr>
              <a:t> </a:t>
            </a:r>
            <a:r>
              <a:rPr lang="en-US" sz="1600" b="1" dirty="0" err="1">
                <a:solidFill>
                  <a:srgbClr val="00893D"/>
                </a:solidFill>
              </a:rPr>
              <a:t>funzionamento</a:t>
            </a:r>
            <a:r>
              <a:rPr lang="en-US" sz="1600" b="1" dirty="0">
                <a:solidFill>
                  <a:srgbClr val="00893D"/>
                </a:solidFill>
              </a:rPr>
              <a:t> grazie a:</a:t>
            </a: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Reduzione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dell'attrito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Migliore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capacità</a:t>
            </a:r>
            <a:r>
              <a:rPr lang="en-US" sz="1600" dirty="0">
                <a:solidFill>
                  <a:srgbClr val="000000"/>
                </a:solidFill>
              </a:rPr>
              <a:t> di </a:t>
            </a:r>
            <a:r>
              <a:rPr lang="en-US" sz="1600" dirty="0" err="1">
                <a:solidFill>
                  <a:srgbClr val="000000"/>
                </a:solidFill>
              </a:rPr>
              <a:t>sopportare</a:t>
            </a:r>
            <a:r>
              <a:rPr lang="en-US" sz="1600" dirty="0">
                <a:solidFill>
                  <a:srgbClr val="000000"/>
                </a:solidFill>
              </a:rPr>
              <a:t> I </a:t>
            </a:r>
            <a:r>
              <a:rPr lang="en-US" sz="1600" dirty="0" err="1">
                <a:solidFill>
                  <a:srgbClr val="000000"/>
                </a:solidFill>
              </a:rPr>
              <a:t>carichi</a:t>
            </a:r>
            <a:r>
              <a:rPr lang="en-US" sz="1600" dirty="0">
                <a:solidFill>
                  <a:srgbClr val="000000"/>
                </a:solidFill>
              </a:rPr>
              <a:t> di </a:t>
            </a:r>
            <a:r>
              <a:rPr lang="en-US" sz="1600" dirty="0" err="1">
                <a:solidFill>
                  <a:srgbClr val="000000"/>
                </a:solidFill>
              </a:rPr>
              <a:t>esercizio</a:t>
            </a:r>
            <a:endParaRPr lang="en-US" sz="1600" dirty="0">
              <a:solidFill>
                <a:srgbClr val="000000"/>
              </a:solidFill>
            </a:endParaRP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Migliore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capacità</a:t>
            </a:r>
            <a:r>
              <a:rPr lang="en-US" sz="1600" dirty="0">
                <a:solidFill>
                  <a:srgbClr val="000000"/>
                </a:solidFill>
              </a:rPr>
              <a:t> di </a:t>
            </a:r>
            <a:r>
              <a:rPr lang="en-US" sz="1600" dirty="0" err="1">
                <a:solidFill>
                  <a:srgbClr val="000000"/>
                </a:solidFill>
              </a:rPr>
              <a:t>operare</a:t>
            </a:r>
            <a:r>
              <a:rPr lang="en-US" sz="1600" dirty="0">
                <a:solidFill>
                  <a:srgbClr val="000000"/>
                </a:solidFill>
              </a:rPr>
              <a:t> ad elevate </a:t>
            </a:r>
            <a:r>
              <a:rPr lang="en-US" sz="1600" dirty="0" err="1">
                <a:solidFill>
                  <a:srgbClr val="000000"/>
                </a:solidFill>
              </a:rPr>
              <a:t>velocità</a:t>
            </a:r>
            <a:endParaRPr lang="en-US" sz="1600" dirty="0">
              <a:solidFill>
                <a:srgbClr val="000000"/>
              </a:solidFill>
            </a:endParaRPr>
          </a:p>
          <a:p>
            <a:pPr marL="285750" lvl="6" indent="-285750">
              <a:spcBef>
                <a:spcPts val="900"/>
              </a:spcBef>
              <a:spcAft>
                <a:spcPts val="300"/>
              </a:spcAft>
              <a:buClr>
                <a:srgbClr val="00893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Maggiore temperature </a:t>
            </a:r>
            <a:r>
              <a:rPr lang="en-US" sz="1600" dirty="0" err="1">
                <a:solidFill>
                  <a:srgbClr val="000000"/>
                </a:solidFill>
              </a:rPr>
              <a:t>limite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487" y="2537723"/>
            <a:ext cx="4562914" cy="210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48"/>
          <p:cNvSpPr>
            <a:spLocks noGrp="1"/>
          </p:cNvSpPr>
          <p:nvPr>
            <p:ph type="body" sz="quarter" idx="13"/>
          </p:nvPr>
        </p:nvSpPr>
        <p:spPr>
          <a:xfrm>
            <a:off x="335360" y="188764"/>
            <a:ext cx="9361039" cy="215900"/>
          </a:xfrm>
        </p:spPr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697CFA-E879-4F19-8F5E-B5DA51898D33}" type="datetime1">
              <a:rPr lang="it-IT" smtClean="0"/>
              <a:t>10/04/2024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Grassi Arcanol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F10D83-73B2-4D20-BE53-AA27B25211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226771"/>
            <a:r>
              <a:rPr lang="en-US" dirty="0" err="1">
                <a:latin typeface="Calibri" panose="020F0502020204030204" pitchFamily="34" charset="0"/>
              </a:rPr>
              <a:t>Lubrificazione</a:t>
            </a:r>
            <a:r>
              <a:rPr lang="en-US" dirty="0">
                <a:latin typeface="Calibri" panose="020F0502020204030204" pitchFamily="34" charset="0"/>
              </a:rPr>
              <a:t>	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0" y="465820"/>
            <a:ext cx="9360000" cy="259200"/>
          </a:xfrm>
        </p:spPr>
        <p:txBody>
          <a:bodyPr/>
          <a:lstStyle/>
          <a:p>
            <a:pPr defTabSz="226771"/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Esigenze</a:t>
            </a:r>
            <a:r>
              <a:rPr lang="en-US" dirty="0">
                <a:solidFill>
                  <a:srgbClr val="00893D"/>
                </a:solidFill>
                <a:latin typeface="Calibri" panose="020F0502020204030204" pitchFamily="34" charset="0"/>
              </a:rPr>
              <a:t> del </a:t>
            </a:r>
            <a:r>
              <a:rPr lang="en-US" dirty="0" err="1">
                <a:solidFill>
                  <a:srgbClr val="00893D"/>
                </a:solidFill>
                <a:latin typeface="Calibri" panose="020F0502020204030204" pitchFamily="34" charset="0"/>
              </a:rPr>
              <a:t>cuscinetto</a:t>
            </a:r>
            <a:endParaRPr lang="de-DE" dirty="0">
              <a:solidFill>
                <a:srgbClr val="00893D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E4F5F2-8846-4B45-9C09-5A41B9219C98}" type="datetime1">
              <a:rPr lang="it-IT" smtClean="0"/>
              <a:t>10/04/2024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Grassi Arcanol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226771"/>
            <a:fld id="{71048BD4-E2B2-49AE-831F-B37ED728B468}" type="slidenum">
              <a:rPr lang="en-US">
                <a:latin typeface="Calibri" panose="020F0502020204030204" pitchFamily="34" charset="0"/>
              </a:rPr>
              <a:pPr defTabSz="226771"/>
              <a:t>9</a:t>
            </a:fld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1387929" y="1148285"/>
            <a:ext cx="9183089" cy="5472113"/>
          </a:xfrm>
        </p:spPr>
        <p:txBody>
          <a:bodyPr/>
          <a:lstStyle/>
          <a:p>
            <a:pPr algn="ctr" defTabSz="226771"/>
            <a:r>
              <a:rPr lang="en-US" sz="2000" b="1" dirty="0">
                <a:latin typeface="Calibri" panose="020F0502020204030204" pitchFamily="34" charset="0"/>
              </a:rPr>
              <a:t>Cuscinetti </a:t>
            </a:r>
            <a:r>
              <a:rPr lang="en-US" sz="2000" b="1" dirty="0" err="1">
                <a:latin typeface="Calibri" panose="020F0502020204030204" pitchFamily="34" charset="0"/>
              </a:rPr>
              <a:t>differenti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hanno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esigenze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differenti</a:t>
            </a:r>
            <a:r>
              <a:rPr lang="en-US" sz="2000" b="1" dirty="0">
                <a:latin typeface="Calibri" panose="020F0502020204030204" pitchFamily="34" charset="0"/>
              </a:rPr>
              <a:t> con </a:t>
            </a:r>
            <a:r>
              <a:rPr lang="en-US" sz="2000" b="1" dirty="0" err="1">
                <a:latin typeface="Calibri" panose="020F0502020204030204" pitchFamily="34" charset="0"/>
              </a:rPr>
              <a:t>riferimento</a:t>
            </a:r>
            <a:r>
              <a:rPr lang="en-US" sz="2000" b="1" dirty="0">
                <a:latin typeface="Calibri" panose="020F0502020204030204" pitchFamily="34" charset="0"/>
              </a:rPr>
              <a:t> a </a:t>
            </a:r>
            <a:r>
              <a:rPr lang="en-US" sz="2000" b="1" dirty="0" err="1">
                <a:latin typeface="Calibri" panose="020F0502020204030204" pitchFamily="34" charset="0"/>
              </a:rPr>
              <a:t>lubrificante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ed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</a:rPr>
              <a:t>additivi</a:t>
            </a:r>
            <a:endParaRPr lang="en-US" sz="2000" b="1" dirty="0">
              <a:latin typeface="Calibri" panose="020F0502020204030204" pitchFamily="34" charset="0"/>
            </a:endParaRPr>
          </a:p>
          <a:p>
            <a:pPr defTabSz="226771"/>
            <a:endParaRPr lang="de-DE" dirty="0">
              <a:latin typeface="Calibri" panose="020F0502020204030204" pitchFamily="34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2405517" y="1789982"/>
            <a:ext cx="6842139" cy="4032250"/>
            <a:chOff x="657" y="551"/>
            <a:chExt cx="4310" cy="2540"/>
          </a:xfrm>
        </p:grpSpPr>
        <p:sp>
          <p:nvSpPr>
            <p:cNvPr id="2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657" y="551"/>
              <a:ext cx="431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855" y="1234"/>
              <a:ext cx="818" cy="264"/>
            </a:xfrm>
            <a:custGeom>
              <a:avLst/>
              <a:gdLst>
                <a:gd name="T0" fmla="*/ 0 w 818"/>
                <a:gd name="T1" fmla="*/ 107 h 264"/>
                <a:gd name="T2" fmla="*/ 79 w 818"/>
                <a:gd name="T3" fmla="*/ 71 h 264"/>
                <a:gd name="T4" fmla="*/ 173 w 818"/>
                <a:gd name="T5" fmla="*/ 35 h 264"/>
                <a:gd name="T6" fmla="*/ 259 w 818"/>
                <a:gd name="T7" fmla="*/ 7 h 264"/>
                <a:gd name="T8" fmla="*/ 352 w 818"/>
                <a:gd name="T9" fmla="*/ 0 h 264"/>
                <a:gd name="T10" fmla="*/ 459 w 818"/>
                <a:gd name="T11" fmla="*/ 0 h 264"/>
                <a:gd name="T12" fmla="*/ 560 w 818"/>
                <a:gd name="T13" fmla="*/ 21 h 264"/>
                <a:gd name="T14" fmla="*/ 660 w 818"/>
                <a:gd name="T15" fmla="*/ 50 h 264"/>
                <a:gd name="T16" fmla="*/ 739 w 818"/>
                <a:gd name="T17" fmla="*/ 85 h 264"/>
                <a:gd name="T18" fmla="*/ 818 w 818"/>
                <a:gd name="T19" fmla="*/ 135 h 264"/>
                <a:gd name="T20" fmla="*/ 753 w 818"/>
                <a:gd name="T21" fmla="*/ 264 h 264"/>
                <a:gd name="T22" fmla="*/ 667 w 818"/>
                <a:gd name="T23" fmla="*/ 207 h 264"/>
                <a:gd name="T24" fmla="*/ 574 w 818"/>
                <a:gd name="T25" fmla="*/ 171 h 264"/>
                <a:gd name="T26" fmla="*/ 467 w 818"/>
                <a:gd name="T27" fmla="*/ 150 h 264"/>
                <a:gd name="T28" fmla="*/ 395 w 818"/>
                <a:gd name="T29" fmla="*/ 142 h 264"/>
                <a:gd name="T30" fmla="*/ 294 w 818"/>
                <a:gd name="T31" fmla="*/ 150 h 264"/>
                <a:gd name="T32" fmla="*/ 201 w 818"/>
                <a:gd name="T33" fmla="*/ 171 h 264"/>
                <a:gd name="T34" fmla="*/ 115 w 818"/>
                <a:gd name="T35" fmla="*/ 214 h 264"/>
                <a:gd name="T36" fmla="*/ 51 w 818"/>
                <a:gd name="T37" fmla="*/ 249 h 264"/>
                <a:gd name="T38" fmla="*/ 22 w 818"/>
                <a:gd name="T39" fmla="*/ 264 h 264"/>
                <a:gd name="T40" fmla="*/ 15 w 818"/>
                <a:gd name="T41" fmla="*/ 185 h 264"/>
                <a:gd name="T42" fmla="*/ 0 w 818"/>
                <a:gd name="T43" fmla="*/ 107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8"/>
                <a:gd name="T67" fmla="*/ 0 h 264"/>
                <a:gd name="T68" fmla="*/ 818 w 818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8" h="264">
                  <a:moveTo>
                    <a:pt x="0" y="107"/>
                  </a:moveTo>
                  <a:lnTo>
                    <a:pt x="79" y="71"/>
                  </a:lnTo>
                  <a:lnTo>
                    <a:pt x="173" y="35"/>
                  </a:lnTo>
                  <a:lnTo>
                    <a:pt x="259" y="7"/>
                  </a:lnTo>
                  <a:lnTo>
                    <a:pt x="352" y="0"/>
                  </a:lnTo>
                  <a:lnTo>
                    <a:pt x="459" y="0"/>
                  </a:lnTo>
                  <a:lnTo>
                    <a:pt x="560" y="21"/>
                  </a:lnTo>
                  <a:lnTo>
                    <a:pt x="660" y="50"/>
                  </a:lnTo>
                  <a:lnTo>
                    <a:pt x="739" y="85"/>
                  </a:lnTo>
                  <a:lnTo>
                    <a:pt x="818" y="135"/>
                  </a:lnTo>
                  <a:lnTo>
                    <a:pt x="753" y="264"/>
                  </a:lnTo>
                  <a:lnTo>
                    <a:pt x="667" y="207"/>
                  </a:lnTo>
                  <a:lnTo>
                    <a:pt x="574" y="171"/>
                  </a:lnTo>
                  <a:lnTo>
                    <a:pt x="467" y="150"/>
                  </a:lnTo>
                  <a:lnTo>
                    <a:pt x="395" y="142"/>
                  </a:lnTo>
                  <a:lnTo>
                    <a:pt x="294" y="150"/>
                  </a:lnTo>
                  <a:lnTo>
                    <a:pt x="201" y="171"/>
                  </a:lnTo>
                  <a:lnTo>
                    <a:pt x="115" y="214"/>
                  </a:lnTo>
                  <a:lnTo>
                    <a:pt x="51" y="249"/>
                  </a:lnTo>
                  <a:lnTo>
                    <a:pt x="22" y="264"/>
                  </a:lnTo>
                  <a:lnTo>
                    <a:pt x="15" y="18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569" y="756"/>
              <a:ext cx="1369" cy="314"/>
            </a:xfrm>
            <a:custGeom>
              <a:avLst/>
              <a:gdLst>
                <a:gd name="T0" fmla="*/ 0 w 1369"/>
                <a:gd name="T1" fmla="*/ 214 h 314"/>
                <a:gd name="T2" fmla="*/ 114 w 1369"/>
                <a:gd name="T3" fmla="*/ 135 h 314"/>
                <a:gd name="T4" fmla="*/ 258 w 1369"/>
                <a:gd name="T5" fmla="*/ 78 h 314"/>
                <a:gd name="T6" fmla="*/ 380 w 1369"/>
                <a:gd name="T7" fmla="*/ 35 h 314"/>
                <a:gd name="T8" fmla="*/ 502 w 1369"/>
                <a:gd name="T9" fmla="*/ 14 h 314"/>
                <a:gd name="T10" fmla="*/ 631 w 1369"/>
                <a:gd name="T11" fmla="*/ 0 h 314"/>
                <a:gd name="T12" fmla="*/ 767 w 1369"/>
                <a:gd name="T13" fmla="*/ 7 h 314"/>
                <a:gd name="T14" fmla="*/ 910 w 1369"/>
                <a:gd name="T15" fmla="*/ 21 h 314"/>
                <a:gd name="T16" fmla="*/ 1061 w 1369"/>
                <a:gd name="T17" fmla="*/ 57 h 314"/>
                <a:gd name="T18" fmla="*/ 1204 w 1369"/>
                <a:gd name="T19" fmla="*/ 114 h 314"/>
                <a:gd name="T20" fmla="*/ 1312 w 1369"/>
                <a:gd name="T21" fmla="*/ 171 h 314"/>
                <a:gd name="T22" fmla="*/ 1369 w 1369"/>
                <a:gd name="T23" fmla="*/ 214 h 314"/>
                <a:gd name="T24" fmla="*/ 1341 w 1369"/>
                <a:gd name="T25" fmla="*/ 221 h 314"/>
                <a:gd name="T26" fmla="*/ 1312 w 1369"/>
                <a:gd name="T27" fmla="*/ 228 h 314"/>
                <a:gd name="T28" fmla="*/ 1290 w 1369"/>
                <a:gd name="T29" fmla="*/ 249 h 314"/>
                <a:gd name="T30" fmla="*/ 1276 w 1369"/>
                <a:gd name="T31" fmla="*/ 271 h 314"/>
                <a:gd name="T32" fmla="*/ 1283 w 1369"/>
                <a:gd name="T33" fmla="*/ 314 h 314"/>
                <a:gd name="T34" fmla="*/ 1204 w 1369"/>
                <a:gd name="T35" fmla="*/ 264 h 314"/>
                <a:gd name="T36" fmla="*/ 1097 w 1369"/>
                <a:gd name="T37" fmla="*/ 214 h 314"/>
                <a:gd name="T38" fmla="*/ 1004 w 1369"/>
                <a:gd name="T39" fmla="*/ 178 h 314"/>
                <a:gd name="T40" fmla="*/ 910 w 1369"/>
                <a:gd name="T41" fmla="*/ 157 h 314"/>
                <a:gd name="T42" fmla="*/ 796 w 1369"/>
                <a:gd name="T43" fmla="*/ 135 h 314"/>
                <a:gd name="T44" fmla="*/ 681 w 1369"/>
                <a:gd name="T45" fmla="*/ 128 h 314"/>
                <a:gd name="T46" fmla="*/ 566 w 1369"/>
                <a:gd name="T47" fmla="*/ 135 h 314"/>
                <a:gd name="T48" fmla="*/ 430 w 1369"/>
                <a:gd name="T49" fmla="*/ 157 h 314"/>
                <a:gd name="T50" fmla="*/ 308 w 1369"/>
                <a:gd name="T51" fmla="*/ 199 h 314"/>
                <a:gd name="T52" fmla="*/ 200 w 1369"/>
                <a:gd name="T53" fmla="*/ 242 h 314"/>
                <a:gd name="T54" fmla="*/ 107 w 1369"/>
                <a:gd name="T55" fmla="*/ 292 h 314"/>
                <a:gd name="T56" fmla="*/ 71 w 1369"/>
                <a:gd name="T57" fmla="*/ 264 h 314"/>
                <a:gd name="T58" fmla="*/ 28 w 1369"/>
                <a:gd name="T59" fmla="*/ 235 h 314"/>
                <a:gd name="T60" fmla="*/ 0 w 1369"/>
                <a:gd name="T61" fmla="*/ 214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69"/>
                <a:gd name="T94" fmla="*/ 0 h 314"/>
                <a:gd name="T95" fmla="*/ 1369 w 1369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69" h="314">
                  <a:moveTo>
                    <a:pt x="0" y="214"/>
                  </a:moveTo>
                  <a:lnTo>
                    <a:pt x="114" y="135"/>
                  </a:lnTo>
                  <a:lnTo>
                    <a:pt x="258" y="78"/>
                  </a:lnTo>
                  <a:lnTo>
                    <a:pt x="380" y="35"/>
                  </a:lnTo>
                  <a:lnTo>
                    <a:pt x="502" y="14"/>
                  </a:lnTo>
                  <a:lnTo>
                    <a:pt x="631" y="0"/>
                  </a:lnTo>
                  <a:lnTo>
                    <a:pt x="767" y="7"/>
                  </a:lnTo>
                  <a:lnTo>
                    <a:pt x="910" y="21"/>
                  </a:lnTo>
                  <a:lnTo>
                    <a:pt x="1061" y="57"/>
                  </a:lnTo>
                  <a:lnTo>
                    <a:pt x="1204" y="114"/>
                  </a:lnTo>
                  <a:lnTo>
                    <a:pt x="1312" y="171"/>
                  </a:lnTo>
                  <a:lnTo>
                    <a:pt x="1369" y="214"/>
                  </a:lnTo>
                  <a:lnTo>
                    <a:pt x="1341" y="221"/>
                  </a:lnTo>
                  <a:lnTo>
                    <a:pt x="1312" y="228"/>
                  </a:lnTo>
                  <a:lnTo>
                    <a:pt x="1290" y="249"/>
                  </a:lnTo>
                  <a:lnTo>
                    <a:pt x="1276" y="271"/>
                  </a:lnTo>
                  <a:lnTo>
                    <a:pt x="1283" y="314"/>
                  </a:lnTo>
                  <a:lnTo>
                    <a:pt x="1204" y="264"/>
                  </a:lnTo>
                  <a:lnTo>
                    <a:pt x="1097" y="214"/>
                  </a:lnTo>
                  <a:lnTo>
                    <a:pt x="1004" y="178"/>
                  </a:lnTo>
                  <a:lnTo>
                    <a:pt x="910" y="157"/>
                  </a:lnTo>
                  <a:lnTo>
                    <a:pt x="796" y="135"/>
                  </a:lnTo>
                  <a:lnTo>
                    <a:pt x="681" y="128"/>
                  </a:lnTo>
                  <a:lnTo>
                    <a:pt x="566" y="135"/>
                  </a:lnTo>
                  <a:lnTo>
                    <a:pt x="430" y="157"/>
                  </a:lnTo>
                  <a:lnTo>
                    <a:pt x="308" y="199"/>
                  </a:lnTo>
                  <a:lnTo>
                    <a:pt x="200" y="242"/>
                  </a:lnTo>
                  <a:lnTo>
                    <a:pt x="107" y="292"/>
                  </a:lnTo>
                  <a:lnTo>
                    <a:pt x="71" y="264"/>
                  </a:lnTo>
                  <a:lnTo>
                    <a:pt x="28" y="23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4565" y="1027"/>
              <a:ext cx="337" cy="335"/>
            </a:xfrm>
            <a:prstGeom prst="ellipse">
              <a:avLst/>
            </a:pr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590" y="1027"/>
              <a:ext cx="337" cy="335"/>
            </a:xfrm>
            <a:prstGeom prst="ellipse">
              <a:avLst/>
            </a:pr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3906" y="905"/>
              <a:ext cx="344" cy="343"/>
            </a:xfrm>
            <a:prstGeom prst="ellipse">
              <a:avLst/>
            </a:pr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3905" y="905"/>
              <a:ext cx="345" cy="343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4250" y="905"/>
              <a:ext cx="337" cy="343"/>
            </a:xfrm>
            <a:prstGeom prst="ellipse">
              <a:avLst/>
            </a:pr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4250" y="905"/>
              <a:ext cx="337" cy="343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3561" y="756"/>
              <a:ext cx="1384" cy="214"/>
            </a:xfrm>
            <a:custGeom>
              <a:avLst/>
              <a:gdLst>
                <a:gd name="T0" fmla="*/ 0 w 1384"/>
                <a:gd name="T1" fmla="*/ 214 h 214"/>
                <a:gd name="T2" fmla="*/ 79 w 1384"/>
                <a:gd name="T3" fmla="*/ 164 h 214"/>
                <a:gd name="T4" fmla="*/ 158 w 1384"/>
                <a:gd name="T5" fmla="*/ 121 h 214"/>
                <a:gd name="T6" fmla="*/ 323 w 1384"/>
                <a:gd name="T7" fmla="*/ 57 h 214"/>
                <a:gd name="T8" fmla="*/ 502 w 1384"/>
                <a:gd name="T9" fmla="*/ 14 h 214"/>
                <a:gd name="T10" fmla="*/ 689 w 1384"/>
                <a:gd name="T11" fmla="*/ 0 h 214"/>
                <a:gd name="T12" fmla="*/ 882 w 1384"/>
                <a:gd name="T13" fmla="*/ 14 h 214"/>
                <a:gd name="T14" fmla="*/ 976 w 1384"/>
                <a:gd name="T15" fmla="*/ 35 h 214"/>
                <a:gd name="T16" fmla="*/ 1062 w 1384"/>
                <a:gd name="T17" fmla="*/ 57 h 214"/>
                <a:gd name="T18" fmla="*/ 1234 w 1384"/>
                <a:gd name="T19" fmla="*/ 121 h 214"/>
                <a:gd name="T20" fmla="*/ 1384 w 1384"/>
                <a:gd name="T21" fmla="*/ 214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84"/>
                <a:gd name="T34" fmla="*/ 0 h 214"/>
                <a:gd name="T35" fmla="*/ 1384 w 1384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84" h="214">
                  <a:moveTo>
                    <a:pt x="0" y="214"/>
                  </a:moveTo>
                  <a:lnTo>
                    <a:pt x="79" y="164"/>
                  </a:lnTo>
                  <a:lnTo>
                    <a:pt x="158" y="121"/>
                  </a:lnTo>
                  <a:lnTo>
                    <a:pt x="323" y="57"/>
                  </a:lnTo>
                  <a:lnTo>
                    <a:pt x="502" y="14"/>
                  </a:lnTo>
                  <a:lnTo>
                    <a:pt x="689" y="0"/>
                  </a:lnTo>
                  <a:lnTo>
                    <a:pt x="882" y="14"/>
                  </a:lnTo>
                  <a:lnTo>
                    <a:pt x="976" y="35"/>
                  </a:lnTo>
                  <a:lnTo>
                    <a:pt x="1062" y="57"/>
                  </a:lnTo>
                  <a:lnTo>
                    <a:pt x="1234" y="121"/>
                  </a:lnTo>
                  <a:lnTo>
                    <a:pt x="1384" y="21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676" y="884"/>
              <a:ext cx="1133" cy="164"/>
            </a:xfrm>
            <a:custGeom>
              <a:avLst/>
              <a:gdLst>
                <a:gd name="T0" fmla="*/ 0 w 1133"/>
                <a:gd name="T1" fmla="*/ 164 h 164"/>
                <a:gd name="T2" fmla="*/ 129 w 1133"/>
                <a:gd name="T3" fmla="*/ 100 h 164"/>
                <a:gd name="T4" fmla="*/ 265 w 1133"/>
                <a:gd name="T5" fmla="*/ 43 h 164"/>
                <a:gd name="T6" fmla="*/ 416 w 1133"/>
                <a:gd name="T7" fmla="*/ 14 h 164"/>
                <a:gd name="T8" fmla="*/ 574 w 1133"/>
                <a:gd name="T9" fmla="*/ 0 h 164"/>
                <a:gd name="T10" fmla="*/ 724 w 1133"/>
                <a:gd name="T11" fmla="*/ 14 h 164"/>
                <a:gd name="T12" fmla="*/ 868 w 1133"/>
                <a:gd name="T13" fmla="*/ 43 h 164"/>
                <a:gd name="T14" fmla="*/ 1004 w 1133"/>
                <a:gd name="T15" fmla="*/ 93 h 164"/>
                <a:gd name="T16" fmla="*/ 1133 w 1133"/>
                <a:gd name="T17" fmla="*/ 157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3"/>
                <a:gd name="T28" fmla="*/ 0 h 164"/>
                <a:gd name="T29" fmla="*/ 1133 w 1133"/>
                <a:gd name="T30" fmla="*/ 164 h 1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3" h="164">
                  <a:moveTo>
                    <a:pt x="0" y="164"/>
                  </a:moveTo>
                  <a:lnTo>
                    <a:pt x="129" y="100"/>
                  </a:lnTo>
                  <a:lnTo>
                    <a:pt x="265" y="43"/>
                  </a:lnTo>
                  <a:lnTo>
                    <a:pt x="416" y="14"/>
                  </a:lnTo>
                  <a:lnTo>
                    <a:pt x="574" y="0"/>
                  </a:lnTo>
                  <a:lnTo>
                    <a:pt x="724" y="14"/>
                  </a:lnTo>
                  <a:lnTo>
                    <a:pt x="868" y="43"/>
                  </a:lnTo>
                  <a:lnTo>
                    <a:pt x="1004" y="93"/>
                  </a:lnTo>
                  <a:lnTo>
                    <a:pt x="1133" y="1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855" y="1234"/>
              <a:ext cx="818" cy="135"/>
            </a:xfrm>
            <a:custGeom>
              <a:avLst/>
              <a:gdLst>
                <a:gd name="T0" fmla="*/ 0 w 818"/>
                <a:gd name="T1" fmla="*/ 114 h 135"/>
                <a:gd name="T2" fmla="*/ 86 w 818"/>
                <a:gd name="T3" fmla="*/ 64 h 135"/>
                <a:gd name="T4" fmla="*/ 187 w 818"/>
                <a:gd name="T5" fmla="*/ 28 h 135"/>
                <a:gd name="T6" fmla="*/ 287 w 818"/>
                <a:gd name="T7" fmla="*/ 7 h 135"/>
                <a:gd name="T8" fmla="*/ 395 w 818"/>
                <a:gd name="T9" fmla="*/ 0 h 135"/>
                <a:gd name="T10" fmla="*/ 510 w 818"/>
                <a:gd name="T11" fmla="*/ 7 h 135"/>
                <a:gd name="T12" fmla="*/ 617 w 818"/>
                <a:gd name="T13" fmla="*/ 35 h 135"/>
                <a:gd name="T14" fmla="*/ 725 w 818"/>
                <a:gd name="T15" fmla="*/ 78 h 135"/>
                <a:gd name="T16" fmla="*/ 818 w 818"/>
                <a:gd name="T17" fmla="*/ 13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8"/>
                <a:gd name="T28" fmla="*/ 0 h 135"/>
                <a:gd name="T29" fmla="*/ 818 w 818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8" h="135">
                  <a:moveTo>
                    <a:pt x="0" y="114"/>
                  </a:moveTo>
                  <a:lnTo>
                    <a:pt x="86" y="64"/>
                  </a:lnTo>
                  <a:lnTo>
                    <a:pt x="187" y="28"/>
                  </a:lnTo>
                  <a:lnTo>
                    <a:pt x="287" y="7"/>
                  </a:lnTo>
                  <a:lnTo>
                    <a:pt x="395" y="0"/>
                  </a:lnTo>
                  <a:lnTo>
                    <a:pt x="510" y="7"/>
                  </a:lnTo>
                  <a:lnTo>
                    <a:pt x="617" y="35"/>
                  </a:lnTo>
                  <a:lnTo>
                    <a:pt x="725" y="78"/>
                  </a:lnTo>
                  <a:lnTo>
                    <a:pt x="818" y="13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877" y="1376"/>
              <a:ext cx="731" cy="129"/>
            </a:xfrm>
            <a:custGeom>
              <a:avLst/>
              <a:gdLst>
                <a:gd name="T0" fmla="*/ 0 w 731"/>
                <a:gd name="T1" fmla="*/ 129 h 129"/>
                <a:gd name="T2" fmla="*/ 79 w 731"/>
                <a:gd name="T3" fmla="*/ 79 h 129"/>
                <a:gd name="T4" fmla="*/ 172 w 731"/>
                <a:gd name="T5" fmla="*/ 36 h 129"/>
                <a:gd name="T6" fmla="*/ 265 w 731"/>
                <a:gd name="T7" fmla="*/ 15 h 129"/>
                <a:gd name="T8" fmla="*/ 373 w 731"/>
                <a:gd name="T9" fmla="*/ 0 h 129"/>
                <a:gd name="T10" fmla="*/ 466 w 731"/>
                <a:gd name="T11" fmla="*/ 15 h 129"/>
                <a:gd name="T12" fmla="*/ 559 w 731"/>
                <a:gd name="T13" fmla="*/ 36 h 129"/>
                <a:gd name="T14" fmla="*/ 653 w 731"/>
                <a:gd name="T15" fmla="*/ 72 h 129"/>
                <a:gd name="T16" fmla="*/ 731 w 731"/>
                <a:gd name="T17" fmla="*/ 122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129"/>
                <a:gd name="T29" fmla="*/ 731 w 731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129">
                  <a:moveTo>
                    <a:pt x="0" y="129"/>
                  </a:moveTo>
                  <a:lnTo>
                    <a:pt x="79" y="79"/>
                  </a:lnTo>
                  <a:lnTo>
                    <a:pt x="172" y="36"/>
                  </a:lnTo>
                  <a:lnTo>
                    <a:pt x="265" y="15"/>
                  </a:lnTo>
                  <a:lnTo>
                    <a:pt x="373" y="0"/>
                  </a:lnTo>
                  <a:lnTo>
                    <a:pt x="466" y="15"/>
                  </a:lnTo>
                  <a:lnTo>
                    <a:pt x="559" y="36"/>
                  </a:lnTo>
                  <a:lnTo>
                    <a:pt x="653" y="72"/>
                  </a:lnTo>
                  <a:lnTo>
                    <a:pt x="731" y="12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3669" y="1027"/>
              <a:ext cx="258" cy="307"/>
            </a:xfrm>
            <a:custGeom>
              <a:avLst/>
              <a:gdLst>
                <a:gd name="T0" fmla="*/ 0 w 258"/>
                <a:gd name="T1" fmla="*/ 28 h 307"/>
                <a:gd name="T2" fmla="*/ 43 w 258"/>
                <a:gd name="T3" fmla="*/ 7 h 307"/>
                <a:gd name="T4" fmla="*/ 93 w 258"/>
                <a:gd name="T5" fmla="*/ 0 h 307"/>
                <a:gd name="T6" fmla="*/ 158 w 258"/>
                <a:gd name="T7" fmla="*/ 14 h 307"/>
                <a:gd name="T8" fmla="*/ 208 w 258"/>
                <a:gd name="T9" fmla="*/ 50 h 307"/>
                <a:gd name="T10" fmla="*/ 244 w 258"/>
                <a:gd name="T11" fmla="*/ 100 h 307"/>
                <a:gd name="T12" fmla="*/ 258 w 258"/>
                <a:gd name="T13" fmla="*/ 171 h 307"/>
                <a:gd name="T14" fmla="*/ 258 w 258"/>
                <a:gd name="T15" fmla="*/ 207 h 307"/>
                <a:gd name="T16" fmla="*/ 244 w 258"/>
                <a:gd name="T17" fmla="*/ 249 h 307"/>
                <a:gd name="T18" fmla="*/ 186 w 258"/>
                <a:gd name="T19" fmla="*/ 30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307"/>
                <a:gd name="T32" fmla="*/ 258 w 258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307">
                  <a:moveTo>
                    <a:pt x="0" y="28"/>
                  </a:moveTo>
                  <a:lnTo>
                    <a:pt x="43" y="7"/>
                  </a:lnTo>
                  <a:lnTo>
                    <a:pt x="93" y="0"/>
                  </a:lnTo>
                  <a:lnTo>
                    <a:pt x="158" y="14"/>
                  </a:lnTo>
                  <a:lnTo>
                    <a:pt x="208" y="50"/>
                  </a:lnTo>
                  <a:lnTo>
                    <a:pt x="244" y="100"/>
                  </a:lnTo>
                  <a:lnTo>
                    <a:pt x="258" y="171"/>
                  </a:lnTo>
                  <a:lnTo>
                    <a:pt x="258" y="207"/>
                  </a:lnTo>
                  <a:lnTo>
                    <a:pt x="244" y="249"/>
                  </a:lnTo>
                  <a:lnTo>
                    <a:pt x="186" y="30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4565" y="1027"/>
              <a:ext cx="280" cy="328"/>
            </a:xfrm>
            <a:custGeom>
              <a:avLst/>
              <a:gdLst>
                <a:gd name="T0" fmla="*/ 108 w 280"/>
                <a:gd name="T1" fmla="*/ 328 h 328"/>
                <a:gd name="T2" fmla="*/ 65 w 280"/>
                <a:gd name="T3" fmla="*/ 299 h 328"/>
                <a:gd name="T4" fmla="*/ 29 w 280"/>
                <a:gd name="T5" fmla="*/ 264 h 328"/>
                <a:gd name="T6" fmla="*/ 8 w 280"/>
                <a:gd name="T7" fmla="*/ 221 h 328"/>
                <a:gd name="T8" fmla="*/ 0 w 280"/>
                <a:gd name="T9" fmla="*/ 171 h 328"/>
                <a:gd name="T10" fmla="*/ 8 w 280"/>
                <a:gd name="T11" fmla="*/ 107 h 328"/>
                <a:gd name="T12" fmla="*/ 43 w 280"/>
                <a:gd name="T13" fmla="*/ 50 h 328"/>
                <a:gd name="T14" fmla="*/ 101 w 280"/>
                <a:gd name="T15" fmla="*/ 14 h 328"/>
                <a:gd name="T16" fmla="*/ 165 w 280"/>
                <a:gd name="T17" fmla="*/ 0 h 328"/>
                <a:gd name="T18" fmla="*/ 230 w 280"/>
                <a:gd name="T19" fmla="*/ 14 h 328"/>
                <a:gd name="T20" fmla="*/ 280 w 280"/>
                <a:gd name="T21" fmla="*/ 43 h 3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0"/>
                <a:gd name="T34" fmla="*/ 0 h 328"/>
                <a:gd name="T35" fmla="*/ 280 w 280"/>
                <a:gd name="T36" fmla="*/ 328 h 3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0" h="328">
                  <a:moveTo>
                    <a:pt x="108" y="328"/>
                  </a:moveTo>
                  <a:lnTo>
                    <a:pt x="65" y="299"/>
                  </a:lnTo>
                  <a:lnTo>
                    <a:pt x="29" y="264"/>
                  </a:lnTo>
                  <a:lnTo>
                    <a:pt x="8" y="221"/>
                  </a:lnTo>
                  <a:lnTo>
                    <a:pt x="0" y="171"/>
                  </a:lnTo>
                  <a:lnTo>
                    <a:pt x="8" y="107"/>
                  </a:lnTo>
                  <a:lnTo>
                    <a:pt x="43" y="50"/>
                  </a:lnTo>
                  <a:lnTo>
                    <a:pt x="101" y="14"/>
                  </a:lnTo>
                  <a:lnTo>
                    <a:pt x="165" y="0"/>
                  </a:lnTo>
                  <a:lnTo>
                    <a:pt x="230" y="14"/>
                  </a:lnTo>
                  <a:lnTo>
                    <a:pt x="280" y="4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4221" y="1005"/>
              <a:ext cx="50" cy="12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4673" y="1070"/>
              <a:ext cx="287" cy="314"/>
            </a:xfrm>
            <a:custGeom>
              <a:avLst/>
              <a:gdLst>
                <a:gd name="T0" fmla="*/ 0 w 287"/>
                <a:gd name="T1" fmla="*/ 299 h 314"/>
                <a:gd name="T2" fmla="*/ 14 w 287"/>
                <a:gd name="T3" fmla="*/ 249 h 314"/>
                <a:gd name="T4" fmla="*/ 21 w 287"/>
                <a:gd name="T5" fmla="*/ 199 h 314"/>
                <a:gd name="T6" fmla="*/ 29 w 287"/>
                <a:gd name="T7" fmla="*/ 164 h 314"/>
                <a:gd name="T8" fmla="*/ 50 w 287"/>
                <a:gd name="T9" fmla="*/ 135 h 314"/>
                <a:gd name="T10" fmla="*/ 79 w 287"/>
                <a:gd name="T11" fmla="*/ 114 h 314"/>
                <a:gd name="T12" fmla="*/ 108 w 287"/>
                <a:gd name="T13" fmla="*/ 92 h 314"/>
                <a:gd name="T14" fmla="*/ 136 w 287"/>
                <a:gd name="T15" fmla="*/ 71 h 314"/>
                <a:gd name="T16" fmla="*/ 165 w 287"/>
                <a:gd name="T17" fmla="*/ 42 h 314"/>
                <a:gd name="T18" fmla="*/ 172 w 287"/>
                <a:gd name="T19" fmla="*/ 14 h 314"/>
                <a:gd name="T20" fmla="*/ 179 w 287"/>
                <a:gd name="T21" fmla="*/ 0 h 314"/>
                <a:gd name="T22" fmla="*/ 287 w 287"/>
                <a:gd name="T23" fmla="*/ 7 h 314"/>
                <a:gd name="T24" fmla="*/ 287 w 287"/>
                <a:gd name="T25" fmla="*/ 314 h 314"/>
                <a:gd name="T26" fmla="*/ 0 w 287"/>
                <a:gd name="T27" fmla="*/ 299 h 3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7"/>
                <a:gd name="T43" fmla="*/ 0 h 314"/>
                <a:gd name="T44" fmla="*/ 287 w 287"/>
                <a:gd name="T45" fmla="*/ 314 h 3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7" h="314">
                  <a:moveTo>
                    <a:pt x="0" y="299"/>
                  </a:moveTo>
                  <a:lnTo>
                    <a:pt x="14" y="249"/>
                  </a:lnTo>
                  <a:lnTo>
                    <a:pt x="21" y="199"/>
                  </a:lnTo>
                  <a:lnTo>
                    <a:pt x="29" y="164"/>
                  </a:lnTo>
                  <a:lnTo>
                    <a:pt x="50" y="135"/>
                  </a:lnTo>
                  <a:lnTo>
                    <a:pt x="79" y="114"/>
                  </a:lnTo>
                  <a:lnTo>
                    <a:pt x="108" y="92"/>
                  </a:lnTo>
                  <a:lnTo>
                    <a:pt x="136" y="71"/>
                  </a:lnTo>
                  <a:lnTo>
                    <a:pt x="165" y="42"/>
                  </a:lnTo>
                  <a:lnTo>
                    <a:pt x="172" y="14"/>
                  </a:lnTo>
                  <a:lnTo>
                    <a:pt x="179" y="0"/>
                  </a:lnTo>
                  <a:lnTo>
                    <a:pt x="287" y="7"/>
                  </a:lnTo>
                  <a:lnTo>
                    <a:pt x="287" y="314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601" y="970"/>
              <a:ext cx="337" cy="528"/>
            </a:xfrm>
            <a:custGeom>
              <a:avLst/>
              <a:gdLst>
                <a:gd name="T0" fmla="*/ 0 w 337"/>
                <a:gd name="T1" fmla="*/ 528 h 528"/>
                <a:gd name="T2" fmla="*/ 72 w 337"/>
                <a:gd name="T3" fmla="*/ 392 h 528"/>
                <a:gd name="T4" fmla="*/ 86 w 337"/>
                <a:gd name="T5" fmla="*/ 328 h 528"/>
                <a:gd name="T6" fmla="*/ 101 w 337"/>
                <a:gd name="T7" fmla="*/ 264 h 528"/>
                <a:gd name="T8" fmla="*/ 115 w 337"/>
                <a:gd name="T9" fmla="*/ 242 h 528"/>
                <a:gd name="T10" fmla="*/ 137 w 337"/>
                <a:gd name="T11" fmla="*/ 221 h 528"/>
                <a:gd name="T12" fmla="*/ 180 w 337"/>
                <a:gd name="T13" fmla="*/ 185 h 528"/>
                <a:gd name="T14" fmla="*/ 215 w 337"/>
                <a:gd name="T15" fmla="*/ 150 h 528"/>
                <a:gd name="T16" fmla="*/ 244 w 337"/>
                <a:gd name="T17" fmla="*/ 100 h 528"/>
                <a:gd name="T18" fmla="*/ 251 w 337"/>
                <a:gd name="T19" fmla="*/ 64 h 528"/>
                <a:gd name="T20" fmla="*/ 266 w 337"/>
                <a:gd name="T21" fmla="*/ 21 h 528"/>
                <a:gd name="T22" fmla="*/ 280 w 337"/>
                <a:gd name="T23" fmla="*/ 14 h 528"/>
                <a:gd name="T24" fmla="*/ 301 w 337"/>
                <a:gd name="T25" fmla="*/ 7 h 528"/>
                <a:gd name="T26" fmla="*/ 337 w 337"/>
                <a:gd name="T27" fmla="*/ 0 h 5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7"/>
                <a:gd name="T43" fmla="*/ 0 h 528"/>
                <a:gd name="T44" fmla="*/ 337 w 337"/>
                <a:gd name="T45" fmla="*/ 528 h 5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7" h="528">
                  <a:moveTo>
                    <a:pt x="0" y="528"/>
                  </a:moveTo>
                  <a:lnTo>
                    <a:pt x="72" y="392"/>
                  </a:lnTo>
                  <a:lnTo>
                    <a:pt x="86" y="328"/>
                  </a:lnTo>
                  <a:lnTo>
                    <a:pt x="101" y="264"/>
                  </a:lnTo>
                  <a:lnTo>
                    <a:pt x="115" y="242"/>
                  </a:lnTo>
                  <a:lnTo>
                    <a:pt x="137" y="221"/>
                  </a:lnTo>
                  <a:lnTo>
                    <a:pt x="180" y="185"/>
                  </a:lnTo>
                  <a:lnTo>
                    <a:pt x="215" y="150"/>
                  </a:lnTo>
                  <a:lnTo>
                    <a:pt x="244" y="100"/>
                  </a:lnTo>
                  <a:lnTo>
                    <a:pt x="251" y="64"/>
                  </a:lnTo>
                  <a:lnTo>
                    <a:pt x="266" y="21"/>
                  </a:lnTo>
                  <a:lnTo>
                    <a:pt x="280" y="14"/>
                  </a:lnTo>
                  <a:lnTo>
                    <a:pt x="301" y="7"/>
                  </a:lnTo>
                  <a:lnTo>
                    <a:pt x="33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511" y="1048"/>
              <a:ext cx="344" cy="364"/>
            </a:xfrm>
            <a:custGeom>
              <a:avLst/>
              <a:gdLst>
                <a:gd name="T0" fmla="*/ 158 w 344"/>
                <a:gd name="T1" fmla="*/ 0 h 364"/>
                <a:gd name="T2" fmla="*/ 179 w 344"/>
                <a:gd name="T3" fmla="*/ 29 h 364"/>
                <a:gd name="T4" fmla="*/ 194 w 344"/>
                <a:gd name="T5" fmla="*/ 57 h 364"/>
                <a:gd name="T6" fmla="*/ 208 w 344"/>
                <a:gd name="T7" fmla="*/ 93 h 364"/>
                <a:gd name="T8" fmla="*/ 223 w 344"/>
                <a:gd name="T9" fmla="*/ 121 h 364"/>
                <a:gd name="T10" fmla="*/ 237 w 344"/>
                <a:gd name="T11" fmla="*/ 150 h 364"/>
                <a:gd name="T12" fmla="*/ 266 w 344"/>
                <a:gd name="T13" fmla="*/ 179 h 364"/>
                <a:gd name="T14" fmla="*/ 287 w 344"/>
                <a:gd name="T15" fmla="*/ 200 h 364"/>
                <a:gd name="T16" fmla="*/ 309 w 344"/>
                <a:gd name="T17" fmla="*/ 228 h 364"/>
                <a:gd name="T18" fmla="*/ 330 w 344"/>
                <a:gd name="T19" fmla="*/ 250 h 364"/>
                <a:gd name="T20" fmla="*/ 337 w 344"/>
                <a:gd name="T21" fmla="*/ 271 h 364"/>
                <a:gd name="T22" fmla="*/ 344 w 344"/>
                <a:gd name="T23" fmla="*/ 293 h 364"/>
                <a:gd name="T24" fmla="*/ 115 w 344"/>
                <a:gd name="T25" fmla="*/ 364 h 364"/>
                <a:gd name="T26" fmla="*/ 0 w 344"/>
                <a:gd name="T27" fmla="*/ 79 h 364"/>
                <a:gd name="T28" fmla="*/ 158 w 344"/>
                <a:gd name="T29" fmla="*/ 0 h 3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4"/>
                <a:gd name="T46" fmla="*/ 0 h 364"/>
                <a:gd name="T47" fmla="*/ 344 w 344"/>
                <a:gd name="T48" fmla="*/ 364 h 3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4" h="364">
                  <a:moveTo>
                    <a:pt x="158" y="0"/>
                  </a:moveTo>
                  <a:lnTo>
                    <a:pt x="179" y="29"/>
                  </a:lnTo>
                  <a:lnTo>
                    <a:pt x="194" y="57"/>
                  </a:lnTo>
                  <a:lnTo>
                    <a:pt x="208" y="93"/>
                  </a:lnTo>
                  <a:lnTo>
                    <a:pt x="223" y="121"/>
                  </a:lnTo>
                  <a:lnTo>
                    <a:pt x="237" y="150"/>
                  </a:lnTo>
                  <a:lnTo>
                    <a:pt x="266" y="179"/>
                  </a:lnTo>
                  <a:lnTo>
                    <a:pt x="287" y="200"/>
                  </a:lnTo>
                  <a:lnTo>
                    <a:pt x="309" y="228"/>
                  </a:lnTo>
                  <a:lnTo>
                    <a:pt x="330" y="250"/>
                  </a:lnTo>
                  <a:lnTo>
                    <a:pt x="337" y="271"/>
                  </a:lnTo>
                  <a:lnTo>
                    <a:pt x="344" y="293"/>
                  </a:lnTo>
                  <a:lnTo>
                    <a:pt x="115" y="364"/>
                  </a:lnTo>
                  <a:lnTo>
                    <a:pt x="0" y="7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569" y="970"/>
              <a:ext cx="308" cy="528"/>
            </a:xfrm>
            <a:custGeom>
              <a:avLst/>
              <a:gdLst>
                <a:gd name="T0" fmla="*/ 0 w 308"/>
                <a:gd name="T1" fmla="*/ 0 h 528"/>
                <a:gd name="T2" fmla="*/ 107 w 308"/>
                <a:gd name="T3" fmla="*/ 78 h 528"/>
                <a:gd name="T4" fmla="*/ 129 w 308"/>
                <a:gd name="T5" fmla="*/ 114 h 528"/>
                <a:gd name="T6" fmla="*/ 143 w 308"/>
                <a:gd name="T7" fmla="*/ 150 h 528"/>
                <a:gd name="T8" fmla="*/ 172 w 308"/>
                <a:gd name="T9" fmla="*/ 214 h 528"/>
                <a:gd name="T10" fmla="*/ 200 w 308"/>
                <a:gd name="T11" fmla="*/ 249 h 528"/>
                <a:gd name="T12" fmla="*/ 229 w 308"/>
                <a:gd name="T13" fmla="*/ 278 h 528"/>
                <a:gd name="T14" fmla="*/ 272 w 308"/>
                <a:gd name="T15" fmla="*/ 342 h 528"/>
                <a:gd name="T16" fmla="*/ 301 w 308"/>
                <a:gd name="T17" fmla="*/ 435 h 528"/>
                <a:gd name="T18" fmla="*/ 308 w 308"/>
                <a:gd name="T19" fmla="*/ 528 h 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528"/>
                <a:gd name="T32" fmla="*/ 308 w 308"/>
                <a:gd name="T33" fmla="*/ 528 h 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528">
                  <a:moveTo>
                    <a:pt x="0" y="0"/>
                  </a:moveTo>
                  <a:lnTo>
                    <a:pt x="107" y="78"/>
                  </a:lnTo>
                  <a:lnTo>
                    <a:pt x="129" y="114"/>
                  </a:lnTo>
                  <a:lnTo>
                    <a:pt x="143" y="150"/>
                  </a:lnTo>
                  <a:lnTo>
                    <a:pt x="172" y="214"/>
                  </a:lnTo>
                  <a:lnTo>
                    <a:pt x="200" y="249"/>
                  </a:lnTo>
                  <a:lnTo>
                    <a:pt x="229" y="278"/>
                  </a:lnTo>
                  <a:lnTo>
                    <a:pt x="272" y="342"/>
                  </a:lnTo>
                  <a:lnTo>
                    <a:pt x="301" y="435"/>
                  </a:lnTo>
                  <a:lnTo>
                    <a:pt x="308" y="5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3863" y="1062"/>
              <a:ext cx="100" cy="136"/>
            </a:xfrm>
            <a:custGeom>
              <a:avLst/>
              <a:gdLst>
                <a:gd name="T0" fmla="*/ 50 w 100"/>
                <a:gd name="T1" fmla="*/ 0 h 136"/>
                <a:gd name="T2" fmla="*/ 0 w 100"/>
                <a:gd name="T3" fmla="*/ 15 h 136"/>
                <a:gd name="T4" fmla="*/ 50 w 100"/>
                <a:gd name="T5" fmla="*/ 136 h 136"/>
                <a:gd name="T6" fmla="*/ 100 w 100"/>
                <a:gd name="T7" fmla="*/ 122 h 136"/>
                <a:gd name="T8" fmla="*/ 50 w 100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36"/>
                <a:gd name="T17" fmla="*/ 100 w 100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36">
                  <a:moveTo>
                    <a:pt x="50" y="0"/>
                  </a:moveTo>
                  <a:lnTo>
                    <a:pt x="0" y="15"/>
                  </a:lnTo>
                  <a:lnTo>
                    <a:pt x="50" y="136"/>
                  </a:lnTo>
                  <a:lnTo>
                    <a:pt x="100" y="1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4522" y="1070"/>
              <a:ext cx="94" cy="135"/>
            </a:xfrm>
            <a:custGeom>
              <a:avLst/>
              <a:gdLst>
                <a:gd name="T0" fmla="*/ 94 w 94"/>
                <a:gd name="T1" fmla="*/ 14 h 135"/>
                <a:gd name="T2" fmla="*/ 43 w 94"/>
                <a:gd name="T3" fmla="*/ 0 h 135"/>
                <a:gd name="T4" fmla="*/ 0 w 94"/>
                <a:gd name="T5" fmla="*/ 121 h 135"/>
                <a:gd name="T6" fmla="*/ 51 w 94"/>
                <a:gd name="T7" fmla="*/ 135 h 135"/>
                <a:gd name="T8" fmla="*/ 94 w 94"/>
                <a:gd name="T9" fmla="*/ 14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35"/>
                <a:gd name="T17" fmla="*/ 94 w 94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35">
                  <a:moveTo>
                    <a:pt x="94" y="14"/>
                  </a:moveTo>
                  <a:lnTo>
                    <a:pt x="43" y="0"/>
                  </a:lnTo>
                  <a:lnTo>
                    <a:pt x="0" y="121"/>
                  </a:lnTo>
                  <a:lnTo>
                    <a:pt x="51" y="135"/>
                  </a:lnTo>
                  <a:lnTo>
                    <a:pt x="94" y="1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2263" y="763"/>
              <a:ext cx="768" cy="785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2263" y="970"/>
              <a:ext cx="768" cy="214"/>
            </a:xfrm>
            <a:custGeom>
              <a:avLst/>
              <a:gdLst>
                <a:gd name="T0" fmla="*/ 0 w 768"/>
                <a:gd name="T1" fmla="*/ 0 h 214"/>
                <a:gd name="T2" fmla="*/ 137 w 768"/>
                <a:gd name="T3" fmla="*/ 0 h 214"/>
                <a:gd name="T4" fmla="*/ 137 w 768"/>
                <a:gd name="T5" fmla="*/ 50 h 214"/>
                <a:gd name="T6" fmla="*/ 144 w 768"/>
                <a:gd name="T7" fmla="*/ 64 h 214"/>
                <a:gd name="T8" fmla="*/ 158 w 768"/>
                <a:gd name="T9" fmla="*/ 71 h 214"/>
                <a:gd name="T10" fmla="*/ 610 w 768"/>
                <a:gd name="T11" fmla="*/ 71 h 214"/>
                <a:gd name="T12" fmla="*/ 624 w 768"/>
                <a:gd name="T13" fmla="*/ 64 h 214"/>
                <a:gd name="T14" fmla="*/ 631 w 768"/>
                <a:gd name="T15" fmla="*/ 57 h 214"/>
                <a:gd name="T16" fmla="*/ 631 w 768"/>
                <a:gd name="T17" fmla="*/ 0 h 214"/>
                <a:gd name="T18" fmla="*/ 768 w 768"/>
                <a:gd name="T19" fmla="*/ 0 h 214"/>
                <a:gd name="T20" fmla="*/ 768 w 768"/>
                <a:gd name="T21" fmla="*/ 178 h 214"/>
                <a:gd name="T22" fmla="*/ 761 w 768"/>
                <a:gd name="T23" fmla="*/ 199 h 214"/>
                <a:gd name="T24" fmla="*/ 739 w 768"/>
                <a:gd name="T25" fmla="*/ 214 h 214"/>
                <a:gd name="T26" fmla="*/ 36 w 768"/>
                <a:gd name="T27" fmla="*/ 214 h 214"/>
                <a:gd name="T28" fmla="*/ 15 w 768"/>
                <a:gd name="T29" fmla="*/ 207 h 214"/>
                <a:gd name="T30" fmla="*/ 0 w 768"/>
                <a:gd name="T31" fmla="*/ 178 h 214"/>
                <a:gd name="T32" fmla="*/ 0 w 768"/>
                <a:gd name="T33" fmla="*/ 0 h 2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8"/>
                <a:gd name="T52" fmla="*/ 0 h 214"/>
                <a:gd name="T53" fmla="*/ 768 w 768"/>
                <a:gd name="T54" fmla="*/ 214 h 2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8" h="214">
                  <a:moveTo>
                    <a:pt x="0" y="0"/>
                  </a:moveTo>
                  <a:lnTo>
                    <a:pt x="137" y="0"/>
                  </a:lnTo>
                  <a:lnTo>
                    <a:pt x="137" y="50"/>
                  </a:lnTo>
                  <a:lnTo>
                    <a:pt x="144" y="64"/>
                  </a:lnTo>
                  <a:lnTo>
                    <a:pt x="158" y="71"/>
                  </a:lnTo>
                  <a:lnTo>
                    <a:pt x="610" y="71"/>
                  </a:lnTo>
                  <a:lnTo>
                    <a:pt x="624" y="64"/>
                  </a:lnTo>
                  <a:lnTo>
                    <a:pt x="631" y="57"/>
                  </a:lnTo>
                  <a:lnTo>
                    <a:pt x="631" y="0"/>
                  </a:lnTo>
                  <a:lnTo>
                    <a:pt x="768" y="0"/>
                  </a:lnTo>
                  <a:lnTo>
                    <a:pt x="768" y="178"/>
                  </a:lnTo>
                  <a:lnTo>
                    <a:pt x="761" y="199"/>
                  </a:lnTo>
                  <a:lnTo>
                    <a:pt x="739" y="214"/>
                  </a:lnTo>
                  <a:lnTo>
                    <a:pt x="36" y="214"/>
                  </a:lnTo>
                  <a:lnTo>
                    <a:pt x="15" y="207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263" y="577"/>
              <a:ext cx="768" cy="186"/>
            </a:xfrm>
            <a:custGeom>
              <a:avLst/>
              <a:gdLst>
                <a:gd name="T0" fmla="*/ 0 w 768"/>
                <a:gd name="T1" fmla="*/ 186 h 186"/>
                <a:gd name="T2" fmla="*/ 0 w 768"/>
                <a:gd name="T3" fmla="*/ 36 h 186"/>
                <a:gd name="T4" fmla="*/ 8 w 768"/>
                <a:gd name="T5" fmla="*/ 15 h 186"/>
                <a:gd name="T6" fmla="*/ 36 w 768"/>
                <a:gd name="T7" fmla="*/ 0 h 186"/>
                <a:gd name="T8" fmla="*/ 732 w 768"/>
                <a:gd name="T9" fmla="*/ 0 h 186"/>
                <a:gd name="T10" fmla="*/ 761 w 768"/>
                <a:gd name="T11" fmla="*/ 15 h 186"/>
                <a:gd name="T12" fmla="*/ 768 w 768"/>
                <a:gd name="T13" fmla="*/ 36 h 186"/>
                <a:gd name="T14" fmla="*/ 768 w 768"/>
                <a:gd name="T15" fmla="*/ 186 h 186"/>
                <a:gd name="T16" fmla="*/ 631 w 768"/>
                <a:gd name="T17" fmla="*/ 186 h 186"/>
                <a:gd name="T18" fmla="*/ 631 w 768"/>
                <a:gd name="T19" fmla="*/ 150 h 186"/>
                <a:gd name="T20" fmla="*/ 624 w 768"/>
                <a:gd name="T21" fmla="*/ 136 h 186"/>
                <a:gd name="T22" fmla="*/ 610 w 768"/>
                <a:gd name="T23" fmla="*/ 129 h 186"/>
                <a:gd name="T24" fmla="*/ 158 w 768"/>
                <a:gd name="T25" fmla="*/ 129 h 186"/>
                <a:gd name="T26" fmla="*/ 144 w 768"/>
                <a:gd name="T27" fmla="*/ 136 h 186"/>
                <a:gd name="T28" fmla="*/ 137 w 768"/>
                <a:gd name="T29" fmla="*/ 150 h 186"/>
                <a:gd name="T30" fmla="*/ 137 w 768"/>
                <a:gd name="T31" fmla="*/ 186 h 186"/>
                <a:gd name="T32" fmla="*/ 0 w 768"/>
                <a:gd name="T33" fmla="*/ 186 h 1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8"/>
                <a:gd name="T52" fmla="*/ 0 h 186"/>
                <a:gd name="T53" fmla="*/ 768 w 768"/>
                <a:gd name="T54" fmla="*/ 186 h 1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8" h="186">
                  <a:moveTo>
                    <a:pt x="0" y="186"/>
                  </a:moveTo>
                  <a:lnTo>
                    <a:pt x="0" y="36"/>
                  </a:lnTo>
                  <a:lnTo>
                    <a:pt x="8" y="15"/>
                  </a:lnTo>
                  <a:lnTo>
                    <a:pt x="36" y="0"/>
                  </a:lnTo>
                  <a:lnTo>
                    <a:pt x="732" y="0"/>
                  </a:lnTo>
                  <a:lnTo>
                    <a:pt x="761" y="15"/>
                  </a:lnTo>
                  <a:lnTo>
                    <a:pt x="768" y="36"/>
                  </a:lnTo>
                  <a:lnTo>
                    <a:pt x="768" y="186"/>
                  </a:lnTo>
                  <a:lnTo>
                    <a:pt x="631" y="186"/>
                  </a:lnTo>
                  <a:lnTo>
                    <a:pt x="631" y="150"/>
                  </a:lnTo>
                  <a:lnTo>
                    <a:pt x="624" y="136"/>
                  </a:lnTo>
                  <a:lnTo>
                    <a:pt x="610" y="129"/>
                  </a:lnTo>
                  <a:lnTo>
                    <a:pt x="158" y="129"/>
                  </a:lnTo>
                  <a:lnTo>
                    <a:pt x="144" y="136"/>
                  </a:lnTo>
                  <a:lnTo>
                    <a:pt x="137" y="150"/>
                  </a:lnTo>
                  <a:lnTo>
                    <a:pt x="137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2407" y="713"/>
              <a:ext cx="487" cy="1"/>
            </a:xfrm>
            <a:prstGeom prst="line">
              <a:avLst/>
            </a:prstGeom>
            <a:noFill/>
            <a:ln w="3492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>
              <a:off x="2407" y="727"/>
              <a:ext cx="487" cy="1"/>
            </a:xfrm>
            <a:prstGeom prst="line">
              <a:avLst/>
            </a:prstGeom>
            <a:noFill/>
            <a:ln w="34925">
              <a:solidFill>
                <a:srgbClr val="8A8A8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2407" y="741"/>
              <a:ext cx="487" cy="1"/>
            </a:xfrm>
            <a:prstGeom prst="line">
              <a:avLst/>
            </a:prstGeom>
            <a:noFill/>
            <a:ln w="34925">
              <a:solidFill>
                <a:srgbClr val="949494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>
              <a:off x="2407" y="756"/>
              <a:ext cx="487" cy="1"/>
            </a:xfrm>
            <a:prstGeom prst="line">
              <a:avLst/>
            </a:prstGeom>
            <a:noFill/>
            <a:ln w="34925">
              <a:solidFill>
                <a:srgbClr val="9E9E9E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>
              <a:off x="2407" y="770"/>
              <a:ext cx="487" cy="1"/>
            </a:xfrm>
            <a:prstGeom prst="line">
              <a:avLst/>
            </a:prstGeom>
            <a:noFill/>
            <a:ln w="34925">
              <a:solidFill>
                <a:srgbClr val="A8A8A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2407" y="784"/>
              <a:ext cx="487" cy="1"/>
            </a:xfrm>
            <a:prstGeom prst="line">
              <a:avLst/>
            </a:prstGeom>
            <a:noFill/>
            <a:ln w="34925">
              <a:solidFill>
                <a:srgbClr val="B3B3B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2407" y="798"/>
              <a:ext cx="487" cy="1"/>
            </a:xfrm>
            <a:prstGeom prst="line">
              <a:avLst/>
            </a:prstGeom>
            <a:noFill/>
            <a:ln w="34925">
              <a:solidFill>
                <a:srgbClr val="BDBDB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2407" y="813"/>
              <a:ext cx="487" cy="1"/>
            </a:xfrm>
            <a:prstGeom prst="line">
              <a:avLst/>
            </a:prstGeom>
            <a:noFill/>
            <a:ln w="34925">
              <a:solidFill>
                <a:srgbClr val="C7C7C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2407" y="827"/>
              <a:ext cx="487" cy="1"/>
            </a:xfrm>
            <a:prstGeom prst="line">
              <a:avLst/>
            </a:prstGeom>
            <a:noFill/>
            <a:ln w="3492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2407" y="841"/>
              <a:ext cx="487" cy="1"/>
            </a:xfrm>
            <a:prstGeom prst="line">
              <a:avLst/>
            </a:prstGeom>
            <a:noFill/>
            <a:ln w="34925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2407" y="856"/>
              <a:ext cx="487" cy="1"/>
            </a:xfrm>
            <a:prstGeom prst="line">
              <a:avLst/>
            </a:prstGeom>
            <a:noFill/>
            <a:ln w="34925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407" y="1027"/>
              <a:ext cx="487" cy="1"/>
            </a:xfrm>
            <a:prstGeom prst="line">
              <a:avLst/>
            </a:prstGeom>
            <a:noFill/>
            <a:ln w="3492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 flipH="1">
              <a:off x="2407" y="1012"/>
              <a:ext cx="487" cy="1"/>
            </a:xfrm>
            <a:prstGeom prst="line">
              <a:avLst/>
            </a:prstGeom>
            <a:noFill/>
            <a:ln w="34925">
              <a:solidFill>
                <a:srgbClr val="89898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 flipH="1">
              <a:off x="2407" y="998"/>
              <a:ext cx="487" cy="1"/>
            </a:xfrm>
            <a:prstGeom prst="line">
              <a:avLst/>
            </a:prstGeom>
            <a:noFill/>
            <a:ln w="34925">
              <a:solidFill>
                <a:srgbClr val="92929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0" name="Line 50"/>
            <p:cNvSpPr>
              <a:spLocks noChangeShapeType="1"/>
            </p:cNvSpPr>
            <p:nvPr/>
          </p:nvSpPr>
          <p:spPr bwMode="auto">
            <a:xfrm flipH="1">
              <a:off x="2407" y="984"/>
              <a:ext cx="487" cy="1"/>
            </a:xfrm>
            <a:prstGeom prst="line">
              <a:avLst/>
            </a:prstGeom>
            <a:noFill/>
            <a:ln w="34925">
              <a:solidFill>
                <a:srgbClr val="9B9B9B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 flipH="1">
              <a:off x="2407" y="970"/>
              <a:ext cx="487" cy="1"/>
            </a:xfrm>
            <a:prstGeom prst="line">
              <a:avLst/>
            </a:prstGeom>
            <a:noFill/>
            <a:ln w="34925">
              <a:solidFill>
                <a:srgbClr val="A5A5A5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 flipH="1">
              <a:off x="2407" y="955"/>
              <a:ext cx="487" cy="1"/>
            </a:xfrm>
            <a:prstGeom prst="line">
              <a:avLst/>
            </a:prstGeom>
            <a:noFill/>
            <a:ln w="34925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 flipH="1">
              <a:off x="2407" y="941"/>
              <a:ext cx="487" cy="1"/>
            </a:xfrm>
            <a:prstGeom prst="line">
              <a:avLst/>
            </a:prstGeom>
            <a:noFill/>
            <a:ln w="34925">
              <a:solidFill>
                <a:srgbClr val="B7B7B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" name="Line 54"/>
            <p:cNvSpPr>
              <a:spLocks noChangeShapeType="1"/>
            </p:cNvSpPr>
            <p:nvPr/>
          </p:nvSpPr>
          <p:spPr bwMode="auto">
            <a:xfrm flipH="1">
              <a:off x="2407" y="927"/>
              <a:ext cx="487" cy="1"/>
            </a:xfrm>
            <a:prstGeom prst="line">
              <a:avLst/>
            </a:prstGeom>
            <a:noFill/>
            <a:ln w="34925">
              <a:solidFill>
                <a:srgbClr val="C1C1C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5" name="Line 55"/>
            <p:cNvSpPr>
              <a:spLocks noChangeShapeType="1"/>
            </p:cNvSpPr>
            <p:nvPr/>
          </p:nvSpPr>
          <p:spPr bwMode="auto">
            <a:xfrm flipH="1">
              <a:off x="2407" y="913"/>
              <a:ext cx="487" cy="1"/>
            </a:xfrm>
            <a:prstGeom prst="line">
              <a:avLst/>
            </a:prstGeom>
            <a:noFill/>
            <a:ln w="34925">
              <a:solidFill>
                <a:srgbClr val="CACAC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6" name="Line 56"/>
            <p:cNvSpPr>
              <a:spLocks noChangeShapeType="1"/>
            </p:cNvSpPr>
            <p:nvPr/>
          </p:nvSpPr>
          <p:spPr bwMode="auto">
            <a:xfrm flipH="1">
              <a:off x="2407" y="898"/>
              <a:ext cx="487" cy="1"/>
            </a:xfrm>
            <a:prstGeom prst="line">
              <a:avLst/>
            </a:prstGeom>
            <a:noFill/>
            <a:ln w="34925">
              <a:solidFill>
                <a:srgbClr val="D3D3D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 flipH="1">
              <a:off x="2407" y="884"/>
              <a:ext cx="487" cy="1"/>
            </a:xfrm>
            <a:prstGeom prst="line">
              <a:avLst/>
            </a:prstGeom>
            <a:noFill/>
            <a:ln w="349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8" name="Line 58"/>
            <p:cNvSpPr>
              <a:spLocks noChangeShapeType="1"/>
            </p:cNvSpPr>
            <p:nvPr/>
          </p:nvSpPr>
          <p:spPr bwMode="auto">
            <a:xfrm flipH="1">
              <a:off x="2407" y="870"/>
              <a:ext cx="487" cy="1"/>
            </a:xfrm>
            <a:prstGeom prst="line">
              <a:avLst/>
            </a:prstGeom>
            <a:noFill/>
            <a:ln w="34925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2299" y="791"/>
              <a:ext cx="72" cy="150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" name="Rectangle 60"/>
            <p:cNvSpPr>
              <a:spLocks noChangeArrowheads="1"/>
            </p:cNvSpPr>
            <p:nvPr/>
          </p:nvSpPr>
          <p:spPr bwMode="auto">
            <a:xfrm>
              <a:off x="2923" y="791"/>
              <a:ext cx="72" cy="150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 flipV="1">
              <a:off x="2263" y="970"/>
              <a:ext cx="0" cy="17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2263" y="970"/>
              <a:ext cx="137" cy="214"/>
            </a:xfrm>
            <a:custGeom>
              <a:avLst/>
              <a:gdLst>
                <a:gd name="T0" fmla="*/ 0 w 137"/>
                <a:gd name="T1" fmla="*/ 0 h 214"/>
                <a:gd name="T2" fmla="*/ 137 w 137"/>
                <a:gd name="T3" fmla="*/ 0 h 214"/>
                <a:gd name="T4" fmla="*/ 137 w 137"/>
                <a:gd name="T5" fmla="*/ 214 h 214"/>
                <a:gd name="T6" fmla="*/ 36 w 137"/>
                <a:gd name="T7" fmla="*/ 214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214"/>
                <a:gd name="T14" fmla="*/ 137 w 137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214">
                  <a:moveTo>
                    <a:pt x="0" y="0"/>
                  </a:moveTo>
                  <a:lnTo>
                    <a:pt x="137" y="0"/>
                  </a:lnTo>
                  <a:lnTo>
                    <a:pt x="137" y="214"/>
                  </a:lnTo>
                  <a:lnTo>
                    <a:pt x="36" y="21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Line 63"/>
            <p:cNvSpPr>
              <a:spLocks noChangeShapeType="1"/>
            </p:cNvSpPr>
            <p:nvPr/>
          </p:nvSpPr>
          <p:spPr bwMode="auto">
            <a:xfrm>
              <a:off x="2400" y="1184"/>
              <a:ext cx="5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2894" y="970"/>
              <a:ext cx="137" cy="178"/>
            </a:xfrm>
            <a:custGeom>
              <a:avLst/>
              <a:gdLst>
                <a:gd name="T0" fmla="*/ 137 w 137"/>
                <a:gd name="T1" fmla="*/ 178 h 178"/>
                <a:gd name="T2" fmla="*/ 137 w 137"/>
                <a:gd name="T3" fmla="*/ 0 h 178"/>
                <a:gd name="T4" fmla="*/ 0 w 137"/>
                <a:gd name="T5" fmla="*/ 0 h 178"/>
                <a:gd name="T6" fmla="*/ 0 w 137"/>
                <a:gd name="T7" fmla="*/ 5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78"/>
                <a:gd name="T14" fmla="*/ 137 w 137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78">
                  <a:moveTo>
                    <a:pt x="137" y="178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5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 flipV="1">
              <a:off x="2894" y="727"/>
              <a:ext cx="0" cy="29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2894" y="613"/>
              <a:ext cx="137" cy="150"/>
            </a:xfrm>
            <a:custGeom>
              <a:avLst/>
              <a:gdLst>
                <a:gd name="T0" fmla="*/ 0 w 137"/>
                <a:gd name="T1" fmla="*/ 114 h 150"/>
                <a:gd name="T2" fmla="*/ 0 w 137"/>
                <a:gd name="T3" fmla="*/ 150 h 150"/>
                <a:gd name="T4" fmla="*/ 137 w 137"/>
                <a:gd name="T5" fmla="*/ 150 h 150"/>
                <a:gd name="T6" fmla="*/ 137 w 137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50"/>
                <a:gd name="T14" fmla="*/ 137 w 137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50">
                  <a:moveTo>
                    <a:pt x="0" y="114"/>
                  </a:moveTo>
                  <a:lnTo>
                    <a:pt x="0" y="150"/>
                  </a:lnTo>
                  <a:lnTo>
                    <a:pt x="137" y="150"/>
                  </a:lnTo>
                  <a:lnTo>
                    <a:pt x="137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Line 67"/>
            <p:cNvSpPr>
              <a:spLocks noChangeShapeType="1"/>
            </p:cNvSpPr>
            <p:nvPr/>
          </p:nvSpPr>
          <p:spPr bwMode="auto">
            <a:xfrm flipH="1">
              <a:off x="2299" y="577"/>
              <a:ext cx="69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2263" y="613"/>
              <a:ext cx="137" cy="150"/>
            </a:xfrm>
            <a:custGeom>
              <a:avLst/>
              <a:gdLst>
                <a:gd name="T0" fmla="*/ 0 w 137"/>
                <a:gd name="T1" fmla="*/ 0 h 150"/>
                <a:gd name="T2" fmla="*/ 0 w 137"/>
                <a:gd name="T3" fmla="*/ 150 h 150"/>
                <a:gd name="T4" fmla="*/ 137 w 137"/>
                <a:gd name="T5" fmla="*/ 150 h 150"/>
                <a:gd name="T6" fmla="*/ 137 w 137"/>
                <a:gd name="T7" fmla="*/ 114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"/>
                <a:gd name="T13" fmla="*/ 0 h 150"/>
                <a:gd name="T14" fmla="*/ 137 w 137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" h="150">
                  <a:moveTo>
                    <a:pt x="0" y="0"/>
                  </a:moveTo>
                  <a:lnTo>
                    <a:pt x="0" y="150"/>
                  </a:lnTo>
                  <a:lnTo>
                    <a:pt x="137" y="150"/>
                  </a:lnTo>
                  <a:lnTo>
                    <a:pt x="137" y="11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>
              <a:off x="2400" y="727"/>
              <a:ext cx="0" cy="29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>
              <a:off x="2400" y="1041"/>
              <a:ext cx="47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Line 71"/>
            <p:cNvSpPr>
              <a:spLocks noChangeShapeType="1"/>
            </p:cNvSpPr>
            <p:nvPr/>
          </p:nvSpPr>
          <p:spPr bwMode="auto">
            <a:xfrm flipH="1">
              <a:off x="2421" y="1041"/>
              <a:ext cx="45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Line 72"/>
            <p:cNvSpPr>
              <a:spLocks noChangeShapeType="1"/>
            </p:cNvSpPr>
            <p:nvPr/>
          </p:nvSpPr>
          <p:spPr bwMode="auto">
            <a:xfrm>
              <a:off x="2421" y="706"/>
              <a:ext cx="45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Line 73"/>
            <p:cNvSpPr>
              <a:spLocks noChangeShapeType="1"/>
            </p:cNvSpPr>
            <p:nvPr/>
          </p:nvSpPr>
          <p:spPr bwMode="auto">
            <a:xfrm flipH="1">
              <a:off x="2421" y="706"/>
              <a:ext cx="45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3024" y="592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0 w 7"/>
                <a:gd name="T3" fmla="*/ 7 h 21"/>
                <a:gd name="T4" fmla="*/ 0 w 7"/>
                <a:gd name="T5" fmla="*/ 0 h 21"/>
                <a:gd name="T6" fmla="*/ 0 60000 65536"/>
                <a:gd name="T7" fmla="*/ 0 60000 65536"/>
                <a:gd name="T8" fmla="*/ 0 60000 65536"/>
                <a:gd name="T9" fmla="*/ 0 w 7"/>
                <a:gd name="T10" fmla="*/ 0 h 21"/>
                <a:gd name="T11" fmla="*/ 7 w 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2995" y="577"/>
              <a:ext cx="29" cy="15"/>
            </a:xfrm>
            <a:custGeom>
              <a:avLst/>
              <a:gdLst>
                <a:gd name="T0" fmla="*/ 29 w 29"/>
                <a:gd name="T1" fmla="*/ 15 h 15"/>
                <a:gd name="T2" fmla="*/ 21 w 29"/>
                <a:gd name="T3" fmla="*/ 7 h 15"/>
                <a:gd name="T4" fmla="*/ 7 w 29"/>
                <a:gd name="T5" fmla="*/ 0 h 15"/>
                <a:gd name="T6" fmla="*/ 0 w 29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5"/>
                <a:gd name="T14" fmla="*/ 29 w 2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5">
                  <a:moveTo>
                    <a:pt x="29" y="15"/>
                  </a:moveTo>
                  <a:lnTo>
                    <a:pt x="21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2995" y="1148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29 w 36"/>
                <a:gd name="T3" fmla="*/ 14 h 36"/>
                <a:gd name="T4" fmla="*/ 29 w 36"/>
                <a:gd name="T5" fmla="*/ 21 h 36"/>
                <a:gd name="T6" fmla="*/ 21 w 36"/>
                <a:gd name="T7" fmla="*/ 29 h 36"/>
                <a:gd name="T8" fmla="*/ 7 w 36"/>
                <a:gd name="T9" fmla="*/ 36 h 36"/>
                <a:gd name="T10" fmla="*/ 0 w 36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36" y="0"/>
                  </a:moveTo>
                  <a:lnTo>
                    <a:pt x="29" y="14"/>
                  </a:lnTo>
                  <a:lnTo>
                    <a:pt x="29" y="21"/>
                  </a:lnTo>
                  <a:lnTo>
                    <a:pt x="21" y="29"/>
                  </a:lnTo>
                  <a:lnTo>
                    <a:pt x="7" y="36"/>
                  </a:lnTo>
                  <a:lnTo>
                    <a:pt x="0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2271" y="577"/>
              <a:ext cx="28" cy="15"/>
            </a:xfrm>
            <a:custGeom>
              <a:avLst/>
              <a:gdLst>
                <a:gd name="T0" fmla="*/ 28 w 28"/>
                <a:gd name="T1" fmla="*/ 0 h 15"/>
                <a:gd name="T2" fmla="*/ 21 w 28"/>
                <a:gd name="T3" fmla="*/ 0 h 15"/>
                <a:gd name="T4" fmla="*/ 7 w 28"/>
                <a:gd name="T5" fmla="*/ 7 h 15"/>
                <a:gd name="T6" fmla="*/ 0 w 28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5"/>
                <a:gd name="T14" fmla="*/ 28 w 28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5">
                  <a:moveTo>
                    <a:pt x="28" y="0"/>
                  </a:moveTo>
                  <a:lnTo>
                    <a:pt x="21" y="0"/>
                  </a:lnTo>
                  <a:lnTo>
                    <a:pt x="7" y="7"/>
                  </a:lnTo>
                  <a:lnTo>
                    <a:pt x="0" y="1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2263" y="592"/>
              <a:ext cx="8" cy="21"/>
            </a:xfrm>
            <a:custGeom>
              <a:avLst/>
              <a:gdLst>
                <a:gd name="T0" fmla="*/ 8 w 8"/>
                <a:gd name="T1" fmla="*/ 0 h 21"/>
                <a:gd name="T2" fmla="*/ 8 w 8"/>
                <a:gd name="T3" fmla="*/ 7 h 21"/>
                <a:gd name="T4" fmla="*/ 0 w 8"/>
                <a:gd name="T5" fmla="*/ 21 h 21"/>
                <a:gd name="T6" fmla="*/ 0 60000 65536"/>
                <a:gd name="T7" fmla="*/ 0 60000 65536"/>
                <a:gd name="T8" fmla="*/ 0 60000 65536"/>
                <a:gd name="T9" fmla="*/ 0 w 8"/>
                <a:gd name="T10" fmla="*/ 0 h 21"/>
                <a:gd name="T11" fmla="*/ 8 w 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21">
                  <a:moveTo>
                    <a:pt x="8" y="0"/>
                  </a:moveTo>
                  <a:lnTo>
                    <a:pt x="8" y="7"/>
                  </a:lnTo>
                  <a:lnTo>
                    <a:pt x="0" y="2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2263" y="1148"/>
              <a:ext cx="36" cy="36"/>
            </a:xfrm>
            <a:custGeom>
              <a:avLst/>
              <a:gdLst>
                <a:gd name="T0" fmla="*/ 0 w 36"/>
                <a:gd name="T1" fmla="*/ 0 h 36"/>
                <a:gd name="T2" fmla="*/ 8 w 36"/>
                <a:gd name="T3" fmla="*/ 14 h 36"/>
                <a:gd name="T4" fmla="*/ 8 w 36"/>
                <a:gd name="T5" fmla="*/ 21 h 36"/>
                <a:gd name="T6" fmla="*/ 15 w 36"/>
                <a:gd name="T7" fmla="*/ 29 h 36"/>
                <a:gd name="T8" fmla="*/ 29 w 36"/>
                <a:gd name="T9" fmla="*/ 36 h 36"/>
                <a:gd name="T10" fmla="*/ 36 w 36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0" y="0"/>
                  </a:moveTo>
                  <a:lnTo>
                    <a:pt x="8" y="14"/>
                  </a:lnTo>
                  <a:lnTo>
                    <a:pt x="8" y="21"/>
                  </a:lnTo>
                  <a:lnTo>
                    <a:pt x="15" y="29"/>
                  </a:lnTo>
                  <a:lnTo>
                    <a:pt x="29" y="36"/>
                  </a:lnTo>
                  <a:lnTo>
                    <a:pt x="36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2873" y="1020"/>
              <a:ext cx="21" cy="21"/>
            </a:xfrm>
            <a:custGeom>
              <a:avLst/>
              <a:gdLst>
                <a:gd name="T0" fmla="*/ 0 w 21"/>
                <a:gd name="T1" fmla="*/ 21 h 21"/>
                <a:gd name="T2" fmla="*/ 7 w 21"/>
                <a:gd name="T3" fmla="*/ 21 h 21"/>
                <a:gd name="T4" fmla="*/ 14 w 21"/>
                <a:gd name="T5" fmla="*/ 14 h 21"/>
                <a:gd name="T6" fmla="*/ 21 w 21"/>
                <a:gd name="T7" fmla="*/ 7 h 21"/>
                <a:gd name="T8" fmla="*/ 21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21"/>
                  </a:moveTo>
                  <a:lnTo>
                    <a:pt x="7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2873" y="706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4 h 21"/>
                <a:gd name="T4" fmla="*/ 14 w 21"/>
                <a:gd name="T5" fmla="*/ 7 h 21"/>
                <a:gd name="T6" fmla="*/ 7 w 21"/>
                <a:gd name="T7" fmla="*/ 0 h 21"/>
                <a:gd name="T8" fmla="*/ 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21" y="21"/>
                  </a:moveTo>
                  <a:lnTo>
                    <a:pt x="21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2400" y="706"/>
              <a:ext cx="21" cy="21"/>
            </a:xfrm>
            <a:custGeom>
              <a:avLst/>
              <a:gdLst>
                <a:gd name="T0" fmla="*/ 21 w 21"/>
                <a:gd name="T1" fmla="*/ 0 h 21"/>
                <a:gd name="T2" fmla="*/ 14 w 21"/>
                <a:gd name="T3" fmla="*/ 0 h 21"/>
                <a:gd name="T4" fmla="*/ 7 w 21"/>
                <a:gd name="T5" fmla="*/ 7 h 21"/>
                <a:gd name="T6" fmla="*/ 0 w 21"/>
                <a:gd name="T7" fmla="*/ 14 h 21"/>
                <a:gd name="T8" fmla="*/ 0 w 21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21" y="0"/>
                  </a:moveTo>
                  <a:lnTo>
                    <a:pt x="14" y="0"/>
                  </a:lnTo>
                  <a:lnTo>
                    <a:pt x="7" y="7"/>
                  </a:lnTo>
                  <a:lnTo>
                    <a:pt x="0" y="14"/>
                  </a:lnTo>
                  <a:lnTo>
                    <a:pt x="0" y="2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Line 83"/>
            <p:cNvSpPr>
              <a:spLocks noChangeShapeType="1"/>
            </p:cNvSpPr>
            <p:nvPr/>
          </p:nvSpPr>
          <p:spPr bwMode="auto">
            <a:xfrm>
              <a:off x="2400" y="1041"/>
              <a:ext cx="0" cy="1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Line 84"/>
            <p:cNvSpPr>
              <a:spLocks noChangeShapeType="1"/>
            </p:cNvSpPr>
            <p:nvPr/>
          </p:nvSpPr>
          <p:spPr bwMode="auto">
            <a:xfrm>
              <a:off x="2263" y="1148"/>
              <a:ext cx="0" cy="4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Line 85"/>
            <p:cNvSpPr>
              <a:spLocks noChangeShapeType="1"/>
            </p:cNvSpPr>
            <p:nvPr/>
          </p:nvSpPr>
          <p:spPr bwMode="auto">
            <a:xfrm flipV="1">
              <a:off x="2400" y="1184"/>
              <a:ext cx="0" cy="36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2400" y="1020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14 w 21"/>
                <a:gd name="T3" fmla="*/ 21 h 21"/>
                <a:gd name="T4" fmla="*/ 7 w 21"/>
                <a:gd name="T5" fmla="*/ 14 h 21"/>
                <a:gd name="T6" fmla="*/ 0 w 21"/>
                <a:gd name="T7" fmla="*/ 7 h 21"/>
                <a:gd name="T8" fmla="*/ 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21" y="21"/>
                  </a:moveTo>
                  <a:lnTo>
                    <a:pt x="14" y="21"/>
                  </a:lnTo>
                  <a:lnTo>
                    <a:pt x="7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7" name="Line 87"/>
            <p:cNvSpPr>
              <a:spLocks noChangeShapeType="1"/>
            </p:cNvSpPr>
            <p:nvPr/>
          </p:nvSpPr>
          <p:spPr bwMode="auto">
            <a:xfrm flipV="1">
              <a:off x="2263" y="763"/>
              <a:ext cx="0" cy="20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>
              <a:off x="2400" y="706"/>
              <a:ext cx="21" cy="21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14 h 21"/>
                <a:gd name="T4" fmla="*/ 7 w 21"/>
                <a:gd name="T5" fmla="*/ 7 h 21"/>
                <a:gd name="T6" fmla="*/ 14 w 21"/>
                <a:gd name="T7" fmla="*/ 0 h 21"/>
                <a:gd name="T8" fmla="*/ 21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21"/>
                  </a:moveTo>
                  <a:lnTo>
                    <a:pt x="0" y="14"/>
                  </a:lnTo>
                  <a:lnTo>
                    <a:pt x="7" y="7"/>
                  </a:lnTo>
                  <a:lnTo>
                    <a:pt x="14" y="0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>
              <a:off x="2873" y="1020"/>
              <a:ext cx="21" cy="21"/>
            </a:xfrm>
            <a:custGeom>
              <a:avLst/>
              <a:gdLst>
                <a:gd name="T0" fmla="*/ 0 w 21"/>
                <a:gd name="T1" fmla="*/ 21 h 21"/>
                <a:gd name="T2" fmla="*/ 7 w 21"/>
                <a:gd name="T3" fmla="*/ 21 h 21"/>
                <a:gd name="T4" fmla="*/ 14 w 21"/>
                <a:gd name="T5" fmla="*/ 14 h 21"/>
                <a:gd name="T6" fmla="*/ 21 w 21"/>
                <a:gd name="T7" fmla="*/ 7 h 21"/>
                <a:gd name="T8" fmla="*/ 21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0" y="21"/>
                  </a:moveTo>
                  <a:lnTo>
                    <a:pt x="7" y="21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0" name="Line 90"/>
            <p:cNvSpPr>
              <a:spLocks noChangeShapeType="1"/>
            </p:cNvSpPr>
            <p:nvPr/>
          </p:nvSpPr>
          <p:spPr bwMode="auto">
            <a:xfrm flipV="1">
              <a:off x="3031" y="763"/>
              <a:ext cx="0" cy="20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1" name="Freeform 91"/>
            <p:cNvSpPr>
              <a:spLocks/>
            </p:cNvSpPr>
            <p:nvPr/>
          </p:nvSpPr>
          <p:spPr bwMode="auto">
            <a:xfrm>
              <a:off x="2873" y="706"/>
              <a:ext cx="21" cy="21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14 h 21"/>
                <a:gd name="T4" fmla="*/ 14 w 21"/>
                <a:gd name="T5" fmla="*/ 7 h 21"/>
                <a:gd name="T6" fmla="*/ 7 w 21"/>
                <a:gd name="T7" fmla="*/ 0 h 21"/>
                <a:gd name="T8" fmla="*/ 0 w 21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1"/>
                <a:gd name="T17" fmla="*/ 21 w 2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1">
                  <a:moveTo>
                    <a:pt x="21" y="21"/>
                  </a:moveTo>
                  <a:lnTo>
                    <a:pt x="21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2" name="Line 92"/>
            <p:cNvSpPr>
              <a:spLocks noChangeShapeType="1"/>
            </p:cNvSpPr>
            <p:nvPr/>
          </p:nvSpPr>
          <p:spPr bwMode="auto">
            <a:xfrm>
              <a:off x="3031" y="1148"/>
              <a:ext cx="0" cy="4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3" name="Line 93"/>
            <p:cNvSpPr>
              <a:spLocks noChangeShapeType="1"/>
            </p:cNvSpPr>
            <p:nvPr/>
          </p:nvSpPr>
          <p:spPr bwMode="auto">
            <a:xfrm>
              <a:off x="2371" y="791"/>
              <a:ext cx="0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" name="Line 94"/>
            <p:cNvSpPr>
              <a:spLocks noChangeShapeType="1"/>
            </p:cNvSpPr>
            <p:nvPr/>
          </p:nvSpPr>
          <p:spPr bwMode="auto">
            <a:xfrm>
              <a:off x="2923" y="791"/>
              <a:ext cx="0" cy="1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5" name="Line 95"/>
            <p:cNvSpPr>
              <a:spLocks noChangeShapeType="1"/>
            </p:cNvSpPr>
            <p:nvPr/>
          </p:nvSpPr>
          <p:spPr bwMode="auto">
            <a:xfrm>
              <a:off x="2299" y="941"/>
              <a:ext cx="0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6" name="Line 96"/>
            <p:cNvSpPr>
              <a:spLocks noChangeShapeType="1"/>
            </p:cNvSpPr>
            <p:nvPr/>
          </p:nvSpPr>
          <p:spPr bwMode="auto">
            <a:xfrm>
              <a:off x="2995" y="941"/>
              <a:ext cx="0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auto">
            <a:xfrm>
              <a:off x="2894" y="791"/>
              <a:ext cx="101" cy="150"/>
            </a:xfrm>
            <a:custGeom>
              <a:avLst/>
              <a:gdLst>
                <a:gd name="T0" fmla="*/ 0 w 101"/>
                <a:gd name="T1" fmla="*/ 0 h 150"/>
                <a:gd name="T2" fmla="*/ 101 w 101"/>
                <a:gd name="T3" fmla="*/ 0 h 150"/>
                <a:gd name="T4" fmla="*/ 101 w 101"/>
                <a:gd name="T5" fmla="*/ 150 h 150"/>
                <a:gd name="T6" fmla="*/ 0 w 101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50"/>
                <a:gd name="T14" fmla="*/ 101 w 101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50">
                  <a:moveTo>
                    <a:pt x="0" y="0"/>
                  </a:moveTo>
                  <a:lnTo>
                    <a:pt x="101" y="0"/>
                  </a:lnTo>
                  <a:lnTo>
                    <a:pt x="101" y="150"/>
                  </a:lnTo>
                  <a:lnTo>
                    <a:pt x="0" y="1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auto">
            <a:xfrm>
              <a:off x="2299" y="791"/>
              <a:ext cx="101" cy="150"/>
            </a:xfrm>
            <a:custGeom>
              <a:avLst/>
              <a:gdLst>
                <a:gd name="T0" fmla="*/ 101 w 101"/>
                <a:gd name="T1" fmla="*/ 150 h 150"/>
                <a:gd name="T2" fmla="*/ 0 w 101"/>
                <a:gd name="T3" fmla="*/ 150 h 150"/>
                <a:gd name="T4" fmla="*/ 0 w 101"/>
                <a:gd name="T5" fmla="*/ 0 h 150"/>
                <a:gd name="T6" fmla="*/ 101 w 101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50"/>
                <a:gd name="T14" fmla="*/ 101 w 101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50">
                  <a:moveTo>
                    <a:pt x="101" y="150"/>
                  </a:moveTo>
                  <a:lnTo>
                    <a:pt x="0" y="150"/>
                  </a:lnTo>
                  <a:lnTo>
                    <a:pt x="0" y="0"/>
                  </a:lnTo>
                  <a:lnTo>
                    <a:pt x="10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9" name="Line 99"/>
            <p:cNvSpPr>
              <a:spLocks noChangeShapeType="1"/>
            </p:cNvSpPr>
            <p:nvPr/>
          </p:nvSpPr>
          <p:spPr bwMode="auto">
            <a:xfrm>
              <a:off x="2385" y="720"/>
              <a:ext cx="0" cy="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0" name="Line 100"/>
            <p:cNvSpPr>
              <a:spLocks noChangeShapeType="1"/>
            </p:cNvSpPr>
            <p:nvPr/>
          </p:nvSpPr>
          <p:spPr bwMode="auto">
            <a:xfrm>
              <a:off x="2909" y="720"/>
              <a:ext cx="0" cy="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1" name="Line 101"/>
            <p:cNvSpPr>
              <a:spLocks noChangeShapeType="1"/>
            </p:cNvSpPr>
            <p:nvPr/>
          </p:nvSpPr>
          <p:spPr bwMode="auto">
            <a:xfrm>
              <a:off x="2385" y="791"/>
              <a:ext cx="0" cy="1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2" name="Line 102"/>
            <p:cNvSpPr>
              <a:spLocks noChangeShapeType="1"/>
            </p:cNvSpPr>
            <p:nvPr/>
          </p:nvSpPr>
          <p:spPr bwMode="auto">
            <a:xfrm>
              <a:off x="2909" y="791"/>
              <a:ext cx="0" cy="1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3" name="Line 103"/>
            <p:cNvSpPr>
              <a:spLocks noChangeShapeType="1"/>
            </p:cNvSpPr>
            <p:nvPr/>
          </p:nvSpPr>
          <p:spPr bwMode="auto">
            <a:xfrm>
              <a:off x="2385" y="977"/>
              <a:ext cx="0" cy="5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4" name="Line 104"/>
            <p:cNvSpPr>
              <a:spLocks noChangeShapeType="1"/>
            </p:cNvSpPr>
            <p:nvPr/>
          </p:nvSpPr>
          <p:spPr bwMode="auto">
            <a:xfrm>
              <a:off x="2909" y="977"/>
              <a:ext cx="0" cy="5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5" name="Rectangle 105"/>
            <p:cNvSpPr>
              <a:spLocks noChangeArrowheads="1"/>
            </p:cNvSpPr>
            <p:nvPr/>
          </p:nvSpPr>
          <p:spPr bwMode="auto">
            <a:xfrm>
              <a:off x="714" y="770"/>
              <a:ext cx="667" cy="778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6" name="Freeform 106"/>
            <p:cNvSpPr>
              <a:spLocks/>
            </p:cNvSpPr>
            <p:nvPr/>
          </p:nvSpPr>
          <p:spPr bwMode="auto">
            <a:xfrm>
              <a:off x="714" y="1041"/>
              <a:ext cx="667" cy="200"/>
            </a:xfrm>
            <a:custGeom>
              <a:avLst/>
              <a:gdLst>
                <a:gd name="T0" fmla="*/ 0 w 667"/>
                <a:gd name="T1" fmla="*/ 0 h 200"/>
                <a:gd name="T2" fmla="*/ 158 w 667"/>
                <a:gd name="T3" fmla="*/ 0 h 200"/>
                <a:gd name="T4" fmla="*/ 216 w 667"/>
                <a:gd name="T5" fmla="*/ 43 h 200"/>
                <a:gd name="T6" fmla="*/ 280 w 667"/>
                <a:gd name="T7" fmla="*/ 71 h 200"/>
                <a:gd name="T8" fmla="*/ 352 w 667"/>
                <a:gd name="T9" fmla="*/ 79 h 200"/>
                <a:gd name="T10" fmla="*/ 416 w 667"/>
                <a:gd name="T11" fmla="*/ 64 h 200"/>
                <a:gd name="T12" fmla="*/ 467 w 667"/>
                <a:gd name="T13" fmla="*/ 36 h 200"/>
                <a:gd name="T14" fmla="*/ 502 w 667"/>
                <a:gd name="T15" fmla="*/ 0 h 200"/>
                <a:gd name="T16" fmla="*/ 667 w 667"/>
                <a:gd name="T17" fmla="*/ 0 h 200"/>
                <a:gd name="T18" fmla="*/ 667 w 667"/>
                <a:gd name="T19" fmla="*/ 164 h 200"/>
                <a:gd name="T20" fmla="*/ 653 w 667"/>
                <a:gd name="T21" fmla="*/ 186 h 200"/>
                <a:gd name="T22" fmla="*/ 624 w 667"/>
                <a:gd name="T23" fmla="*/ 200 h 200"/>
                <a:gd name="T24" fmla="*/ 43 w 667"/>
                <a:gd name="T25" fmla="*/ 200 h 200"/>
                <a:gd name="T26" fmla="*/ 8 w 667"/>
                <a:gd name="T27" fmla="*/ 186 h 200"/>
                <a:gd name="T28" fmla="*/ 0 w 667"/>
                <a:gd name="T29" fmla="*/ 164 h 200"/>
                <a:gd name="T30" fmla="*/ 0 w 667"/>
                <a:gd name="T31" fmla="*/ 0 h 2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7"/>
                <a:gd name="T49" fmla="*/ 0 h 200"/>
                <a:gd name="T50" fmla="*/ 667 w 667"/>
                <a:gd name="T51" fmla="*/ 200 h 2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7" h="200">
                  <a:moveTo>
                    <a:pt x="0" y="0"/>
                  </a:moveTo>
                  <a:lnTo>
                    <a:pt x="158" y="0"/>
                  </a:lnTo>
                  <a:lnTo>
                    <a:pt x="216" y="43"/>
                  </a:lnTo>
                  <a:lnTo>
                    <a:pt x="280" y="71"/>
                  </a:lnTo>
                  <a:lnTo>
                    <a:pt x="352" y="79"/>
                  </a:lnTo>
                  <a:lnTo>
                    <a:pt x="416" y="64"/>
                  </a:lnTo>
                  <a:lnTo>
                    <a:pt x="467" y="36"/>
                  </a:lnTo>
                  <a:lnTo>
                    <a:pt x="502" y="0"/>
                  </a:lnTo>
                  <a:lnTo>
                    <a:pt x="667" y="0"/>
                  </a:lnTo>
                  <a:lnTo>
                    <a:pt x="667" y="164"/>
                  </a:lnTo>
                  <a:lnTo>
                    <a:pt x="653" y="186"/>
                  </a:lnTo>
                  <a:lnTo>
                    <a:pt x="624" y="200"/>
                  </a:lnTo>
                  <a:lnTo>
                    <a:pt x="43" y="200"/>
                  </a:lnTo>
                  <a:lnTo>
                    <a:pt x="8" y="186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7" name="Freeform 107"/>
            <p:cNvSpPr>
              <a:spLocks/>
            </p:cNvSpPr>
            <p:nvPr/>
          </p:nvSpPr>
          <p:spPr bwMode="auto">
            <a:xfrm>
              <a:off x="714" y="577"/>
              <a:ext cx="667" cy="193"/>
            </a:xfrm>
            <a:custGeom>
              <a:avLst/>
              <a:gdLst>
                <a:gd name="T0" fmla="*/ 0 w 667"/>
                <a:gd name="T1" fmla="*/ 193 h 193"/>
                <a:gd name="T2" fmla="*/ 0 w 667"/>
                <a:gd name="T3" fmla="*/ 36 h 193"/>
                <a:gd name="T4" fmla="*/ 8 w 667"/>
                <a:gd name="T5" fmla="*/ 15 h 193"/>
                <a:gd name="T6" fmla="*/ 36 w 667"/>
                <a:gd name="T7" fmla="*/ 0 h 193"/>
                <a:gd name="T8" fmla="*/ 617 w 667"/>
                <a:gd name="T9" fmla="*/ 0 h 193"/>
                <a:gd name="T10" fmla="*/ 646 w 667"/>
                <a:gd name="T11" fmla="*/ 7 h 193"/>
                <a:gd name="T12" fmla="*/ 667 w 667"/>
                <a:gd name="T13" fmla="*/ 36 h 193"/>
                <a:gd name="T14" fmla="*/ 667 w 667"/>
                <a:gd name="T15" fmla="*/ 193 h 193"/>
                <a:gd name="T16" fmla="*/ 495 w 667"/>
                <a:gd name="T17" fmla="*/ 193 h 193"/>
                <a:gd name="T18" fmla="*/ 459 w 667"/>
                <a:gd name="T19" fmla="*/ 157 h 193"/>
                <a:gd name="T20" fmla="*/ 395 w 667"/>
                <a:gd name="T21" fmla="*/ 122 h 193"/>
                <a:gd name="T22" fmla="*/ 330 w 667"/>
                <a:gd name="T23" fmla="*/ 114 h 193"/>
                <a:gd name="T24" fmla="*/ 280 w 667"/>
                <a:gd name="T25" fmla="*/ 122 h 193"/>
                <a:gd name="T26" fmla="*/ 223 w 667"/>
                <a:gd name="T27" fmla="*/ 150 h 193"/>
                <a:gd name="T28" fmla="*/ 180 w 667"/>
                <a:gd name="T29" fmla="*/ 179 h 193"/>
                <a:gd name="T30" fmla="*/ 165 w 667"/>
                <a:gd name="T31" fmla="*/ 193 h 193"/>
                <a:gd name="T32" fmla="*/ 0 w 667"/>
                <a:gd name="T33" fmla="*/ 193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7"/>
                <a:gd name="T52" fmla="*/ 0 h 193"/>
                <a:gd name="T53" fmla="*/ 667 w 667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7" h="193">
                  <a:moveTo>
                    <a:pt x="0" y="193"/>
                  </a:moveTo>
                  <a:lnTo>
                    <a:pt x="0" y="36"/>
                  </a:lnTo>
                  <a:lnTo>
                    <a:pt x="8" y="15"/>
                  </a:lnTo>
                  <a:lnTo>
                    <a:pt x="36" y="0"/>
                  </a:lnTo>
                  <a:lnTo>
                    <a:pt x="617" y="0"/>
                  </a:lnTo>
                  <a:lnTo>
                    <a:pt x="646" y="7"/>
                  </a:lnTo>
                  <a:lnTo>
                    <a:pt x="667" y="36"/>
                  </a:lnTo>
                  <a:lnTo>
                    <a:pt x="667" y="193"/>
                  </a:lnTo>
                  <a:lnTo>
                    <a:pt x="495" y="193"/>
                  </a:lnTo>
                  <a:lnTo>
                    <a:pt x="459" y="157"/>
                  </a:lnTo>
                  <a:lnTo>
                    <a:pt x="395" y="122"/>
                  </a:lnTo>
                  <a:lnTo>
                    <a:pt x="330" y="114"/>
                  </a:lnTo>
                  <a:lnTo>
                    <a:pt x="280" y="122"/>
                  </a:lnTo>
                  <a:lnTo>
                    <a:pt x="223" y="150"/>
                  </a:lnTo>
                  <a:lnTo>
                    <a:pt x="180" y="179"/>
                  </a:lnTo>
                  <a:lnTo>
                    <a:pt x="165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8" name="Rectangle 108"/>
            <p:cNvSpPr>
              <a:spLocks noChangeArrowheads="1"/>
            </p:cNvSpPr>
            <p:nvPr/>
          </p:nvSpPr>
          <p:spPr bwMode="auto">
            <a:xfrm>
              <a:off x="1281" y="806"/>
              <a:ext cx="57" cy="199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9" name="Rectangle 109"/>
            <p:cNvSpPr>
              <a:spLocks noChangeArrowheads="1"/>
            </p:cNvSpPr>
            <p:nvPr/>
          </p:nvSpPr>
          <p:spPr bwMode="auto">
            <a:xfrm>
              <a:off x="757" y="806"/>
              <a:ext cx="43" cy="192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0" name="Freeform 110"/>
            <p:cNvSpPr>
              <a:spLocks/>
            </p:cNvSpPr>
            <p:nvPr/>
          </p:nvSpPr>
          <p:spPr bwMode="auto">
            <a:xfrm>
              <a:off x="1216" y="1041"/>
              <a:ext cx="165" cy="164"/>
            </a:xfrm>
            <a:custGeom>
              <a:avLst/>
              <a:gdLst>
                <a:gd name="T0" fmla="*/ 165 w 165"/>
                <a:gd name="T1" fmla="*/ 164 h 164"/>
                <a:gd name="T2" fmla="*/ 165 w 165"/>
                <a:gd name="T3" fmla="*/ 0 h 164"/>
                <a:gd name="T4" fmla="*/ 0 w 165"/>
                <a:gd name="T5" fmla="*/ 0 h 164"/>
                <a:gd name="T6" fmla="*/ 0 60000 65536"/>
                <a:gd name="T7" fmla="*/ 0 60000 65536"/>
                <a:gd name="T8" fmla="*/ 0 60000 65536"/>
                <a:gd name="T9" fmla="*/ 0 w 165"/>
                <a:gd name="T10" fmla="*/ 0 h 164"/>
                <a:gd name="T11" fmla="*/ 165 w 165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64">
                  <a:moveTo>
                    <a:pt x="165" y="164"/>
                  </a:moveTo>
                  <a:lnTo>
                    <a:pt x="165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1" name="Line 111"/>
            <p:cNvSpPr>
              <a:spLocks noChangeShapeType="1"/>
            </p:cNvSpPr>
            <p:nvPr/>
          </p:nvSpPr>
          <p:spPr bwMode="auto">
            <a:xfrm flipH="1">
              <a:off x="750" y="1241"/>
              <a:ext cx="58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2" name="Line 112"/>
            <p:cNvSpPr>
              <a:spLocks noChangeShapeType="1"/>
            </p:cNvSpPr>
            <p:nvPr/>
          </p:nvSpPr>
          <p:spPr bwMode="auto">
            <a:xfrm flipV="1">
              <a:off x="714" y="1041"/>
              <a:ext cx="0" cy="16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3" name="Line 113"/>
            <p:cNvSpPr>
              <a:spLocks noChangeShapeType="1"/>
            </p:cNvSpPr>
            <p:nvPr/>
          </p:nvSpPr>
          <p:spPr bwMode="auto">
            <a:xfrm>
              <a:off x="714" y="1041"/>
              <a:ext cx="15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4" name="Freeform 114"/>
            <p:cNvSpPr>
              <a:spLocks/>
            </p:cNvSpPr>
            <p:nvPr/>
          </p:nvSpPr>
          <p:spPr bwMode="auto">
            <a:xfrm>
              <a:off x="714" y="613"/>
              <a:ext cx="165" cy="157"/>
            </a:xfrm>
            <a:custGeom>
              <a:avLst/>
              <a:gdLst>
                <a:gd name="T0" fmla="*/ 165 w 165"/>
                <a:gd name="T1" fmla="*/ 157 h 157"/>
                <a:gd name="T2" fmla="*/ 0 w 165"/>
                <a:gd name="T3" fmla="*/ 157 h 157"/>
                <a:gd name="T4" fmla="*/ 0 w 165"/>
                <a:gd name="T5" fmla="*/ 0 h 157"/>
                <a:gd name="T6" fmla="*/ 0 60000 65536"/>
                <a:gd name="T7" fmla="*/ 0 60000 65536"/>
                <a:gd name="T8" fmla="*/ 0 60000 65536"/>
                <a:gd name="T9" fmla="*/ 0 w 165"/>
                <a:gd name="T10" fmla="*/ 0 h 157"/>
                <a:gd name="T11" fmla="*/ 165 w 165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157">
                  <a:moveTo>
                    <a:pt x="165" y="157"/>
                  </a:moveTo>
                  <a:lnTo>
                    <a:pt x="0" y="15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5" name="Line 115"/>
            <p:cNvSpPr>
              <a:spLocks noChangeShapeType="1"/>
            </p:cNvSpPr>
            <p:nvPr/>
          </p:nvSpPr>
          <p:spPr bwMode="auto">
            <a:xfrm>
              <a:off x="750" y="577"/>
              <a:ext cx="58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6" name="Freeform 116"/>
            <p:cNvSpPr>
              <a:spLocks/>
            </p:cNvSpPr>
            <p:nvPr/>
          </p:nvSpPr>
          <p:spPr bwMode="auto">
            <a:xfrm>
              <a:off x="1209" y="613"/>
              <a:ext cx="172" cy="157"/>
            </a:xfrm>
            <a:custGeom>
              <a:avLst/>
              <a:gdLst>
                <a:gd name="T0" fmla="*/ 172 w 172"/>
                <a:gd name="T1" fmla="*/ 0 h 157"/>
                <a:gd name="T2" fmla="*/ 172 w 172"/>
                <a:gd name="T3" fmla="*/ 157 h 157"/>
                <a:gd name="T4" fmla="*/ 0 w 172"/>
                <a:gd name="T5" fmla="*/ 157 h 157"/>
                <a:gd name="T6" fmla="*/ 0 60000 65536"/>
                <a:gd name="T7" fmla="*/ 0 60000 65536"/>
                <a:gd name="T8" fmla="*/ 0 60000 65536"/>
                <a:gd name="T9" fmla="*/ 0 w 172"/>
                <a:gd name="T10" fmla="*/ 0 h 157"/>
                <a:gd name="T11" fmla="*/ 172 w 17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7">
                  <a:moveTo>
                    <a:pt x="172" y="0"/>
                  </a:moveTo>
                  <a:lnTo>
                    <a:pt x="172" y="157"/>
                  </a:lnTo>
                  <a:lnTo>
                    <a:pt x="0" y="1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7" name="Line 117"/>
            <p:cNvSpPr>
              <a:spLocks noChangeShapeType="1"/>
            </p:cNvSpPr>
            <p:nvPr/>
          </p:nvSpPr>
          <p:spPr bwMode="auto">
            <a:xfrm>
              <a:off x="1381" y="1205"/>
              <a:ext cx="0" cy="3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8" name="Line 118"/>
            <p:cNvSpPr>
              <a:spLocks noChangeShapeType="1"/>
            </p:cNvSpPr>
            <p:nvPr/>
          </p:nvSpPr>
          <p:spPr bwMode="auto">
            <a:xfrm>
              <a:off x="714" y="1205"/>
              <a:ext cx="0" cy="3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9" name="Line 119"/>
            <p:cNvSpPr>
              <a:spLocks noChangeShapeType="1"/>
            </p:cNvSpPr>
            <p:nvPr/>
          </p:nvSpPr>
          <p:spPr bwMode="auto">
            <a:xfrm flipV="1">
              <a:off x="714" y="770"/>
              <a:ext cx="0" cy="27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0" name="Line 120"/>
            <p:cNvSpPr>
              <a:spLocks noChangeShapeType="1"/>
            </p:cNvSpPr>
            <p:nvPr/>
          </p:nvSpPr>
          <p:spPr bwMode="auto">
            <a:xfrm>
              <a:off x="1381" y="770"/>
              <a:ext cx="0" cy="27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1" name="Freeform 121"/>
            <p:cNvSpPr>
              <a:spLocks/>
            </p:cNvSpPr>
            <p:nvPr/>
          </p:nvSpPr>
          <p:spPr bwMode="auto">
            <a:xfrm>
              <a:off x="1338" y="1205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29 w 36"/>
                <a:gd name="T3" fmla="*/ 22 h 36"/>
                <a:gd name="T4" fmla="*/ 0 w 36"/>
                <a:gd name="T5" fmla="*/ 36 h 36"/>
                <a:gd name="T6" fmla="*/ 0 60000 65536"/>
                <a:gd name="T7" fmla="*/ 0 60000 65536"/>
                <a:gd name="T8" fmla="*/ 0 60000 65536"/>
                <a:gd name="T9" fmla="*/ 0 w 36"/>
                <a:gd name="T10" fmla="*/ 0 h 36"/>
                <a:gd name="T11" fmla="*/ 36 w 3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6">
                  <a:moveTo>
                    <a:pt x="36" y="0"/>
                  </a:moveTo>
                  <a:lnTo>
                    <a:pt x="29" y="22"/>
                  </a:lnTo>
                  <a:lnTo>
                    <a:pt x="0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2" name="Freeform 122"/>
            <p:cNvSpPr>
              <a:spLocks/>
            </p:cNvSpPr>
            <p:nvPr/>
          </p:nvSpPr>
          <p:spPr bwMode="auto">
            <a:xfrm>
              <a:off x="1338" y="577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29 w 36"/>
                <a:gd name="T3" fmla="*/ 15 h 36"/>
                <a:gd name="T4" fmla="*/ 0 w 36"/>
                <a:gd name="T5" fmla="*/ 0 h 36"/>
                <a:gd name="T6" fmla="*/ 0 60000 65536"/>
                <a:gd name="T7" fmla="*/ 0 60000 65536"/>
                <a:gd name="T8" fmla="*/ 0 60000 65536"/>
                <a:gd name="T9" fmla="*/ 0 w 36"/>
                <a:gd name="T10" fmla="*/ 0 h 36"/>
                <a:gd name="T11" fmla="*/ 36 w 3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6">
                  <a:moveTo>
                    <a:pt x="36" y="36"/>
                  </a:moveTo>
                  <a:lnTo>
                    <a:pt x="29" y="15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714" y="577"/>
              <a:ext cx="36" cy="36"/>
            </a:xfrm>
            <a:custGeom>
              <a:avLst/>
              <a:gdLst>
                <a:gd name="T0" fmla="*/ 36 w 36"/>
                <a:gd name="T1" fmla="*/ 0 h 36"/>
                <a:gd name="T2" fmla="*/ 8 w 36"/>
                <a:gd name="T3" fmla="*/ 15 h 36"/>
                <a:gd name="T4" fmla="*/ 0 w 36"/>
                <a:gd name="T5" fmla="*/ 36 h 36"/>
                <a:gd name="T6" fmla="*/ 0 60000 65536"/>
                <a:gd name="T7" fmla="*/ 0 60000 65536"/>
                <a:gd name="T8" fmla="*/ 0 60000 65536"/>
                <a:gd name="T9" fmla="*/ 0 w 36"/>
                <a:gd name="T10" fmla="*/ 0 h 36"/>
                <a:gd name="T11" fmla="*/ 36 w 3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6">
                  <a:moveTo>
                    <a:pt x="36" y="0"/>
                  </a:moveTo>
                  <a:lnTo>
                    <a:pt x="8" y="15"/>
                  </a:lnTo>
                  <a:lnTo>
                    <a:pt x="0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714" y="1205"/>
              <a:ext cx="36" cy="36"/>
            </a:xfrm>
            <a:custGeom>
              <a:avLst/>
              <a:gdLst>
                <a:gd name="T0" fmla="*/ 0 w 36"/>
                <a:gd name="T1" fmla="*/ 0 h 36"/>
                <a:gd name="T2" fmla="*/ 8 w 36"/>
                <a:gd name="T3" fmla="*/ 22 h 36"/>
                <a:gd name="T4" fmla="*/ 36 w 36"/>
                <a:gd name="T5" fmla="*/ 36 h 36"/>
                <a:gd name="T6" fmla="*/ 0 60000 65536"/>
                <a:gd name="T7" fmla="*/ 0 60000 65536"/>
                <a:gd name="T8" fmla="*/ 0 60000 65536"/>
                <a:gd name="T9" fmla="*/ 0 w 36"/>
                <a:gd name="T10" fmla="*/ 0 h 36"/>
                <a:gd name="T11" fmla="*/ 36 w 3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6">
                  <a:moveTo>
                    <a:pt x="0" y="0"/>
                  </a:moveTo>
                  <a:lnTo>
                    <a:pt x="8" y="22"/>
                  </a:lnTo>
                  <a:lnTo>
                    <a:pt x="36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5" name="Line 125"/>
            <p:cNvSpPr>
              <a:spLocks noChangeShapeType="1"/>
            </p:cNvSpPr>
            <p:nvPr/>
          </p:nvSpPr>
          <p:spPr bwMode="auto">
            <a:xfrm>
              <a:off x="1281" y="806"/>
              <a:ext cx="0" cy="1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6" name="Line 126"/>
            <p:cNvSpPr>
              <a:spLocks noChangeShapeType="1"/>
            </p:cNvSpPr>
            <p:nvPr/>
          </p:nvSpPr>
          <p:spPr bwMode="auto">
            <a:xfrm>
              <a:off x="757" y="1005"/>
              <a:ext cx="0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7" name="Line 127"/>
            <p:cNvSpPr>
              <a:spLocks noChangeShapeType="1"/>
            </p:cNvSpPr>
            <p:nvPr/>
          </p:nvSpPr>
          <p:spPr bwMode="auto">
            <a:xfrm>
              <a:off x="1338" y="1005"/>
              <a:ext cx="0" cy="3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8" name="Freeform 128"/>
            <p:cNvSpPr>
              <a:spLocks/>
            </p:cNvSpPr>
            <p:nvPr/>
          </p:nvSpPr>
          <p:spPr bwMode="auto">
            <a:xfrm>
              <a:off x="757" y="806"/>
              <a:ext cx="101" cy="199"/>
            </a:xfrm>
            <a:custGeom>
              <a:avLst/>
              <a:gdLst>
                <a:gd name="T0" fmla="*/ 101 w 101"/>
                <a:gd name="T1" fmla="*/ 199 h 199"/>
                <a:gd name="T2" fmla="*/ 0 w 101"/>
                <a:gd name="T3" fmla="*/ 199 h 199"/>
                <a:gd name="T4" fmla="*/ 0 w 101"/>
                <a:gd name="T5" fmla="*/ 0 h 199"/>
                <a:gd name="T6" fmla="*/ 101 w 101"/>
                <a:gd name="T7" fmla="*/ 0 h 1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199"/>
                <a:gd name="T14" fmla="*/ 101 w 101"/>
                <a:gd name="T15" fmla="*/ 199 h 1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199">
                  <a:moveTo>
                    <a:pt x="101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9" name="Freeform 129"/>
            <p:cNvSpPr>
              <a:spLocks/>
            </p:cNvSpPr>
            <p:nvPr/>
          </p:nvSpPr>
          <p:spPr bwMode="auto">
            <a:xfrm>
              <a:off x="1231" y="806"/>
              <a:ext cx="107" cy="199"/>
            </a:xfrm>
            <a:custGeom>
              <a:avLst/>
              <a:gdLst>
                <a:gd name="T0" fmla="*/ 0 w 107"/>
                <a:gd name="T1" fmla="*/ 0 h 199"/>
                <a:gd name="T2" fmla="*/ 107 w 107"/>
                <a:gd name="T3" fmla="*/ 0 h 199"/>
                <a:gd name="T4" fmla="*/ 107 w 107"/>
                <a:gd name="T5" fmla="*/ 199 h 199"/>
                <a:gd name="T6" fmla="*/ 0 w 107"/>
                <a:gd name="T7" fmla="*/ 199 h 1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99"/>
                <a:gd name="T14" fmla="*/ 107 w 107"/>
                <a:gd name="T15" fmla="*/ 199 h 1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99">
                  <a:moveTo>
                    <a:pt x="0" y="0"/>
                  </a:moveTo>
                  <a:lnTo>
                    <a:pt x="107" y="0"/>
                  </a:lnTo>
                  <a:lnTo>
                    <a:pt x="107" y="199"/>
                  </a:lnTo>
                  <a:lnTo>
                    <a:pt x="0" y="19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0" name="Line 130"/>
            <p:cNvSpPr>
              <a:spLocks noChangeShapeType="1"/>
            </p:cNvSpPr>
            <p:nvPr/>
          </p:nvSpPr>
          <p:spPr bwMode="auto">
            <a:xfrm>
              <a:off x="800" y="813"/>
              <a:ext cx="0" cy="18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1" name="Oval 131"/>
            <p:cNvSpPr>
              <a:spLocks noChangeArrowheads="1"/>
            </p:cNvSpPr>
            <p:nvPr/>
          </p:nvSpPr>
          <p:spPr bwMode="auto">
            <a:xfrm>
              <a:off x="793" y="663"/>
              <a:ext cx="502" cy="492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2" name="Oval 132"/>
            <p:cNvSpPr>
              <a:spLocks noChangeArrowheads="1"/>
            </p:cNvSpPr>
            <p:nvPr/>
          </p:nvSpPr>
          <p:spPr bwMode="auto">
            <a:xfrm>
              <a:off x="808" y="677"/>
              <a:ext cx="473" cy="464"/>
            </a:xfrm>
            <a:prstGeom prst="ellipse">
              <a:avLst/>
            </a:pr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3" name="Oval 133"/>
            <p:cNvSpPr>
              <a:spLocks noChangeArrowheads="1"/>
            </p:cNvSpPr>
            <p:nvPr/>
          </p:nvSpPr>
          <p:spPr bwMode="auto">
            <a:xfrm>
              <a:off x="822" y="691"/>
              <a:ext cx="445" cy="436"/>
            </a:xfrm>
            <a:prstGeom prst="ellipse">
              <a:avLst/>
            </a:pr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4" name="Oval 134"/>
            <p:cNvSpPr>
              <a:spLocks noChangeArrowheads="1"/>
            </p:cNvSpPr>
            <p:nvPr/>
          </p:nvSpPr>
          <p:spPr bwMode="auto">
            <a:xfrm>
              <a:off x="836" y="706"/>
              <a:ext cx="416" cy="406"/>
            </a:xfrm>
            <a:prstGeom prst="ellipse">
              <a:avLst/>
            </a:pr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5" name="Oval 135"/>
            <p:cNvSpPr>
              <a:spLocks noChangeArrowheads="1"/>
            </p:cNvSpPr>
            <p:nvPr/>
          </p:nvSpPr>
          <p:spPr bwMode="auto">
            <a:xfrm>
              <a:off x="851" y="720"/>
              <a:ext cx="387" cy="378"/>
            </a:xfrm>
            <a:prstGeom prst="ellipse">
              <a:avLst/>
            </a:pr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6" name="Oval 136"/>
            <p:cNvSpPr>
              <a:spLocks noChangeArrowheads="1"/>
            </p:cNvSpPr>
            <p:nvPr/>
          </p:nvSpPr>
          <p:spPr bwMode="auto">
            <a:xfrm>
              <a:off x="865" y="734"/>
              <a:ext cx="359" cy="350"/>
            </a:xfrm>
            <a:prstGeom prst="ellipse">
              <a:avLst/>
            </a:prstGeom>
            <a:solidFill>
              <a:srgbClr val="A3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7" name="Oval 137"/>
            <p:cNvSpPr>
              <a:spLocks noChangeArrowheads="1"/>
            </p:cNvSpPr>
            <p:nvPr/>
          </p:nvSpPr>
          <p:spPr bwMode="auto">
            <a:xfrm>
              <a:off x="886" y="749"/>
              <a:ext cx="323" cy="321"/>
            </a:xfrm>
            <a:prstGeom prst="ellipse">
              <a:avLst/>
            </a:pr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8" name="Oval 138"/>
            <p:cNvSpPr>
              <a:spLocks noChangeArrowheads="1"/>
            </p:cNvSpPr>
            <p:nvPr/>
          </p:nvSpPr>
          <p:spPr bwMode="auto">
            <a:xfrm>
              <a:off x="901" y="763"/>
              <a:ext cx="294" cy="292"/>
            </a:xfrm>
            <a:prstGeom prst="ellipse">
              <a:avLst/>
            </a:pr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9" name="Oval 139"/>
            <p:cNvSpPr>
              <a:spLocks noChangeArrowheads="1"/>
            </p:cNvSpPr>
            <p:nvPr/>
          </p:nvSpPr>
          <p:spPr bwMode="auto">
            <a:xfrm>
              <a:off x="915" y="777"/>
              <a:ext cx="266" cy="264"/>
            </a:xfrm>
            <a:prstGeom prst="ellipse">
              <a:avLst/>
            </a:prstGeom>
            <a:solidFill>
              <a:srgbClr val="B9B9B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0" name="Oval 140"/>
            <p:cNvSpPr>
              <a:spLocks noChangeArrowheads="1"/>
            </p:cNvSpPr>
            <p:nvPr/>
          </p:nvSpPr>
          <p:spPr bwMode="auto">
            <a:xfrm>
              <a:off x="930" y="791"/>
              <a:ext cx="229" cy="236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1" name="Oval 141"/>
            <p:cNvSpPr>
              <a:spLocks noChangeArrowheads="1"/>
            </p:cNvSpPr>
            <p:nvPr/>
          </p:nvSpPr>
          <p:spPr bwMode="auto">
            <a:xfrm>
              <a:off x="944" y="806"/>
              <a:ext cx="201" cy="206"/>
            </a:xfrm>
            <a:prstGeom prst="ellipse">
              <a:avLst/>
            </a:prstGeom>
            <a:solidFill>
              <a:srgbClr val="C7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2" name="Oval 142"/>
            <p:cNvSpPr>
              <a:spLocks noChangeArrowheads="1"/>
            </p:cNvSpPr>
            <p:nvPr/>
          </p:nvSpPr>
          <p:spPr bwMode="auto">
            <a:xfrm>
              <a:off x="958" y="820"/>
              <a:ext cx="172" cy="178"/>
            </a:xfrm>
            <a:prstGeom prst="ellipse">
              <a:avLst/>
            </a:pr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3" name="Oval 143"/>
            <p:cNvSpPr>
              <a:spLocks noChangeArrowheads="1"/>
            </p:cNvSpPr>
            <p:nvPr/>
          </p:nvSpPr>
          <p:spPr bwMode="auto">
            <a:xfrm>
              <a:off x="973" y="834"/>
              <a:ext cx="143" cy="150"/>
            </a:xfrm>
            <a:prstGeom prst="ellipse">
              <a:avLst/>
            </a:pr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4" name="Oval 144"/>
            <p:cNvSpPr>
              <a:spLocks noChangeArrowheads="1"/>
            </p:cNvSpPr>
            <p:nvPr/>
          </p:nvSpPr>
          <p:spPr bwMode="auto">
            <a:xfrm>
              <a:off x="987" y="848"/>
              <a:ext cx="115" cy="12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5" name="Oval 145"/>
            <p:cNvSpPr>
              <a:spLocks noChangeArrowheads="1"/>
            </p:cNvSpPr>
            <p:nvPr/>
          </p:nvSpPr>
          <p:spPr bwMode="auto">
            <a:xfrm>
              <a:off x="1001" y="863"/>
              <a:ext cx="86" cy="92"/>
            </a:xfrm>
            <a:prstGeom prst="ellipse">
              <a:avLst/>
            </a:pr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6" name="Oval 146"/>
            <p:cNvSpPr>
              <a:spLocks noChangeArrowheads="1"/>
            </p:cNvSpPr>
            <p:nvPr/>
          </p:nvSpPr>
          <p:spPr bwMode="auto">
            <a:xfrm>
              <a:off x="1016" y="877"/>
              <a:ext cx="57" cy="57"/>
            </a:xfrm>
            <a:prstGeom prst="ellipse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7" name="Oval 147"/>
            <p:cNvSpPr>
              <a:spLocks noChangeArrowheads="1"/>
            </p:cNvSpPr>
            <p:nvPr/>
          </p:nvSpPr>
          <p:spPr bwMode="auto">
            <a:xfrm>
              <a:off x="1030" y="891"/>
              <a:ext cx="29" cy="29"/>
            </a:xfrm>
            <a:prstGeom prst="ellipse">
              <a:avLst/>
            </a:prstGeom>
            <a:solidFill>
              <a:srgbClr val="F3F3F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8" name="Oval 148"/>
            <p:cNvSpPr>
              <a:spLocks noChangeArrowheads="1"/>
            </p:cNvSpPr>
            <p:nvPr/>
          </p:nvSpPr>
          <p:spPr bwMode="auto">
            <a:xfrm>
              <a:off x="829" y="691"/>
              <a:ext cx="438" cy="436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9" name="Line 149"/>
            <p:cNvSpPr>
              <a:spLocks noChangeShapeType="1"/>
            </p:cNvSpPr>
            <p:nvPr/>
          </p:nvSpPr>
          <p:spPr bwMode="auto">
            <a:xfrm>
              <a:off x="1267" y="863"/>
              <a:ext cx="0" cy="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0" name="Line 150"/>
            <p:cNvSpPr>
              <a:spLocks noChangeShapeType="1"/>
            </p:cNvSpPr>
            <p:nvPr/>
          </p:nvSpPr>
          <p:spPr bwMode="auto">
            <a:xfrm>
              <a:off x="815" y="863"/>
              <a:ext cx="0" cy="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1" name="Line 151"/>
            <p:cNvSpPr>
              <a:spLocks noChangeShapeType="1"/>
            </p:cNvSpPr>
            <p:nvPr/>
          </p:nvSpPr>
          <p:spPr bwMode="auto">
            <a:xfrm flipH="1">
              <a:off x="1080" y="1105"/>
              <a:ext cx="65" cy="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2" name="Line 152"/>
            <p:cNvSpPr>
              <a:spLocks noChangeShapeType="1"/>
            </p:cNvSpPr>
            <p:nvPr/>
          </p:nvSpPr>
          <p:spPr bwMode="auto">
            <a:xfrm flipH="1" flipV="1">
              <a:off x="937" y="1105"/>
              <a:ext cx="64" cy="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3" name="Line 153"/>
            <p:cNvSpPr>
              <a:spLocks noChangeShapeType="1"/>
            </p:cNvSpPr>
            <p:nvPr/>
          </p:nvSpPr>
          <p:spPr bwMode="auto">
            <a:xfrm flipV="1">
              <a:off x="937" y="684"/>
              <a:ext cx="57" cy="2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4" name="Line 154"/>
            <p:cNvSpPr>
              <a:spLocks noChangeShapeType="1"/>
            </p:cNvSpPr>
            <p:nvPr/>
          </p:nvSpPr>
          <p:spPr bwMode="auto">
            <a:xfrm>
              <a:off x="1080" y="684"/>
              <a:ext cx="57" cy="2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5" name="Rectangle 155"/>
            <p:cNvSpPr>
              <a:spLocks noChangeArrowheads="1"/>
            </p:cNvSpPr>
            <p:nvPr/>
          </p:nvSpPr>
          <p:spPr bwMode="auto">
            <a:xfrm>
              <a:off x="1231" y="2199"/>
              <a:ext cx="79" cy="93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6" name="Rectangle 156"/>
            <p:cNvSpPr>
              <a:spLocks noChangeArrowheads="1"/>
            </p:cNvSpPr>
            <p:nvPr/>
          </p:nvSpPr>
          <p:spPr bwMode="auto">
            <a:xfrm>
              <a:off x="664" y="2349"/>
              <a:ext cx="144" cy="407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281" y="2313"/>
              <a:ext cx="151" cy="157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8" name="Rectangle 158"/>
            <p:cNvSpPr>
              <a:spLocks noChangeArrowheads="1"/>
            </p:cNvSpPr>
            <p:nvPr/>
          </p:nvSpPr>
          <p:spPr bwMode="auto">
            <a:xfrm>
              <a:off x="664" y="2749"/>
              <a:ext cx="825" cy="335"/>
            </a:xfrm>
            <a:prstGeom prst="rect">
              <a:avLst/>
            </a:prstGeom>
            <a:solidFill>
              <a:srgbClr val="D1D1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722" y="2470"/>
              <a:ext cx="767" cy="328"/>
            </a:xfrm>
            <a:custGeom>
              <a:avLst/>
              <a:gdLst>
                <a:gd name="T0" fmla="*/ 14 w 767"/>
                <a:gd name="T1" fmla="*/ 321 h 328"/>
                <a:gd name="T2" fmla="*/ 7 w 767"/>
                <a:gd name="T3" fmla="*/ 328 h 328"/>
                <a:gd name="T4" fmla="*/ 0 w 767"/>
                <a:gd name="T5" fmla="*/ 314 h 328"/>
                <a:gd name="T6" fmla="*/ 0 w 767"/>
                <a:gd name="T7" fmla="*/ 193 h 328"/>
                <a:gd name="T8" fmla="*/ 7 w 767"/>
                <a:gd name="T9" fmla="*/ 179 h 328"/>
                <a:gd name="T10" fmla="*/ 35 w 767"/>
                <a:gd name="T11" fmla="*/ 172 h 328"/>
                <a:gd name="T12" fmla="*/ 57 w 767"/>
                <a:gd name="T13" fmla="*/ 221 h 328"/>
                <a:gd name="T14" fmla="*/ 623 w 767"/>
                <a:gd name="T15" fmla="*/ 114 h 328"/>
                <a:gd name="T16" fmla="*/ 638 w 767"/>
                <a:gd name="T17" fmla="*/ 100 h 328"/>
                <a:gd name="T18" fmla="*/ 631 w 767"/>
                <a:gd name="T19" fmla="*/ 86 h 328"/>
                <a:gd name="T20" fmla="*/ 609 w 767"/>
                <a:gd name="T21" fmla="*/ 0 h 328"/>
                <a:gd name="T22" fmla="*/ 753 w 767"/>
                <a:gd name="T23" fmla="*/ 0 h 328"/>
                <a:gd name="T24" fmla="*/ 760 w 767"/>
                <a:gd name="T25" fmla="*/ 15 h 328"/>
                <a:gd name="T26" fmla="*/ 760 w 767"/>
                <a:gd name="T27" fmla="*/ 22 h 328"/>
                <a:gd name="T28" fmla="*/ 767 w 767"/>
                <a:gd name="T29" fmla="*/ 271 h 328"/>
                <a:gd name="T30" fmla="*/ 745 w 767"/>
                <a:gd name="T31" fmla="*/ 293 h 328"/>
                <a:gd name="T32" fmla="*/ 731 w 767"/>
                <a:gd name="T33" fmla="*/ 314 h 328"/>
                <a:gd name="T34" fmla="*/ 710 w 767"/>
                <a:gd name="T35" fmla="*/ 321 h 328"/>
                <a:gd name="T36" fmla="*/ 14 w 767"/>
                <a:gd name="T37" fmla="*/ 321 h 3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7"/>
                <a:gd name="T58" fmla="*/ 0 h 328"/>
                <a:gd name="T59" fmla="*/ 767 w 767"/>
                <a:gd name="T60" fmla="*/ 328 h 3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7" h="328">
                  <a:moveTo>
                    <a:pt x="14" y="321"/>
                  </a:moveTo>
                  <a:lnTo>
                    <a:pt x="7" y="328"/>
                  </a:lnTo>
                  <a:lnTo>
                    <a:pt x="0" y="314"/>
                  </a:lnTo>
                  <a:lnTo>
                    <a:pt x="0" y="193"/>
                  </a:lnTo>
                  <a:lnTo>
                    <a:pt x="7" y="179"/>
                  </a:lnTo>
                  <a:lnTo>
                    <a:pt x="35" y="172"/>
                  </a:lnTo>
                  <a:lnTo>
                    <a:pt x="57" y="221"/>
                  </a:lnTo>
                  <a:lnTo>
                    <a:pt x="623" y="114"/>
                  </a:lnTo>
                  <a:lnTo>
                    <a:pt x="638" y="100"/>
                  </a:lnTo>
                  <a:lnTo>
                    <a:pt x="631" y="86"/>
                  </a:lnTo>
                  <a:lnTo>
                    <a:pt x="609" y="0"/>
                  </a:lnTo>
                  <a:lnTo>
                    <a:pt x="753" y="0"/>
                  </a:lnTo>
                  <a:lnTo>
                    <a:pt x="760" y="15"/>
                  </a:lnTo>
                  <a:lnTo>
                    <a:pt x="760" y="22"/>
                  </a:lnTo>
                  <a:lnTo>
                    <a:pt x="767" y="271"/>
                  </a:lnTo>
                  <a:lnTo>
                    <a:pt x="745" y="293"/>
                  </a:lnTo>
                  <a:lnTo>
                    <a:pt x="731" y="314"/>
                  </a:lnTo>
                  <a:lnTo>
                    <a:pt x="710" y="321"/>
                  </a:lnTo>
                  <a:lnTo>
                    <a:pt x="14" y="321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0" name="Freeform 160"/>
            <p:cNvSpPr>
              <a:spLocks/>
            </p:cNvSpPr>
            <p:nvPr/>
          </p:nvSpPr>
          <p:spPr bwMode="auto">
            <a:xfrm>
              <a:off x="664" y="2114"/>
              <a:ext cx="646" cy="256"/>
            </a:xfrm>
            <a:custGeom>
              <a:avLst/>
              <a:gdLst>
                <a:gd name="T0" fmla="*/ 7 w 646"/>
                <a:gd name="T1" fmla="*/ 256 h 256"/>
                <a:gd name="T2" fmla="*/ 0 w 646"/>
                <a:gd name="T3" fmla="*/ 42 h 256"/>
                <a:gd name="T4" fmla="*/ 7 w 646"/>
                <a:gd name="T5" fmla="*/ 14 h 256"/>
                <a:gd name="T6" fmla="*/ 29 w 646"/>
                <a:gd name="T7" fmla="*/ 0 h 256"/>
                <a:gd name="T8" fmla="*/ 58 w 646"/>
                <a:gd name="T9" fmla="*/ 0 h 256"/>
                <a:gd name="T10" fmla="*/ 631 w 646"/>
                <a:gd name="T11" fmla="*/ 0 h 256"/>
                <a:gd name="T12" fmla="*/ 638 w 646"/>
                <a:gd name="T13" fmla="*/ 0 h 256"/>
                <a:gd name="T14" fmla="*/ 646 w 646"/>
                <a:gd name="T15" fmla="*/ 7 h 256"/>
                <a:gd name="T16" fmla="*/ 646 w 646"/>
                <a:gd name="T17" fmla="*/ 85 h 256"/>
                <a:gd name="T18" fmla="*/ 7 w 646"/>
                <a:gd name="T19" fmla="*/ 25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6"/>
                <a:gd name="T31" fmla="*/ 0 h 256"/>
                <a:gd name="T32" fmla="*/ 646 w 64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6" h="256">
                  <a:moveTo>
                    <a:pt x="7" y="256"/>
                  </a:moveTo>
                  <a:lnTo>
                    <a:pt x="0" y="42"/>
                  </a:lnTo>
                  <a:lnTo>
                    <a:pt x="7" y="14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631" y="0"/>
                  </a:lnTo>
                  <a:lnTo>
                    <a:pt x="638" y="0"/>
                  </a:lnTo>
                  <a:lnTo>
                    <a:pt x="646" y="7"/>
                  </a:lnTo>
                  <a:lnTo>
                    <a:pt x="646" y="85"/>
                  </a:lnTo>
                  <a:lnTo>
                    <a:pt x="7" y="256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1" name="Line 161"/>
            <p:cNvSpPr>
              <a:spLocks noChangeShapeType="1"/>
            </p:cNvSpPr>
            <p:nvPr/>
          </p:nvSpPr>
          <p:spPr bwMode="auto">
            <a:xfrm flipV="1">
              <a:off x="729" y="2221"/>
              <a:ext cx="545" cy="135"/>
            </a:xfrm>
            <a:prstGeom prst="line">
              <a:avLst/>
            </a:prstGeom>
            <a:noFill/>
            <a:ln w="3492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2" name="Line 162"/>
            <p:cNvSpPr>
              <a:spLocks noChangeShapeType="1"/>
            </p:cNvSpPr>
            <p:nvPr/>
          </p:nvSpPr>
          <p:spPr bwMode="auto">
            <a:xfrm flipV="1">
              <a:off x="729" y="2235"/>
              <a:ext cx="552" cy="135"/>
            </a:xfrm>
            <a:prstGeom prst="line">
              <a:avLst/>
            </a:prstGeom>
            <a:noFill/>
            <a:ln w="34925">
              <a:solidFill>
                <a:srgbClr val="888888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3" name="Line 163"/>
            <p:cNvSpPr>
              <a:spLocks noChangeShapeType="1"/>
            </p:cNvSpPr>
            <p:nvPr/>
          </p:nvSpPr>
          <p:spPr bwMode="auto">
            <a:xfrm flipV="1">
              <a:off x="736" y="2249"/>
              <a:ext cx="545" cy="136"/>
            </a:xfrm>
            <a:prstGeom prst="line">
              <a:avLst/>
            </a:prstGeom>
            <a:noFill/>
            <a:ln w="34925">
              <a:solidFill>
                <a:srgbClr val="9191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4" name="Line 164"/>
            <p:cNvSpPr>
              <a:spLocks noChangeShapeType="1"/>
            </p:cNvSpPr>
            <p:nvPr/>
          </p:nvSpPr>
          <p:spPr bwMode="auto">
            <a:xfrm flipV="1">
              <a:off x="736" y="2263"/>
              <a:ext cx="552" cy="136"/>
            </a:xfrm>
            <a:prstGeom prst="line">
              <a:avLst/>
            </a:prstGeom>
            <a:noFill/>
            <a:ln w="34925">
              <a:solidFill>
                <a:srgbClr val="9999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5" name="Line 165"/>
            <p:cNvSpPr>
              <a:spLocks noChangeShapeType="1"/>
            </p:cNvSpPr>
            <p:nvPr/>
          </p:nvSpPr>
          <p:spPr bwMode="auto">
            <a:xfrm flipV="1">
              <a:off x="743" y="2278"/>
              <a:ext cx="545" cy="135"/>
            </a:xfrm>
            <a:prstGeom prst="line">
              <a:avLst/>
            </a:prstGeom>
            <a:noFill/>
            <a:ln w="34925">
              <a:solidFill>
                <a:srgbClr val="A2A2A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6" name="Line 166"/>
            <p:cNvSpPr>
              <a:spLocks noChangeShapeType="1"/>
            </p:cNvSpPr>
            <p:nvPr/>
          </p:nvSpPr>
          <p:spPr bwMode="auto">
            <a:xfrm flipV="1">
              <a:off x="743" y="2285"/>
              <a:ext cx="552" cy="142"/>
            </a:xfrm>
            <a:prstGeom prst="line">
              <a:avLst/>
            </a:prstGeom>
            <a:noFill/>
            <a:ln w="34925">
              <a:solidFill>
                <a:srgbClr val="AAAAAA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7" name="Line 167"/>
            <p:cNvSpPr>
              <a:spLocks noChangeShapeType="1"/>
            </p:cNvSpPr>
            <p:nvPr/>
          </p:nvSpPr>
          <p:spPr bwMode="auto">
            <a:xfrm flipV="1">
              <a:off x="750" y="2299"/>
              <a:ext cx="545" cy="143"/>
            </a:xfrm>
            <a:prstGeom prst="line">
              <a:avLst/>
            </a:prstGeom>
            <a:noFill/>
            <a:ln w="34925">
              <a:solidFill>
                <a:srgbClr val="B3B3B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8" name="Line 168"/>
            <p:cNvSpPr>
              <a:spLocks noChangeShapeType="1"/>
            </p:cNvSpPr>
            <p:nvPr/>
          </p:nvSpPr>
          <p:spPr bwMode="auto">
            <a:xfrm flipV="1">
              <a:off x="750" y="2313"/>
              <a:ext cx="552" cy="136"/>
            </a:xfrm>
            <a:prstGeom prst="line">
              <a:avLst/>
            </a:prstGeom>
            <a:noFill/>
            <a:ln w="34925">
              <a:solidFill>
                <a:srgbClr val="BBBBBB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9" name="Line 169"/>
            <p:cNvSpPr>
              <a:spLocks noChangeShapeType="1"/>
            </p:cNvSpPr>
            <p:nvPr/>
          </p:nvSpPr>
          <p:spPr bwMode="auto">
            <a:xfrm flipV="1">
              <a:off x="757" y="2328"/>
              <a:ext cx="545" cy="135"/>
            </a:xfrm>
            <a:prstGeom prst="line">
              <a:avLst/>
            </a:prstGeom>
            <a:noFill/>
            <a:ln w="34925">
              <a:solidFill>
                <a:srgbClr val="C4C4C4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0" name="Line 170"/>
            <p:cNvSpPr>
              <a:spLocks noChangeShapeType="1"/>
            </p:cNvSpPr>
            <p:nvPr/>
          </p:nvSpPr>
          <p:spPr bwMode="auto">
            <a:xfrm flipV="1">
              <a:off x="757" y="2342"/>
              <a:ext cx="553" cy="135"/>
            </a:xfrm>
            <a:prstGeom prst="line">
              <a:avLst/>
            </a:prstGeom>
            <a:noFill/>
            <a:ln w="34925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1" name="Line 171"/>
            <p:cNvSpPr>
              <a:spLocks noChangeShapeType="1"/>
            </p:cNvSpPr>
            <p:nvPr/>
          </p:nvSpPr>
          <p:spPr bwMode="auto">
            <a:xfrm flipV="1">
              <a:off x="765" y="2356"/>
              <a:ext cx="545" cy="136"/>
            </a:xfrm>
            <a:prstGeom prst="line">
              <a:avLst/>
            </a:prstGeom>
            <a:noFill/>
            <a:ln w="34925">
              <a:solidFill>
                <a:srgbClr val="D5D5D5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2" name="Line 172"/>
            <p:cNvSpPr>
              <a:spLocks noChangeShapeType="1"/>
            </p:cNvSpPr>
            <p:nvPr/>
          </p:nvSpPr>
          <p:spPr bwMode="auto">
            <a:xfrm flipV="1">
              <a:off x="765" y="2370"/>
              <a:ext cx="552" cy="136"/>
            </a:xfrm>
            <a:prstGeom prst="line">
              <a:avLst/>
            </a:prstGeom>
            <a:noFill/>
            <a:ln w="349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3" name="Line 173"/>
            <p:cNvSpPr>
              <a:spLocks noChangeShapeType="1"/>
            </p:cNvSpPr>
            <p:nvPr/>
          </p:nvSpPr>
          <p:spPr bwMode="auto">
            <a:xfrm flipV="1">
              <a:off x="772" y="2385"/>
              <a:ext cx="545" cy="135"/>
            </a:xfrm>
            <a:prstGeom prst="line">
              <a:avLst/>
            </a:prstGeom>
            <a:noFill/>
            <a:ln w="34925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4" name="Line 174"/>
            <p:cNvSpPr>
              <a:spLocks noChangeShapeType="1"/>
            </p:cNvSpPr>
            <p:nvPr/>
          </p:nvSpPr>
          <p:spPr bwMode="auto">
            <a:xfrm flipH="1">
              <a:off x="826" y="2563"/>
              <a:ext cx="519" cy="128"/>
            </a:xfrm>
            <a:prstGeom prst="line">
              <a:avLst/>
            </a:prstGeom>
            <a:noFill/>
            <a:ln w="3492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5" name="Line 175"/>
            <p:cNvSpPr>
              <a:spLocks noChangeShapeType="1"/>
            </p:cNvSpPr>
            <p:nvPr/>
          </p:nvSpPr>
          <p:spPr bwMode="auto">
            <a:xfrm flipH="1">
              <a:off x="793" y="2549"/>
              <a:ext cx="552" cy="135"/>
            </a:xfrm>
            <a:prstGeom prst="line">
              <a:avLst/>
            </a:prstGeom>
            <a:noFill/>
            <a:ln w="34925">
              <a:solidFill>
                <a:srgbClr val="87878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6" name="Line 176"/>
            <p:cNvSpPr>
              <a:spLocks noChangeShapeType="1"/>
            </p:cNvSpPr>
            <p:nvPr/>
          </p:nvSpPr>
          <p:spPr bwMode="auto">
            <a:xfrm flipH="1">
              <a:off x="786" y="2534"/>
              <a:ext cx="552" cy="136"/>
            </a:xfrm>
            <a:prstGeom prst="line">
              <a:avLst/>
            </a:prstGeom>
            <a:noFill/>
            <a:ln w="34925">
              <a:solidFill>
                <a:srgbClr val="8F8F8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7" name="Line 177"/>
            <p:cNvSpPr>
              <a:spLocks noChangeShapeType="1"/>
            </p:cNvSpPr>
            <p:nvPr/>
          </p:nvSpPr>
          <p:spPr bwMode="auto">
            <a:xfrm flipH="1">
              <a:off x="786" y="2520"/>
              <a:ext cx="552" cy="136"/>
            </a:xfrm>
            <a:prstGeom prst="line">
              <a:avLst/>
            </a:prstGeom>
            <a:noFill/>
            <a:ln w="34925">
              <a:solidFill>
                <a:srgbClr val="97979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8" name="Line 178"/>
            <p:cNvSpPr>
              <a:spLocks noChangeShapeType="1"/>
            </p:cNvSpPr>
            <p:nvPr/>
          </p:nvSpPr>
          <p:spPr bwMode="auto">
            <a:xfrm flipH="1">
              <a:off x="786" y="2506"/>
              <a:ext cx="545" cy="136"/>
            </a:xfrm>
            <a:prstGeom prst="line">
              <a:avLst/>
            </a:prstGeom>
            <a:noFill/>
            <a:ln w="34925">
              <a:solidFill>
                <a:srgbClr val="9F9F9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89" name="Line 179"/>
            <p:cNvSpPr>
              <a:spLocks noChangeShapeType="1"/>
            </p:cNvSpPr>
            <p:nvPr/>
          </p:nvSpPr>
          <p:spPr bwMode="auto">
            <a:xfrm flipH="1">
              <a:off x="779" y="2492"/>
              <a:ext cx="552" cy="142"/>
            </a:xfrm>
            <a:prstGeom prst="line">
              <a:avLst/>
            </a:prstGeom>
            <a:noFill/>
            <a:ln w="34925">
              <a:solidFill>
                <a:srgbClr val="A7A7A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0" name="Line 180"/>
            <p:cNvSpPr>
              <a:spLocks noChangeShapeType="1"/>
            </p:cNvSpPr>
            <p:nvPr/>
          </p:nvSpPr>
          <p:spPr bwMode="auto">
            <a:xfrm flipH="1">
              <a:off x="779" y="2485"/>
              <a:ext cx="545" cy="135"/>
            </a:xfrm>
            <a:prstGeom prst="line">
              <a:avLst/>
            </a:prstGeom>
            <a:noFill/>
            <a:ln w="34925">
              <a:solidFill>
                <a:srgbClr val="AFAFA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1" name="Line 181"/>
            <p:cNvSpPr>
              <a:spLocks noChangeShapeType="1"/>
            </p:cNvSpPr>
            <p:nvPr/>
          </p:nvSpPr>
          <p:spPr bwMode="auto">
            <a:xfrm flipH="1">
              <a:off x="772" y="2470"/>
              <a:ext cx="552" cy="136"/>
            </a:xfrm>
            <a:prstGeom prst="line">
              <a:avLst/>
            </a:prstGeom>
            <a:noFill/>
            <a:ln w="34925">
              <a:solidFill>
                <a:srgbClr val="B7B7B7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2" name="Line 182"/>
            <p:cNvSpPr>
              <a:spLocks noChangeShapeType="1"/>
            </p:cNvSpPr>
            <p:nvPr/>
          </p:nvSpPr>
          <p:spPr bwMode="auto">
            <a:xfrm flipH="1">
              <a:off x="772" y="2456"/>
              <a:ext cx="552" cy="136"/>
            </a:xfrm>
            <a:prstGeom prst="line">
              <a:avLst/>
            </a:prstGeom>
            <a:noFill/>
            <a:ln w="34925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3" name="Line 183"/>
            <p:cNvSpPr>
              <a:spLocks noChangeShapeType="1"/>
            </p:cNvSpPr>
            <p:nvPr/>
          </p:nvSpPr>
          <p:spPr bwMode="auto">
            <a:xfrm flipH="1">
              <a:off x="765" y="2442"/>
              <a:ext cx="552" cy="135"/>
            </a:xfrm>
            <a:prstGeom prst="line">
              <a:avLst/>
            </a:prstGeom>
            <a:noFill/>
            <a:ln w="34925">
              <a:solidFill>
                <a:srgbClr val="C6C6C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4" name="Line 184"/>
            <p:cNvSpPr>
              <a:spLocks noChangeShapeType="1"/>
            </p:cNvSpPr>
            <p:nvPr/>
          </p:nvSpPr>
          <p:spPr bwMode="auto">
            <a:xfrm flipH="1">
              <a:off x="765" y="2427"/>
              <a:ext cx="552" cy="136"/>
            </a:xfrm>
            <a:prstGeom prst="line">
              <a:avLst/>
            </a:prstGeom>
            <a:noFill/>
            <a:ln w="34925">
              <a:solidFill>
                <a:srgbClr val="CECECE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5" name="Line 185"/>
            <p:cNvSpPr>
              <a:spLocks noChangeShapeType="1"/>
            </p:cNvSpPr>
            <p:nvPr/>
          </p:nvSpPr>
          <p:spPr bwMode="auto">
            <a:xfrm flipH="1">
              <a:off x="765" y="2413"/>
              <a:ext cx="545" cy="134"/>
            </a:xfrm>
            <a:prstGeom prst="line">
              <a:avLst/>
            </a:prstGeom>
            <a:noFill/>
            <a:ln w="34925">
              <a:solidFill>
                <a:srgbClr val="D6D6D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6" name="Line 186"/>
            <p:cNvSpPr>
              <a:spLocks noChangeShapeType="1"/>
            </p:cNvSpPr>
            <p:nvPr/>
          </p:nvSpPr>
          <p:spPr bwMode="auto">
            <a:xfrm flipH="1">
              <a:off x="765" y="2399"/>
              <a:ext cx="545" cy="133"/>
            </a:xfrm>
            <a:prstGeom prst="line">
              <a:avLst/>
            </a:prstGeom>
            <a:noFill/>
            <a:ln w="34925">
              <a:solidFill>
                <a:srgbClr val="DEDEDE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7" name="Line 187"/>
            <p:cNvSpPr>
              <a:spLocks noChangeShapeType="1"/>
            </p:cNvSpPr>
            <p:nvPr/>
          </p:nvSpPr>
          <p:spPr bwMode="auto">
            <a:xfrm flipH="1">
              <a:off x="765" y="2399"/>
              <a:ext cx="483" cy="124"/>
            </a:xfrm>
            <a:prstGeom prst="line">
              <a:avLst/>
            </a:prstGeom>
            <a:noFill/>
            <a:ln w="34925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8" name="Freeform 188"/>
            <p:cNvSpPr>
              <a:spLocks/>
            </p:cNvSpPr>
            <p:nvPr/>
          </p:nvSpPr>
          <p:spPr bwMode="auto">
            <a:xfrm>
              <a:off x="664" y="2442"/>
              <a:ext cx="79" cy="164"/>
            </a:xfrm>
            <a:custGeom>
              <a:avLst/>
              <a:gdLst>
                <a:gd name="T0" fmla="*/ 22 w 79"/>
                <a:gd name="T1" fmla="*/ 164 h 164"/>
                <a:gd name="T2" fmla="*/ 7 w 79"/>
                <a:gd name="T3" fmla="*/ 100 h 164"/>
                <a:gd name="T4" fmla="*/ 7 w 79"/>
                <a:gd name="T5" fmla="*/ 71 h 164"/>
                <a:gd name="T6" fmla="*/ 0 w 79"/>
                <a:gd name="T7" fmla="*/ 43 h 164"/>
                <a:gd name="T8" fmla="*/ 22 w 79"/>
                <a:gd name="T9" fmla="*/ 14 h 164"/>
                <a:gd name="T10" fmla="*/ 50 w 79"/>
                <a:gd name="T11" fmla="*/ 0 h 164"/>
                <a:gd name="T12" fmla="*/ 72 w 79"/>
                <a:gd name="T13" fmla="*/ 57 h 164"/>
                <a:gd name="T14" fmla="*/ 65 w 79"/>
                <a:gd name="T15" fmla="*/ 71 h 164"/>
                <a:gd name="T16" fmla="*/ 79 w 79"/>
                <a:gd name="T17" fmla="*/ 150 h 164"/>
                <a:gd name="T18" fmla="*/ 22 w 79"/>
                <a:gd name="T19" fmla="*/ 164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164"/>
                <a:gd name="T32" fmla="*/ 79 w 79"/>
                <a:gd name="T33" fmla="*/ 164 h 1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164">
                  <a:moveTo>
                    <a:pt x="22" y="164"/>
                  </a:moveTo>
                  <a:lnTo>
                    <a:pt x="7" y="100"/>
                  </a:lnTo>
                  <a:lnTo>
                    <a:pt x="7" y="71"/>
                  </a:lnTo>
                  <a:lnTo>
                    <a:pt x="0" y="43"/>
                  </a:lnTo>
                  <a:lnTo>
                    <a:pt x="22" y="14"/>
                  </a:lnTo>
                  <a:lnTo>
                    <a:pt x="50" y="0"/>
                  </a:lnTo>
                  <a:lnTo>
                    <a:pt x="72" y="57"/>
                  </a:lnTo>
                  <a:lnTo>
                    <a:pt x="65" y="71"/>
                  </a:lnTo>
                  <a:lnTo>
                    <a:pt x="79" y="150"/>
                  </a:lnTo>
                  <a:lnTo>
                    <a:pt x="22" y="164"/>
                  </a:lnTo>
                  <a:close/>
                </a:path>
              </a:pathLst>
            </a:custGeom>
            <a:solidFill>
              <a:srgbClr val="70FF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310" y="2256"/>
              <a:ext cx="122" cy="79"/>
            </a:xfrm>
            <a:custGeom>
              <a:avLst/>
              <a:gdLst>
                <a:gd name="T0" fmla="*/ 0 w 122"/>
                <a:gd name="T1" fmla="*/ 36 h 79"/>
                <a:gd name="T2" fmla="*/ 107 w 122"/>
                <a:gd name="T3" fmla="*/ 0 h 79"/>
                <a:gd name="T4" fmla="*/ 122 w 122"/>
                <a:gd name="T5" fmla="*/ 57 h 79"/>
                <a:gd name="T6" fmla="*/ 14 w 122"/>
                <a:gd name="T7" fmla="*/ 79 h 79"/>
                <a:gd name="T8" fmla="*/ 0 w 122"/>
                <a:gd name="T9" fmla="*/ 36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9"/>
                <a:gd name="T17" fmla="*/ 122 w 122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9">
                  <a:moveTo>
                    <a:pt x="0" y="36"/>
                  </a:moveTo>
                  <a:lnTo>
                    <a:pt x="107" y="0"/>
                  </a:lnTo>
                  <a:lnTo>
                    <a:pt x="122" y="57"/>
                  </a:lnTo>
                  <a:lnTo>
                    <a:pt x="14" y="7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70FF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302" y="2126"/>
              <a:ext cx="8" cy="7"/>
            </a:xfrm>
            <a:custGeom>
              <a:avLst/>
              <a:gdLst>
                <a:gd name="T0" fmla="*/ 8 w 8"/>
                <a:gd name="T1" fmla="*/ 7 h 7"/>
                <a:gd name="T2" fmla="*/ 0 w 8"/>
                <a:gd name="T3" fmla="*/ 0 h 7"/>
                <a:gd name="T4" fmla="*/ 8 w 8"/>
                <a:gd name="T5" fmla="*/ 7 h 7"/>
                <a:gd name="T6" fmla="*/ 0 60000 65536"/>
                <a:gd name="T7" fmla="*/ 0 60000 65536"/>
                <a:gd name="T8" fmla="*/ 0 60000 65536"/>
                <a:gd name="T9" fmla="*/ 0 w 8"/>
                <a:gd name="T10" fmla="*/ 0 h 7"/>
                <a:gd name="T11" fmla="*/ 8 w 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7">
                  <a:moveTo>
                    <a:pt x="8" y="7"/>
                  </a:move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1" name="Line 191"/>
            <p:cNvSpPr>
              <a:spLocks noChangeShapeType="1"/>
            </p:cNvSpPr>
            <p:nvPr/>
          </p:nvSpPr>
          <p:spPr bwMode="auto">
            <a:xfrm>
              <a:off x="1310" y="2121"/>
              <a:ext cx="0" cy="7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2" name="Line 192"/>
            <p:cNvSpPr>
              <a:spLocks noChangeShapeType="1"/>
            </p:cNvSpPr>
            <p:nvPr/>
          </p:nvSpPr>
          <p:spPr bwMode="auto">
            <a:xfrm>
              <a:off x="714" y="2126"/>
              <a:ext cx="58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3" name="Freeform 193"/>
            <p:cNvSpPr>
              <a:spLocks/>
            </p:cNvSpPr>
            <p:nvPr/>
          </p:nvSpPr>
          <p:spPr bwMode="auto">
            <a:xfrm>
              <a:off x="786" y="2684"/>
              <a:ext cx="7" cy="7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0 w 7"/>
                <a:gd name="T5" fmla="*/ 0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4" name="Line 194"/>
            <p:cNvSpPr>
              <a:spLocks noChangeShapeType="1"/>
            </p:cNvSpPr>
            <p:nvPr/>
          </p:nvSpPr>
          <p:spPr bwMode="auto">
            <a:xfrm flipV="1">
              <a:off x="671" y="2199"/>
              <a:ext cx="631" cy="17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" name="Freeform 195"/>
            <p:cNvSpPr>
              <a:spLocks/>
            </p:cNvSpPr>
            <p:nvPr/>
          </p:nvSpPr>
          <p:spPr bwMode="auto">
            <a:xfrm>
              <a:off x="664" y="2114"/>
              <a:ext cx="50" cy="42"/>
            </a:xfrm>
            <a:custGeom>
              <a:avLst/>
              <a:gdLst>
                <a:gd name="T0" fmla="*/ 50 w 50"/>
                <a:gd name="T1" fmla="*/ 0 h 42"/>
                <a:gd name="T2" fmla="*/ 29 w 50"/>
                <a:gd name="T3" fmla="*/ 0 h 42"/>
                <a:gd name="T4" fmla="*/ 15 w 50"/>
                <a:gd name="T5" fmla="*/ 14 h 42"/>
                <a:gd name="T6" fmla="*/ 7 w 50"/>
                <a:gd name="T7" fmla="*/ 28 h 42"/>
                <a:gd name="T8" fmla="*/ 0 w 50"/>
                <a:gd name="T9" fmla="*/ 4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42"/>
                <a:gd name="T17" fmla="*/ 50 w 5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42">
                  <a:moveTo>
                    <a:pt x="50" y="0"/>
                  </a:moveTo>
                  <a:lnTo>
                    <a:pt x="29" y="0"/>
                  </a:lnTo>
                  <a:lnTo>
                    <a:pt x="15" y="14"/>
                  </a:lnTo>
                  <a:lnTo>
                    <a:pt x="7" y="28"/>
                  </a:lnTo>
                  <a:lnTo>
                    <a:pt x="0" y="42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" name="Line 196"/>
            <p:cNvSpPr>
              <a:spLocks noChangeShapeType="1"/>
            </p:cNvSpPr>
            <p:nvPr/>
          </p:nvSpPr>
          <p:spPr bwMode="auto">
            <a:xfrm flipH="1">
              <a:off x="722" y="2649"/>
              <a:ext cx="7" cy="1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7" name="Line 197"/>
            <p:cNvSpPr>
              <a:spLocks noChangeShapeType="1"/>
            </p:cNvSpPr>
            <p:nvPr/>
          </p:nvSpPr>
          <p:spPr bwMode="auto">
            <a:xfrm flipV="1">
              <a:off x="664" y="2156"/>
              <a:ext cx="0" cy="20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8" name="Line 198"/>
            <p:cNvSpPr>
              <a:spLocks noChangeShapeType="1"/>
            </p:cNvSpPr>
            <p:nvPr/>
          </p:nvSpPr>
          <p:spPr bwMode="auto">
            <a:xfrm flipH="1">
              <a:off x="1302" y="2192"/>
              <a:ext cx="8" cy="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9" name="Line 199"/>
            <p:cNvSpPr>
              <a:spLocks noChangeShapeType="1"/>
            </p:cNvSpPr>
            <p:nvPr/>
          </p:nvSpPr>
          <p:spPr bwMode="auto">
            <a:xfrm>
              <a:off x="1310" y="2192"/>
              <a:ext cx="0" cy="9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0" name="Line 200"/>
            <p:cNvSpPr>
              <a:spLocks noChangeShapeType="1"/>
            </p:cNvSpPr>
            <p:nvPr/>
          </p:nvSpPr>
          <p:spPr bwMode="auto">
            <a:xfrm flipH="1">
              <a:off x="793" y="2584"/>
              <a:ext cx="552" cy="10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1" name="Line 201"/>
            <p:cNvSpPr>
              <a:spLocks noChangeShapeType="1"/>
            </p:cNvSpPr>
            <p:nvPr/>
          </p:nvSpPr>
          <p:spPr bwMode="auto">
            <a:xfrm>
              <a:off x="722" y="2784"/>
              <a:ext cx="0" cy="3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2" name="Line 202"/>
            <p:cNvSpPr>
              <a:spLocks noChangeShapeType="1"/>
            </p:cNvSpPr>
            <p:nvPr/>
          </p:nvSpPr>
          <p:spPr bwMode="auto">
            <a:xfrm flipV="1">
              <a:off x="664" y="2363"/>
              <a:ext cx="0" cy="72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3" name="Line 203"/>
            <p:cNvSpPr>
              <a:spLocks noChangeShapeType="1"/>
            </p:cNvSpPr>
            <p:nvPr/>
          </p:nvSpPr>
          <p:spPr bwMode="auto">
            <a:xfrm>
              <a:off x="1482" y="2734"/>
              <a:ext cx="0" cy="3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4" name="Freeform 204"/>
            <p:cNvSpPr>
              <a:spLocks/>
            </p:cNvSpPr>
            <p:nvPr/>
          </p:nvSpPr>
          <p:spPr bwMode="auto">
            <a:xfrm>
              <a:off x="722" y="2791"/>
              <a:ext cx="7" cy="7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0 h 7"/>
                <a:gd name="T4" fmla="*/ 7 w 7"/>
                <a:gd name="T5" fmla="*/ 7 h 7"/>
                <a:gd name="T6" fmla="*/ 0 60000 65536"/>
                <a:gd name="T7" fmla="*/ 0 60000 65536"/>
                <a:gd name="T8" fmla="*/ 0 60000 65536"/>
                <a:gd name="T9" fmla="*/ 0 w 7"/>
                <a:gd name="T10" fmla="*/ 0 h 7"/>
                <a:gd name="T11" fmla="*/ 7 w 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5" name="Line 205"/>
            <p:cNvSpPr>
              <a:spLocks noChangeShapeType="1"/>
            </p:cNvSpPr>
            <p:nvPr/>
          </p:nvSpPr>
          <p:spPr bwMode="auto">
            <a:xfrm flipV="1">
              <a:off x="722" y="2663"/>
              <a:ext cx="0" cy="12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6" name="Freeform 206"/>
            <p:cNvSpPr>
              <a:spLocks/>
            </p:cNvSpPr>
            <p:nvPr/>
          </p:nvSpPr>
          <p:spPr bwMode="auto">
            <a:xfrm>
              <a:off x="1467" y="2734"/>
              <a:ext cx="15" cy="43"/>
            </a:xfrm>
            <a:custGeom>
              <a:avLst/>
              <a:gdLst>
                <a:gd name="T0" fmla="*/ 15 w 15"/>
                <a:gd name="T1" fmla="*/ 0 h 43"/>
                <a:gd name="T2" fmla="*/ 15 w 15"/>
                <a:gd name="T3" fmla="*/ 22 h 43"/>
                <a:gd name="T4" fmla="*/ 0 w 15"/>
                <a:gd name="T5" fmla="*/ 43 h 43"/>
                <a:gd name="T6" fmla="*/ 0 60000 65536"/>
                <a:gd name="T7" fmla="*/ 0 60000 65536"/>
                <a:gd name="T8" fmla="*/ 0 60000 65536"/>
                <a:gd name="T9" fmla="*/ 0 w 15"/>
                <a:gd name="T10" fmla="*/ 0 h 43"/>
                <a:gd name="T11" fmla="*/ 15 w 15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3">
                  <a:moveTo>
                    <a:pt x="15" y="0"/>
                  </a:moveTo>
                  <a:lnTo>
                    <a:pt x="15" y="22"/>
                  </a:lnTo>
                  <a:lnTo>
                    <a:pt x="0" y="4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7" name="Freeform 207"/>
            <p:cNvSpPr>
              <a:spLocks/>
            </p:cNvSpPr>
            <p:nvPr/>
          </p:nvSpPr>
          <p:spPr bwMode="auto">
            <a:xfrm>
              <a:off x="1424" y="2777"/>
              <a:ext cx="43" cy="21"/>
            </a:xfrm>
            <a:custGeom>
              <a:avLst/>
              <a:gdLst>
                <a:gd name="T0" fmla="*/ 43 w 43"/>
                <a:gd name="T1" fmla="*/ 0 h 21"/>
                <a:gd name="T2" fmla="*/ 22 w 43"/>
                <a:gd name="T3" fmla="*/ 14 h 21"/>
                <a:gd name="T4" fmla="*/ 0 w 43"/>
                <a:gd name="T5" fmla="*/ 21 h 21"/>
                <a:gd name="T6" fmla="*/ 0 60000 65536"/>
                <a:gd name="T7" fmla="*/ 0 60000 65536"/>
                <a:gd name="T8" fmla="*/ 0 60000 65536"/>
                <a:gd name="T9" fmla="*/ 0 w 43"/>
                <a:gd name="T10" fmla="*/ 0 h 21"/>
                <a:gd name="T11" fmla="*/ 43 w 4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21">
                  <a:moveTo>
                    <a:pt x="43" y="0"/>
                  </a:moveTo>
                  <a:lnTo>
                    <a:pt x="22" y="14"/>
                  </a:lnTo>
                  <a:lnTo>
                    <a:pt x="0" y="2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8" name="Line 208"/>
            <p:cNvSpPr>
              <a:spLocks noChangeShapeType="1"/>
            </p:cNvSpPr>
            <p:nvPr/>
          </p:nvSpPr>
          <p:spPr bwMode="auto">
            <a:xfrm flipH="1">
              <a:off x="729" y="2798"/>
              <a:ext cx="69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19" name="Line 209"/>
            <p:cNvSpPr>
              <a:spLocks noChangeShapeType="1"/>
            </p:cNvSpPr>
            <p:nvPr/>
          </p:nvSpPr>
          <p:spPr bwMode="auto">
            <a:xfrm flipV="1">
              <a:off x="786" y="2584"/>
              <a:ext cx="559" cy="10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0" name="Freeform 210"/>
            <p:cNvSpPr>
              <a:spLocks/>
            </p:cNvSpPr>
            <p:nvPr/>
          </p:nvSpPr>
          <p:spPr bwMode="auto">
            <a:xfrm>
              <a:off x="1345" y="2577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0 w 8"/>
                <a:gd name="T5" fmla="*/ 7 h 7"/>
                <a:gd name="T6" fmla="*/ 0 60000 65536"/>
                <a:gd name="T7" fmla="*/ 0 60000 65536"/>
                <a:gd name="T8" fmla="*/ 0 60000 65536"/>
                <a:gd name="T9" fmla="*/ 0 w 8"/>
                <a:gd name="T10" fmla="*/ 0 h 7"/>
                <a:gd name="T11" fmla="*/ 8 w 8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1" name="Line 211"/>
            <p:cNvSpPr>
              <a:spLocks noChangeShapeType="1"/>
            </p:cNvSpPr>
            <p:nvPr/>
          </p:nvSpPr>
          <p:spPr bwMode="auto">
            <a:xfrm flipH="1" flipV="1">
              <a:off x="1274" y="2221"/>
              <a:ext cx="86" cy="34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grpSp>
          <p:nvGrpSpPr>
            <p:cNvPr id="222" name="Group 212"/>
            <p:cNvGrpSpPr>
              <a:grpSpLocks/>
            </p:cNvGrpSpPr>
            <p:nvPr/>
          </p:nvGrpSpPr>
          <p:grpSpPr bwMode="auto">
            <a:xfrm>
              <a:off x="664" y="2114"/>
              <a:ext cx="4160" cy="970"/>
              <a:chOff x="664" y="2114"/>
              <a:chExt cx="4160" cy="970"/>
            </a:xfrm>
          </p:grpSpPr>
          <p:sp>
            <p:nvSpPr>
              <p:cNvPr id="269" name="Line 213"/>
              <p:cNvSpPr>
                <a:spLocks noChangeShapeType="1"/>
              </p:cNvSpPr>
              <p:nvPr/>
            </p:nvSpPr>
            <p:spPr bwMode="auto">
              <a:xfrm>
                <a:off x="1331" y="2470"/>
                <a:ext cx="29" cy="1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0" name="Line 214"/>
              <p:cNvSpPr>
                <a:spLocks noChangeShapeType="1"/>
              </p:cNvSpPr>
              <p:nvPr/>
            </p:nvSpPr>
            <p:spPr bwMode="auto">
              <a:xfrm>
                <a:off x="1482" y="2485"/>
                <a:ext cx="0" cy="2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1" name="Freeform 215"/>
              <p:cNvSpPr>
                <a:spLocks/>
              </p:cNvSpPr>
              <p:nvPr/>
            </p:nvSpPr>
            <p:spPr bwMode="auto">
              <a:xfrm>
                <a:off x="1267" y="2213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0 h 8"/>
                  <a:gd name="T4" fmla="*/ 7 w 7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7" y="8"/>
                    </a:moveTo>
                    <a:lnTo>
                      <a:pt x="0" y="0"/>
                    </a:lnTo>
                    <a:lnTo>
                      <a:pt x="7" y="8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2" name="Line 216"/>
              <p:cNvSpPr>
                <a:spLocks noChangeShapeType="1"/>
              </p:cNvSpPr>
              <p:nvPr/>
            </p:nvSpPr>
            <p:spPr bwMode="auto">
              <a:xfrm flipH="1">
                <a:off x="714" y="2213"/>
                <a:ext cx="545" cy="143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3" name="Freeform 217"/>
              <p:cNvSpPr>
                <a:spLocks/>
              </p:cNvSpPr>
              <p:nvPr/>
            </p:nvSpPr>
            <p:spPr bwMode="auto">
              <a:xfrm>
                <a:off x="714" y="2356"/>
                <a:ext cx="0" cy="7"/>
              </a:xfrm>
              <a:custGeom>
                <a:avLst/>
                <a:gdLst>
                  <a:gd name="T0" fmla="*/ 0 h 7"/>
                  <a:gd name="T1" fmla="*/ 7 h 7"/>
                  <a:gd name="T2" fmla="*/ 0 h 7"/>
                  <a:gd name="T3" fmla="*/ 0 60000 65536"/>
                  <a:gd name="T4" fmla="*/ 0 60000 65536"/>
                  <a:gd name="T5" fmla="*/ 0 60000 65536"/>
                  <a:gd name="T6" fmla="*/ 0 h 7"/>
                  <a:gd name="T7" fmla="*/ 7 h 7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4" name="Line 218"/>
              <p:cNvSpPr>
                <a:spLocks noChangeShapeType="1"/>
              </p:cNvSpPr>
              <p:nvPr/>
            </p:nvSpPr>
            <p:spPr bwMode="auto">
              <a:xfrm>
                <a:off x="722" y="2356"/>
                <a:ext cx="78" cy="3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5" name="Freeform 219"/>
              <p:cNvSpPr>
                <a:spLocks/>
              </p:cNvSpPr>
              <p:nvPr/>
            </p:nvSpPr>
            <p:spPr bwMode="auto">
              <a:xfrm>
                <a:off x="772" y="2691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60000 65536"/>
                  <a:gd name="T4" fmla="*/ 0 60000 65536"/>
                  <a:gd name="T5" fmla="*/ 0 60000 65536"/>
                  <a:gd name="T6" fmla="*/ 0 w 14"/>
                  <a:gd name="T7" fmla="*/ 14 w 14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6" name="Line 220"/>
              <p:cNvSpPr>
                <a:spLocks noChangeShapeType="1"/>
              </p:cNvSpPr>
              <p:nvPr/>
            </p:nvSpPr>
            <p:spPr bwMode="auto">
              <a:xfrm flipH="1" flipV="1">
                <a:off x="757" y="2642"/>
                <a:ext cx="15" cy="4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7" name="Line 221"/>
              <p:cNvSpPr>
                <a:spLocks noChangeShapeType="1"/>
              </p:cNvSpPr>
              <p:nvPr/>
            </p:nvSpPr>
            <p:spPr bwMode="auto">
              <a:xfrm flipH="1">
                <a:off x="729" y="2642"/>
                <a:ext cx="28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" name="Freeform 222"/>
              <p:cNvSpPr>
                <a:spLocks/>
              </p:cNvSpPr>
              <p:nvPr/>
            </p:nvSpPr>
            <p:spPr bwMode="auto">
              <a:xfrm>
                <a:off x="1353" y="2570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9" name="Line 223"/>
              <p:cNvSpPr>
                <a:spLocks noChangeShapeType="1"/>
              </p:cNvSpPr>
              <p:nvPr/>
            </p:nvSpPr>
            <p:spPr bwMode="auto">
              <a:xfrm flipH="1" flipV="1">
                <a:off x="1475" y="2470"/>
                <a:ext cx="7" cy="1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0" name="Line 224"/>
              <p:cNvSpPr>
                <a:spLocks noChangeShapeType="1"/>
              </p:cNvSpPr>
              <p:nvPr/>
            </p:nvSpPr>
            <p:spPr bwMode="auto">
              <a:xfrm flipH="1">
                <a:off x="1331" y="2470"/>
                <a:ext cx="144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1" name="Line 225"/>
              <p:cNvSpPr>
                <a:spLocks noChangeShapeType="1"/>
              </p:cNvSpPr>
              <p:nvPr/>
            </p:nvSpPr>
            <p:spPr bwMode="auto">
              <a:xfrm flipH="1" flipV="1">
                <a:off x="664" y="2363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2" name="Freeform 226"/>
              <p:cNvSpPr>
                <a:spLocks/>
              </p:cNvSpPr>
              <p:nvPr/>
            </p:nvSpPr>
            <p:spPr bwMode="auto">
              <a:xfrm>
                <a:off x="664" y="2442"/>
                <a:ext cx="50" cy="71"/>
              </a:xfrm>
              <a:custGeom>
                <a:avLst/>
                <a:gdLst>
                  <a:gd name="T0" fmla="*/ 7 w 50"/>
                  <a:gd name="T1" fmla="*/ 71 h 71"/>
                  <a:gd name="T2" fmla="*/ 0 w 50"/>
                  <a:gd name="T3" fmla="*/ 57 h 71"/>
                  <a:gd name="T4" fmla="*/ 15 w 50"/>
                  <a:gd name="T5" fmla="*/ 21 h 71"/>
                  <a:gd name="T6" fmla="*/ 50 w 50"/>
                  <a:gd name="T7" fmla="*/ 0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71"/>
                  <a:gd name="T14" fmla="*/ 50 w 50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71">
                    <a:moveTo>
                      <a:pt x="7" y="71"/>
                    </a:moveTo>
                    <a:lnTo>
                      <a:pt x="0" y="57"/>
                    </a:lnTo>
                    <a:lnTo>
                      <a:pt x="15" y="21"/>
                    </a:lnTo>
                    <a:lnTo>
                      <a:pt x="5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3" name="Freeform 227"/>
              <p:cNvSpPr>
                <a:spLocks/>
              </p:cNvSpPr>
              <p:nvPr/>
            </p:nvSpPr>
            <p:spPr bwMode="auto">
              <a:xfrm>
                <a:off x="729" y="2499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4"/>
                  <a:gd name="T11" fmla="*/ 7 w 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4" name="Line 228"/>
              <p:cNvSpPr>
                <a:spLocks noChangeShapeType="1"/>
              </p:cNvSpPr>
              <p:nvPr/>
            </p:nvSpPr>
            <p:spPr bwMode="auto">
              <a:xfrm flipV="1">
                <a:off x="686" y="2592"/>
                <a:ext cx="57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5" name="Line 229"/>
              <p:cNvSpPr>
                <a:spLocks noChangeShapeType="1"/>
              </p:cNvSpPr>
              <p:nvPr/>
            </p:nvSpPr>
            <p:spPr bwMode="auto">
              <a:xfrm flipH="1" flipV="1">
                <a:off x="729" y="2513"/>
                <a:ext cx="14" cy="7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6" name="Line 230"/>
              <p:cNvSpPr>
                <a:spLocks noChangeShapeType="1"/>
              </p:cNvSpPr>
              <p:nvPr/>
            </p:nvSpPr>
            <p:spPr bwMode="auto">
              <a:xfrm flipH="1" flipV="1">
                <a:off x="664" y="2513"/>
                <a:ext cx="22" cy="9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7" name="Line 231"/>
              <p:cNvSpPr>
                <a:spLocks noChangeShapeType="1"/>
              </p:cNvSpPr>
              <p:nvPr/>
            </p:nvSpPr>
            <p:spPr bwMode="auto">
              <a:xfrm>
                <a:off x="686" y="2606"/>
                <a:ext cx="0" cy="4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8" name="Line 232"/>
              <p:cNvSpPr>
                <a:spLocks noChangeShapeType="1"/>
              </p:cNvSpPr>
              <p:nvPr/>
            </p:nvSpPr>
            <p:spPr bwMode="auto">
              <a:xfrm>
                <a:off x="743" y="2592"/>
                <a:ext cx="0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9" name="Line 233"/>
              <p:cNvSpPr>
                <a:spLocks noChangeShapeType="1"/>
              </p:cNvSpPr>
              <p:nvPr/>
            </p:nvSpPr>
            <p:spPr bwMode="auto">
              <a:xfrm flipH="1" flipV="1">
                <a:off x="714" y="2442"/>
                <a:ext cx="15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0" name="Line 234"/>
              <p:cNvSpPr>
                <a:spLocks noChangeShapeType="1"/>
              </p:cNvSpPr>
              <p:nvPr/>
            </p:nvSpPr>
            <p:spPr bwMode="auto">
              <a:xfrm flipV="1">
                <a:off x="736" y="2492"/>
                <a:ext cx="14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1" name="Line 235"/>
              <p:cNvSpPr>
                <a:spLocks noChangeShapeType="1"/>
              </p:cNvSpPr>
              <p:nvPr/>
            </p:nvSpPr>
            <p:spPr bwMode="auto">
              <a:xfrm flipV="1">
                <a:off x="1302" y="2313"/>
                <a:ext cx="130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2" name="Line 236"/>
              <p:cNvSpPr>
                <a:spLocks noChangeShapeType="1"/>
              </p:cNvSpPr>
              <p:nvPr/>
            </p:nvSpPr>
            <p:spPr bwMode="auto">
              <a:xfrm flipV="1">
                <a:off x="714" y="2435"/>
                <a:ext cx="29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3" name="Line 237"/>
              <p:cNvSpPr>
                <a:spLocks noChangeShapeType="1"/>
              </p:cNvSpPr>
              <p:nvPr/>
            </p:nvSpPr>
            <p:spPr bwMode="auto">
              <a:xfrm flipV="1">
                <a:off x="1288" y="2256"/>
                <a:ext cx="129" cy="3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4" name="Line 238"/>
              <p:cNvSpPr>
                <a:spLocks noChangeShapeType="1"/>
              </p:cNvSpPr>
              <p:nvPr/>
            </p:nvSpPr>
            <p:spPr bwMode="auto">
              <a:xfrm>
                <a:off x="1310" y="2285"/>
                <a:ext cx="14" cy="5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5" name="Line 239"/>
              <p:cNvSpPr>
                <a:spLocks noChangeShapeType="1"/>
              </p:cNvSpPr>
              <p:nvPr/>
            </p:nvSpPr>
            <p:spPr bwMode="auto">
              <a:xfrm>
                <a:off x="1417" y="2256"/>
                <a:ext cx="15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6" name="Line 240"/>
              <p:cNvSpPr>
                <a:spLocks noChangeShapeType="1"/>
              </p:cNvSpPr>
              <p:nvPr/>
            </p:nvSpPr>
            <p:spPr bwMode="auto">
              <a:xfrm>
                <a:off x="1432" y="2313"/>
                <a:ext cx="0" cy="1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7" name="Line 241"/>
              <p:cNvSpPr>
                <a:spLocks noChangeShapeType="1"/>
              </p:cNvSpPr>
              <p:nvPr/>
            </p:nvSpPr>
            <p:spPr bwMode="auto">
              <a:xfrm>
                <a:off x="1302" y="2292"/>
                <a:ext cx="15" cy="5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8" name="Line 242"/>
              <p:cNvSpPr>
                <a:spLocks noChangeShapeType="1"/>
              </p:cNvSpPr>
              <p:nvPr/>
            </p:nvSpPr>
            <p:spPr bwMode="auto">
              <a:xfrm>
                <a:off x="1345" y="2477"/>
                <a:ext cx="22" cy="8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9" name="Line 243"/>
              <p:cNvSpPr>
                <a:spLocks noChangeShapeType="1"/>
              </p:cNvSpPr>
              <p:nvPr/>
            </p:nvSpPr>
            <p:spPr bwMode="auto">
              <a:xfrm>
                <a:off x="729" y="2442"/>
                <a:ext cx="14" cy="5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0" name="Rectangle 244"/>
              <p:cNvSpPr>
                <a:spLocks noChangeArrowheads="1"/>
              </p:cNvSpPr>
              <p:nvPr/>
            </p:nvSpPr>
            <p:spPr bwMode="auto">
              <a:xfrm>
                <a:off x="2156" y="2221"/>
                <a:ext cx="982" cy="863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1" name="Line 245"/>
              <p:cNvSpPr>
                <a:spLocks noChangeShapeType="1"/>
              </p:cNvSpPr>
              <p:nvPr/>
            </p:nvSpPr>
            <p:spPr bwMode="auto">
              <a:xfrm flipV="1">
                <a:off x="2192" y="2228"/>
                <a:ext cx="344" cy="57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2" name="Line 246"/>
              <p:cNvSpPr>
                <a:spLocks noChangeShapeType="1"/>
              </p:cNvSpPr>
              <p:nvPr/>
            </p:nvSpPr>
            <p:spPr bwMode="auto">
              <a:xfrm flipV="1">
                <a:off x="2192" y="2235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3" name="Line 247"/>
              <p:cNvSpPr>
                <a:spLocks noChangeShapeType="1"/>
              </p:cNvSpPr>
              <p:nvPr/>
            </p:nvSpPr>
            <p:spPr bwMode="auto">
              <a:xfrm flipV="1">
                <a:off x="2192" y="2249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919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4" name="Line 248"/>
              <p:cNvSpPr>
                <a:spLocks noChangeShapeType="1"/>
              </p:cNvSpPr>
              <p:nvPr/>
            </p:nvSpPr>
            <p:spPr bwMode="auto">
              <a:xfrm flipV="1">
                <a:off x="2192" y="2263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5" name="Line 249"/>
              <p:cNvSpPr>
                <a:spLocks noChangeShapeType="1"/>
              </p:cNvSpPr>
              <p:nvPr/>
            </p:nvSpPr>
            <p:spPr bwMode="auto">
              <a:xfrm flipV="1">
                <a:off x="2199" y="2278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6" name="Line 250"/>
              <p:cNvSpPr>
                <a:spLocks noChangeShapeType="1"/>
              </p:cNvSpPr>
              <p:nvPr/>
            </p:nvSpPr>
            <p:spPr bwMode="auto">
              <a:xfrm flipV="1">
                <a:off x="2199" y="2285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AA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7" name="Line 251"/>
              <p:cNvSpPr>
                <a:spLocks noChangeShapeType="1"/>
              </p:cNvSpPr>
              <p:nvPr/>
            </p:nvSpPr>
            <p:spPr bwMode="auto">
              <a:xfrm flipV="1">
                <a:off x="2199" y="2299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8" name="Line 252"/>
              <p:cNvSpPr>
                <a:spLocks noChangeShapeType="1"/>
              </p:cNvSpPr>
              <p:nvPr/>
            </p:nvSpPr>
            <p:spPr bwMode="auto">
              <a:xfrm flipV="1">
                <a:off x="2206" y="2313"/>
                <a:ext cx="387" cy="65"/>
              </a:xfrm>
              <a:prstGeom prst="line">
                <a:avLst/>
              </a:prstGeom>
              <a:noFill/>
              <a:ln w="34925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9" name="Line 253"/>
              <p:cNvSpPr>
                <a:spLocks noChangeShapeType="1"/>
              </p:cNvSpPr>
              <p:nvPr/>
            </p:nvSpPr>
            <p:spPr bwMode="auto">
              <a:xfrm flipV="1">
                <a:off x="2206" y="2328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0" name="Line 254"/>
              <p:cNvSpPr>
                <a:spLocks noChangeShapeType="1"/>
              </p:cNvSpPr>
              <p:nvPr/>
            </p:nvSpPr>
            <p:spPr bwMode="auto">
              <a:xfrm flipV="1">
                <a:off x="2206" y="2342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1" name="Line 255"/>
              <p:cNvSpPr>
                <a:spLocks noChangeShapeType="1"/>
              </p:cNvSpPr>
              <p:nvPr/>
            </p:nvSpPr>
            <p:spPr bwMode="auto">
              <a:xfrm flipV="1">
                <a:off x="2213" y="2356"/>
                <a:ext cx="387" cy="64"/>
              </a:xfrm>
              <a:prstGeom prst="line">
                <a:avLst/>
              </a:prstGeom>
              <a:noFill/>
              <a:ln w="34925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2" name="Line 256"/>
              <p:cNvSpPr>
                <a:spLocks noChangeShapeType="1"/>
              </p:cNvSpPr>
              <p:nvPr/>
            </p:nvSpPr>
            <p:spPr bwMode="auto">
              <a:xfrm flipV="1">
                <a:off x="2213" y="2372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3" name="Line 257"/>
              <p:cNvSpPr>
                <a:spLocks noChangeShapeType="1"/>
              </p:cNvSpPr>
              <p:nvPr/>
            </p:nvSpPr>
            <p:spPr bwMode="auto">
              <a:xfrm flipV="1">
                <a:off x="2213" y="2387"/>
                <a:ext cx="387" cy="62"/>
              </a:xfrm>
              <a:prstGeom prst="line">
                <a:avLst/>
              </a:prstGeom>
              <a:noFill/>
              <a:ln w="34925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4" name="Line 258"/>
              <p:cNvSpPr>
                <a:spLocks noChangeShapeType="1"/>
              </p:cNvSpPr>
              <p:nvPr/>
            </p:nvSpPr>
            <p:spPr bwMode="auto">
              <a:xfrm flipH="1">
                <a:off x="2220" y="2563"/>
                <a:ext cx="395" cy="64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5" name="Line 259"/>
              <p:cNvSpPr>
                <a:spLocks noChangeShapeType="1"/>
              </p:cNvSpPr>
              <p:nvPr/>
            </p:nvSpPr>
            <p:spPr bwMode="auto">
              <a:xfrm flipH="1">
                <a:off x="2220" y="2549"/>
                <a:ext cx="395" cy="64"/>
              </a:xfrm>
              <a:prstGeom prst="line">
                <a:avLst/>
              </a:prstGeom>
              <a:noFill/>
              <a:ln w="34925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6" name="Line 260"/>
              <p:cNvSpPr>
                <a:spLocks noChangeShapeType="1"/>
              </p:cNvSpPr>
              <p:nvPr/>
            </p:nvSpPr>
            <p:spPr bwMode="auto">
              <a:xfrm flipH="1">
                <a:off x="2220" y="2534"/>
                <a:ext cx="395" cy="65"/>
              </a:xfrm>
              <a:prstGeom prst="line">
                <a:avLst/>
              </a:prstGeom>
              <a:noFill/>
              <a:ln w="34925">
                <a:solidFill>
                  <a:srgbClr val="8F8F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7" name="Line 261"/>
              <p:cNvSpPr>
                <a:spLocks noChangeShapeType="1"/>
              </p:cNvSpPr>
              <p:nvPr/>
            </p:nvSpPr>
            <p:spPr bwMode="auto">
              <a:xfrm flipH="1">
                <a:off x="2213" y="2520"/>
                <a:ext cx="395" cy="64"/>
              </a:xfrm>
              <a:prstGeom prst="line">
                <a:avLst/>
              </a:prstGeom>
              <a:noFill/>
              <a:ln w="34925">
                <a:solidFill>
                  <a:srgbClr val="9797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8" name="Line 262"/>
              <p:cNvSpPr>
                <a:spLocks noChangeShapeType="1"/>
              </p:cNvSpPr>
              <p:nvPr/>
            </p:nvSpPr>
            <p:spPr bwMode="auto">
              <a:xfrm flipH="1">
                <a:off x="2213" y="2513"/>
                <a:ext cx="395" cy="57"/>
              </a:xfrm>
              <a:prstGeom prst="line">
                <a:avLst/>
              </a:prstGeom>
              <a:noFill/>
              <a:ln w="34925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19" name="Line 263"/>
              <p:cNvSpPr>
                <a:spLocks noChangeShapeType="1"/>
              </p:cNvSpPr>
              <p:nvPr/>
            </p:nvSpPr>
            <p:spPr bwMode="auto">
              <a:xfrm flipH="1">
                <a:off x="2213" y="2499"/>
                <a:ext cx="395" cy="57"/>
              </a:xfrm>
              <a:prstGeom prst="line">
                <a:avLst/>
              </a:prstGeom>
              <a:noFill/>
              <a:ln w="34925">
                <a:solidFill>
                  <a:srgbClr val="A7A7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0" name="Line 264"/>
              <p:cNvSpPr>
                <a:spLocks noChangeShapeType="1"/>
              </p:cNvSpPr>
              <p:nvPr/>
            </p:nvSpPr>
            <p:spPr bwMode="auto">
              <a:xfrm flipH="1">
                <a:off x="2213" y="2485"/>
                <a:ext cx="387" cy="57"/>
              </a:xfrm>
              <a:prstGeom prst="line">
                <a:avLst/>
              </a:prstGeom>
              <a:noFill/>
              <a:ln w="34925">
                <a:solidFill>
                  <a:srgbClr val="AFAFA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1" name="Line 265"/>
              <p:cNvSpPr>
                <a:spLocks noChangeShapeType="1"/>
              </p:cNvSpPr>
              <p:nvPr/>
            </p:nvSpPr>
            <p:spPr bwMode="auto">
              <a:xfrm flipH="1">
                <a:off x="2206" y="2470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2" name="Line 266"/>
              <p:cNvSpPr>
                <a:spLocks noChangeShapeType="1"/>
              </p:cNvSpPr>
              <p:nvPr/>
            </p:nvSpPr>
            <p:spPr bwMode="auto">
              <a:xfrm flipH="1">
                <a:off x="2206" y="2456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3" name="Line 267"/>
              <p:cNvSpPr>
                <a:spLocks noChangeShapeType="1"/>
              </p:cNvSpPr>
              <p:nvPr/>
            </p:nvSpPr>
            <p:spPr bwMode="auto">
              <a:xfrm flipH="1">
                <a:off x="2206" y="2442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4" name="Line 268"/>
              <p:cNvSpPr>
                <a:spLocks noChangeShapeType="1"/>
              </p:cNvSpPr>
              <p:nvPr/>
            </p:nvSpPr>
            <p:spPr bwMode="auto">
              <a:xfrm flipH="1">
                <a:off x="2206" y="2427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5" name="Line 269"/>
              <p:cNvSpPr>
                <a:spLocks noChangeShapeType="1"/>
              </p:cNvSpPr>
              <p:nvPr/>
            </p:nvSpPr>
            <p:spPr bwMode="auto">
              <a:xfrm flipH="1">
                <a:off x="2206" y="2413"/>
                <a:ext cx="387" cy="62"/>
              </a:xfrm>
              <a:prstGeom prst="line">
                <a:avLst/>
              </a:prstGeom>
              <a:noFill/>
              <a:ln w="34925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6" name="Line 270"/>
              <p:cNvSpPr>
                <a:spLocks noChangeShapeType="1"/>
              </p:cNvSpPr>
              <p:nvPr/>
            </p:nvSpPr>
            <p:spPr bwMode="auto">
              <a:xfrm flipH="1">
                <a:off x="2206" y="2399"/>
                <a:ext cx="387" cy="62"/>
              </a:xfrm>
              <a:prstGeom prst="line">
                <a:avLst/>
              </a:prstGeom>
              <a:noFill/>
              <a:ln w="34925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7" name="Line 271"/>
              <p:cNvSpPr>
                <a:spLocks noChangeShapeType="1"/>
              </p:cNvSpPr>
              <p:nvPr/>
            </p:nvSpPr>
            <p:spPr bwMode="auto">
              <a:xfrm flipH="1">
                <a:off x="2206" y="2392"/>
                <a:ext cx="337" cy="54"/>
              </a:xfrm>
              <a:prstGeom prst="line">
                <a:avLst/>
              </a:prstGeom>
              <a:noFill/>
              <a:ln w="34925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8" name="Line 272"/>
              <p:cNvSpPr>
                <a:spLocks noChangeShapeType="1"/>
              </p:cNvSpPr>
              <p:nvPr/>
            </p:nvSpPr>
            <p:spPr bwMode="auto">
              <a:xfrm>
                <a:off x="2750" y="2228"/>
                <a:ext cx="345" cy="57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29" name="Line 273"/>
              <p:cNvSpPr>
                <a:spLocks noChangeShapeType="1"/>
              </p:cNvSpPr>
              <p:nvPr/>
            </p:nvSpPr>
            <p:spPr bwMode="auto">
              <a:xfrm>
                <a:off x="2701" y="2235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8888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0" name="Line 274"/>
              <p:cNvSpPr>
                <a:spLocks noChangeShapeType="1"/>
              </p:cNvSpPr>
              <p:nvPr/>
            </p:nvSpPr>
            <p:spPr bwMode="auto">
              <a:xfrm>
                <a:off x="2701" y="2249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919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1" name="Line 275"/>
              <p:cNvSpPr>
                <a:spLocks noChangeShapeType="1"/>
              </p:cNvSpPr>
              <p:nvPr/>
            </p:nvSpPr>
            <p:spPr bwMode="auto">
              <a:xfrm>
                <a:off x="2701" y="2263"/>
                <a:ext cx="387" cy="57"/>
              </a:xfrm>
              <a:prstGeom prst="line">
                <a:avLst/>
              </a:prstGeom>
              <a:noFill/>
              <a:ln w="349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2" name="Line 276"/>
              <p:cNvSpPr>
                <a:spLocks noChangeShapeType="1"/>
              </p:cNvSpPr>
              <p:nvPr/>
            </p:nvSpPr>
            <p:spPr bwMode="auto">
              <a:xfrm>
                <a:off x="2694" y="2278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3" name="Line 277"/>
              <p:cNvSpPr>
                <a:spLocks noChangeShapeType="1"/>
              </p:cNvSpPr>
              <p:nvPr/>
            </p:nvSpPr>
            <p:spPr bwMode="auto">
              <a:xfrm>
                <a:off x="2694" y="2285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AAAA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4" name="Line 278"/>
              <p:cNvSpPr>
                <a:spLocks noChangeShapeType="1"/>
              </p:cNvSpPr>
              <p:nvPr/>
            </p:nvSpPr>
            <p:spPr bwMode="auto">
              <a:xfrm>
                <a:off x="2694" y="2299"/>
                <a:ext cx="387" cy="64"/>
              </a:xfrm>
              <a:prstGeom prst="line">
                <a:avLst/>
              </a:prstGeom>
              <a:noFill/>
              <a:ln w="34925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5" name="Line 279"/>
              <p:cNvSpPr>
                <a:spLocks noChangeShapeType="1"/>
              </p:cNvSpPr>
              <p:nvPr/>
            </p:nvSpPr>
            <p:spPr bwMode="auto">
              <a:xfrm>
                <a:off x="2694" y="2314"/>
                <a:ext cx="387" cy="64"/>
              </a:xfrm>
              <a:prstGeom prst="line">
                <a:avLst/>
              </a:prstGeom>
              <a:noFill/>
              <a:ln w="34925">
                <a:solidFill>
                  <a:srgbClr val="BBBBB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6" name="Line 280"/>
              <p:cNvSpPr>
                <a:spLocks noChangeShapeType="1"/>
              </p:cNvSpPr>
              <p:nvPr/>
            </p:nvSpPr>
            <p:spPr bwMode="auto">
              <a:xfrm>
                <a:off x="2694" y="2329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C4C4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7" name="Line 281"/>
              <p:cNvSpPr>
                <a:spLocks noChangeShapeType="1"/>
              </p:cNvSpPr>
              <p:nvPr/>
            </p:nvSpPr>
            <p:spPr bwMode="auto">
              <a:xfrm>
                <a:off x="2694" y="2343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8" name="Line 282"/>
              <p:cNvSpPr>
                <a:spLocks noChangeShapeType="1"/>
              </p:cNvSpPr>
              <p:nvPr/>
            </p:nvSpPr>
            <p:spPr bwMode="auto">
              <a:xfrm>
                <a:off x="2694" y="2358"/>
                <a:ext cx="380" cy="62"/>
              </a:xfrm>
              <a:prstGeom prst="line">
                <a:avLst/>
              </a:prstGeom>
              <a:noFill/>
              <a:ln w="34925">
                <a:solidFill>
                  <a:srgbClr val="D5D5D5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39" name="Line 283"/>
              <p:cNvSpPr>
                <a:spLocks noChangeShapeType="1"/>
              </p:cNvSpPr>
              <p:nvPr/>
            </p:nvSpPr>
            <p:spPr bwMode="auto">
              <a:xfrm>
                <a:off x="2694" y="2372"/>
                <a:ext cx="380" cy="63"/>
              </a:xfrm>
              <a:prstGeom prst="line">
                <a:avLst/>
              </a:prstGeom>
              <a:noFill/>
              <a:ln w="349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0" name="Line 284"/>
              <p:cNvSpPr>
                <a:spLocks noChangeShapeType="1"/>
              </p:cNvSpPr>
              <p:nvPr/>
            </p:nvSpPr>
            <p:spPr bwMode="auto">
              <a:xfrm>
                <a:off x="2694" y="2387"/>
                <a:ext cx="380" cy="62"/>
              </a:xfrm>
              <a:prstGeom prst="line">
                <a:avLst/>
              </a:prstGeom>
              <a:noFill/>
              <a:ln w="34925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1" name="Line 285"/>
              <p:cNvSpPr>
                <a:spLocks noChangeShapeType="1"/>
              </p:cNvSpPr>
              <p:nvPr/>
            </p:nvSpPr>
            <p:spPr bwMode="auto">
              <a:xfrm flipH="1" flipV="1">
                <a:off x="2672" y="2563"/>
                <a:ext cx="387" cy="64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2" name="Line 286"/>
              <p:cNvSpPr>
                <a:spLocks noChangeShapeType="1"/>
              </p:cNvSpPr>
              <p:nvPr/>
            </p:nvSpPr>
            <p:spPr bwMode="auto">
              <a:xfrm flipH="1" flipV="1">
                <a:off x="2672" y="2549"/>
                <a:ext cx="395" cy="64"/>
              </a:xfrm>
              <a:prstGeom prst="line">
                <a:avLst/>
              </a:prstGeom>
              <a:noFill/>
              <a:ln w="34925">
                <a:solidFill>
                  <a:srgbClr val="87878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3" name="Line 287"/>
              <p:cNvSpPr>
                <a:spLocks noChangeShapeType="1"/>
              </p:cNvSpPr>
              <p:nvPr/>
            </p:nvSpPr>
            <p:spPr bwMode="auto">
              <a:xfrm flipH="1" flipV="1">
                <a:off x="2672" y="2534"/>
                <a:ext cx="395" cy="65"/>
              </a:xfrm>
              <a:prstGeom prst="line">
                <a:avLst/>
              </a:prstGeom>
              <a:noFill/>
              <a:ln w="34925">
                <a:solidFill>
                  <a:srgbClr val="8F8F8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4" name="Line 288"/>
              <p:cNvSpPr>
                <a:spLocks noChangeShapeType="1"/>
              </p:cNvSpPr>
              <p:nvPr/>
            </p:nvSpPr>
            <p:spPr bwMode="auto">
              <a:xfrm flipH="1" flipV="1">
                <a:off x="2672" y="2520"/>
                <a:ext cx="395" cy="64"/>
              </a:xfrm>
              <a:prstGeom prst="line">
                <a:avLst/>
              </a:prstGeom>
              <a:noFill/>
              <a:ln w="34925">
                <a:solidFill>
                  <a:srgbClr val="97979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5" name="Line 289"/>
              <p:cNvSpPr>
                <a:spLocks noChangeShapeType="1"/>
              </p:cNvSpPr>
              <p:nvPr/>
            </p:nvSpPr>
            <p:spPr bwMode="auto">
              <a:xfrm flipH="1" flipV="1">
                <a:off x="2679" y="2513"/>
                <a:ext cx="395" cy="57"/>
              </a:xfrm>
              <a:prstGeom prst="line">
                <a:avLst/>
              </a:prstGeom>
              <a:noFill/>
              <a:ln w="34925">
                <a:solidFill>
                  <a:srgbClr val="9F9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6" name="Line 290"/>
              <p:cNvSpPr>
                <a:spLocks noChangeShapeType="1"/>
              </p:cNvSpPr>
              <p:nvPr/>
            </p:nvSpPr>
            <p:spPr bwMode="auto">
              <a:xfrm flipH="1" flipV="1">
                <a:off x="2679" y="2499"/>
                <a:ext cx="395" cy="57"/>
              </a:xfrm>
              <a:prstGeom prst="line">
                <a:avLst/>
              </a:prstGeom>
              <a:noFill/>
              <a:ln w="34925">
                <a:solidFill>
                  <a:srgbClr val="A7A7A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7" name="Line 291"/>
              <p:cNvSpPr>
                <a:spLocks noChangeShapeType="1"/>
              </p:cNvSpPr>
              <p:nvPr/>
            </p:nvSpPr>
            <p:spPr bwMode="auto">
              <a:xfrm flipH="1" flipV="1">
                <a:off x="2679" y="2485"/>
                <a:ext cx="395" cy="57"/>
              </a:xfrm>
              <a:prstGeom prst="line">
                <a:avLst/>
              </a:prstGeom>
              <a:noFill/>
              <a:ln w="34925">
                <a:solidFill>
                  <a:srgbClr val="AFAFA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8" name="Line 292"/>
              <p:cNvSpPr>
                <a:spLocks noChangeShapeType="1"/>
              </p:cNvSpPr>
              <p:nvPr/>
            </p:nvSpPr>
            <p:spPr bwMode="auto">
              <a:xfrm flipH="1" flipV="1">
                <a:off x="2687" y="2470"/>
                <a:ext cx="394" cy="57"/>
              </a:xfrm>
              <a:prstGeom prst="line">
                <a:avLst/>
              </a:prstGeom>
              <a:noFill/>
              <a:ln w="34925">
                <a:solidFill>
                  <a:srgbClr val="B7B7B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49" name="Line 293"/>
              <p:cNvSpPr>
                <a:spLocks noChangeShapeType="1"/>
              </p:cNvSpPr>
              <p:nvPr/>
            </p:nvSpPr>
            <p:spPr bwMode="auto">
              <a:xfrm flipH="1" flipV="1">
                <a:off x="2687" y="2456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0" name="Line 294"/>
              <p:cNvSpPr>
                <a:spLocks noChangeShapeType="1"/>
              </p:cNvSpPr>
              <p:nvPr/>
            </p:nvSpPr>
            <p:spPr bwMode="auto">
              <a:xfrm flipH="1" flipV="1">
                <a:off x="2687" y="2442"/>
                <a:ext cx="394" cy="64"/>
              </a:xfrm>
              <a:prstGeom prst="line">
                <a:avLst/>
              </a:prstGeom>
              <a:noFill/>
              <a:ln w="34925">
                <a:solidFill>
                  <a:srgbClr val="C6C6C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1" name="Line 295"/>
              <p:cNvSpPr>
                <a:spLocks noChangeShapeType="1"/>
              </p:cNvSpPr>
              <p:nvPr/>
            </p:nvSpPr>
            <p:spPr bwMode="auto">
              <a:xfrm flipH="1" flipV="1">
                <a:off x="2694" y="2427"/>
                <a:ext cx="387" cy="65"/>
              </a:xfrm>
              <a:prstGeom prst="line">
                <a:avLst/>
              </a:prstGeom>
              <a:noFill/>
              <a:ln w="34925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2" name="Line 296"/>
              <p:cNvSpPr>
                <a:spLocks noChangeShapeType="1"/>
              </p:cNvSpPr>
              <p:nvPr/>
            </p:nvSpPr>
            <p:spPr bwMode="auto">
              <a:xfrm flipH="1" flipV="1">
                <a:off x="2694" y="2413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D6D6D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3" name="Line 297"/>
              <p:cNvSpPr>
                <a:spLocks noChangeShapeType="1"/>
              </p:cNvSpPr>
              <p:nvPr/>
            </p:nvSpPr>
            <p:spPr bwMode="auto">
              <a:xfrm flipH="1" flipV="1">
                <a:off x="2694" y="2399"/>
                <a:ext cx="387" cy="63"/>
              </a:xfrm>
              <a:prstGeom prst="line">
                <a:avLst/>
              </a:prstGeom>
              <a:noFill/>
              <a:ln w="34925">
                <a:solidFill>
                  <a:srgbClr val="DEDED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4" name="Line 298"/>
              <p:cNvSpPr>
                <a:spLocks noChangeShapeType="1"/>
              </p:cNvSpPr>
              <p:nvPr/>
            </p:nvSpPr>
            <p:spPr bwMode="auto">
              <a:xfrm flipH="1" flipV="1">
                <a:off x="2737" y="2392"/>
                <a:ext cx="344" cy="56"/>
              </a:xfrm>
              <a:prstGeom prst="line">
                <a:avLst/>
              </a:prstGeom>
              <a:noFill/>
              <a:ln w="34925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5" name="Freeform 299"/>
              <p:cNvSpPr>
                <a:spLocks/>
              </p:cNvSpPr>
              <p:nvPr/>
            </p:nvSpPr>
            <p:spPr bwMode="auto">
              <a:xfrm>
                <a:off x="2156" y="2570"/>
                <a:ext cx="982" cy="214"/>
              </a:xfrm>
              <a:custGeom>
                <a:avLst/>
                <a:gdLst>
                  <a:gd name="T0" fmla="*/ 0 w 982"/>
                  <a:gd name="T1" fmla="*/ 72 h 214"/>
                  <a:gd name="T2" fmla="*/ 14 w 982"/>
                  <a:gd name="T3" fmla="*/ 57 h 214"/>
                  <a:gd name="T4" fmla="*/ 86 w 982"/>
                  <a:gd name="T5" fmla="*/ 57 h 214"/>
                  <a:gd name="T6" fmla="*/ 179 w 982"/>
                  <a:gd name="T7" fmla="*/ 50 h 214"/>
                  <a:gd name="T8" fmla="*/ 272 w 982"/>
                  <a:gd name="T9" fmla="*/ 36 h 214"/>
                  <a:gd name="T10" fmla="*/ 358 w 982"/>
                  <a:gd name="T11" fmla="*/ 22 h 214"/>
                  <a:gd name="T12" fmla="*/ 416 w 982"/>
                  <a:gd name="T13" fmla="*/ 14 h 214"/>
                  <a:gd name="T14" fmla="*/ 452 w 982"/>
                  <a:gd name="T15" fmla="*/ 7 h 214"/>
                  <a:gd name="T16" fmla="*/ 516 w 982"/>
                  <a:gd name="T17" fmla="*/ 0 h 214"/>
                  <a:gd name="T18" fmla="*/ 595 w 982"/>
                  <a:gd name="T19" fmla="*/ 22 h 214"/>
                  <a:gd name="T20" fmla="*/ 688 w 982"/>
                  <a:gd name="T21" fmla="*/ 36 h 214"/>
                  <a:gd name="T22" fmla="*/ 781 w 982"/>
                  <a:gd name="T23" fmla="*/ 43 h 214"/>
                  <a:gd name="T24" fmla="*/ 868 w 982"/>
                  <a:gd name="T25" fmla="*/ 57 h 214"/>
                  <a:gd name="T26" fmla="*/ 946 w 982"/>
                  <a:gd name="T27" fmla="*/ 57 h 214"/>
                  <a:gd name="T28" fmla="*/ 975 w 982"/>
                  <a:gd name="T29" fmla="*/ 72 h 214"/>
                  <a:gd name="T30" fmla="*/ 982 w 982"/>
                  <a:gd name="T31" fmla="*/ 179 h 214"/>
                  <a:gd name="T32" fmla="*/ 968 w 982"/>
                  <a:gd name="T33" fmla="*/ 200 h 214"/>
                  <a:gd name="T34" fmla="*/ 946 w 982"/>
                  <a:gd name="T35" fmla="*/ 214 h 214"/>
                  <a:gd name="T36" fmla="*/ 36 w 982"/>
                  <a:gd name="T37" fmla="*/ 214 h 214"/>
                  <a:gd name="T38" fmla="*/ 14 w 982"/>
                  <a:gd name="T39" fmla="*/ 200 h 214"/>
                  <a:gd name="T40" fmla="*/ 0 w 982"/>
                  <a:gd name="T41" fmla="*/ 179 h 214"/>
                  <a:gd name="T42" fmla="*/ 0 w 982"/>
                  <a:gd name="T43" fmla="*/ 72 h 2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82"/>
                  <a:gd name="T67" fmla="*/ 0 h 214"/>
                  <a:gd name="T68" fmla="*/ 982 w 982"/>
                  <a:gd name="T69" fmla="*/ 214 h 2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82" h="214">
                    <a:moveTo>
                      <a:pt x="0" y="72"/>
                    </a:moveTo>
                    <a:lnTo>
                      <a:pt x="14" y="57"/>
                    </a:lnTo>
                    <a:lnTo>
                      <a:pt x="86" y="57"/>
                    </a:lnTo>
                    <a:lnTo>
                      <a:pt x="179" y="50"/>
                    </a:lnTo>
                    <a:lnTo>
                      <a:pt x="272" y="36"/>
                    </a:lnTo>
                    <a:lnTo>
                      <a:pt x="358" y="22"/>
                    </a:lnTo>
                    <a:lnTo>
                      <a:pt x="416" y="14"/>
                    </a:lnTo>
                    <a:lnTo>
                      <a:pt x="452" y="7"/>
                    </a:lnTo>
                    <a:lnTo>
                      <a:pt x="516" y="0"/>
                    </a:lnTo>
                    <a:lnTo>
                      <a:pt x="595" y="22"/>
                    </a:lnTo>
                    <a:lnTo>
                      <a:pt x="688" y="36"/>
                    </a:lnTo>
                    <a:lnTo>
                      <a:pt x="781" y="43"/>
                    </a:lnTo>
                    <a:lnTo>
                      <a:pt x="868" y="57"/>
                    </a:lnTo>
                    <a:lnTo>
                      <a:pt x="946" y="57"/>
                    </a:lnTo>
                    <a:lnTo>
                      <a:pt x="975" y="72"/>
                    </a:lnTo>
                    <a:lnTo>
                      <a:pt x="982" y="179"/>
                    </a:lnTo>
                    <a:lnTo>
                      <a:pt x="968" y="200"/>
                    </a:lnTo>
                    <a:lnTo>
                      <a:pt x="946" y="214"/>
                    </a:lnTo>
                    <a:lnTo>
                      <a:pt x="36" y="214"/>
                    </a:lnTo>
                    <a:lnTo>
                      <a:pt x="14" y="200"/>
                    </a:lnTo>
                    <a:lnTo>
                      <a:pt x="0" y="17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6" name="Freeform 300"/>
              <p:cNvSpPr>
                <a:spLocks/>
              </p:cNvSpPr>
              <p:nvPr/>
            </p:nvSpPr>
            <p:spPr bwMode="auto">
              <a:xfrm>
                <a:off x="2687" y="2121"/>
                <a:ext cx="451" cy="164"/>
              </a:xfrm>
              <a:custGeom>
                <a:avLst/>
                <a:gdLst>
                  <a:gd name="T0" fmla="*/ 0 w 451"/>
                  <a:gd name="T1" fmla="*/ 28 h 164"/>
                  <a:gd name="T2" fmla="*/ 14 w 451"/>
                  <a:gd name="T3" fmla="*/ 28 h 164"/>
                  <a:gd name="T4" fmla="*/ 43 w 451"/>
                  <a:gd name="T5" fmla="*/ 0 h 164"/>
                  <a:gd name="T6" fmla="*/ 415 w 451"/>
                  <a:gd name="T7" fmla="*/ 0 h 164"/>
                  <a:gd name="T8" fmla="*/ 444 w 451"/>
                  <a:gd name="T9" fmla="*/ 14 h 164"/>
                  <a:gd name="T10" fmla="*/ 451 w 451"/>
                  <a:gd name="T11" fmla="*/ 35 h 164"/>
                  <a:gd name="T12" fmla="*/ 451 w 451"/>
                  <a:gd name="T13" fmla="*/ 164 h 164"/>
                  <a:gd name="T14" fmla="*/ 394 w 451"/>
                  <a:gd name="T15" fmla="*/ 157 h 164"/>
                  <a:gd name="T16" fmla="*/ 301 w 451"/>
                  <a:gd name="T17" fmla="*/ 135 h 164"/>
                  <a:gd name="T18" fmla="*/ 215 w 451"/>
                  <a:gd name="T19" fmla="*/ 121 h 164"/>
                  <a:gd name="T20" fmla="*/ 143 w 451"/>
                  <a:gd name="T21" fmla="*/ 114 h 164"/>
                  <a:gd name="T22" fmla="*/ 64 w 451"/>
                  <a:gd name="T23" fmla="*/ 107 h 164"/>
                  <a:gd name="T24" fmla="*/ 0 w 451"/>
                  <a:gd name="T25" fmla="*/ 107 h 164"/>
                  <a:gd name="T26" fmla="*/ 0 w 451"/>
                  <a:gd name="T27" fmla="*/ 28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1"/>
                  <a:gd name="T43" fmla="*/ 0 h 164"/>
                  <a:gd name="T44" fmla="*/ 451 w 451"/>
                  <a:gd name="T45" fmla="*/ 164 h 1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1" h="164">
                    <a:moveTo>
                      <a:pt x="0" y="28"/>
                    </a:moveTo>
                    <a:lnTo>
                      <a:pt x="14" y="28"/>
                    </a:lnTo>
                    <a:lnTo>
                      <a:pt x="43" y="0"/>
                    </a:lnTo>
                    <a:lnTo>
                      <a:pt x="415" y="0"/>
                    </a:lnTo>
                    <a:lnTo>
                      <a:pt x="444" y="14"/>
                    </a:lnTo>
                    <a:lnTo>
                      <a:pt x="451" y="35"/>
                    </a:lnTo>
                    <a:lnTo>
                      <a:pt x="451" y="164"/>
                    </a:lnTo>
                    <a:lnTo>
                      <a:pt x="394" y="157"/>
                    </a:lnTo>
                    <a:lnTo>
                      <a:pt x="301" y="135"/>
                    </a:lnTo>
                    <a:lnTo>
                      <a:pt x="215" y="121"/>
                    </a:lnTo>
                    <a:lnTo>
                      <a:pt x="143" y="114"/>
                    </a:lnTo>
                    <a:lnTo>
                      <a:pt x="64" y="107"/>
                    </a:lnTo>
                    <a:lnTo>
                      <a:pt x="0" y="10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7" name="Freeform 301"/>
              <p:cNvSpPr>
                <a:spLocks/>
              </p:cNvSpPr>
              <p:nvPr/>
            </p:nvSpPr>
            <p:spPr bwMode="auto">
              <a:xfrm>
                <a:off x="2156" y="2121"/>
                <a:ext cx="452" cy="171"/>
              </a:xfrm>
              <a:custGeom>
                <a:avLst/>
                <a:gdLst>
                  <a:gd name="T0" fmla="*/ 0 w 452"/>
                  <a:gd name="T1" fmla="*/ 171 h 171"/>
                  <a:gd name="T2" fmla="*/ 0 w 452"/>
                  <a:gd name="T3" fmla="*/ 107 h 171"/>
                  <a:gd name="T4" fmla="*/ 0 w 452"/>
                  <a:gd name="T5" fmla="*/ 35 h 171"/>
                  <a:gd name="T6" fmla="*/ 7 w 452"/>
                  <a:gd name="T7" fmla="*/ 21 h 171"/>
                  <a:gd name="T8" fmla="*/ 36 w 452"/>
                  <a:gd name="T9" fmla="*/ 0 h 171"/>
                  <a:gd name="T10" fmla="*/ 409 w 452"/>
                  <a:gd name="T11" fmla="*/ 0 h 171"/>
                  <a:gd name="T12" fmla="*/ 437 w 452"/>
                  <a:gd name="T13" fmla="*/ 28 h 171"/>
                  <a:gd name="T14" fmla="*/ 452 w 452"/>
                  <a:gd name="T15" fmla="*/ 28 h 171"/>
                  <a:gd name="T16" fmla="*/ 452 w 452"/>
                  <a:gd name="T17" fmla="*/ 107 h 171"/>
                  <a:gd name="T18" fmla="*/ 373 w 452"/>
                  <a:gd name="T19" fmla="*/ 107 h 171"/>
                  <a:gd name="T20" fmla="*/ 287 w 452"/>
                  <a:gd name="T21" fmla="*/ 121 h 171"/>
                  <a:gd name="T22" fmla="*/ 193 w 452"/>
                  <a:gd name="T23" fmla="*/ 128 h 171"/>
                  <a:gd name="T24" fmla="*/ 107 w 452"/>
                  <a:gd name="T25" fmla="*/ 142 h 171"/>
                  <a:gd name="T26" fmla="*/ 43 w 452"/>
                  <a:gd name="T27" fmla="*/ 164 h 171"/>
                  <a:gd name="T28" fmla="*/ 0 w 452"/>
                  <a:gd name="T29" fmla="*/ 171 h 1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2"/>
                  <a:gd name="T46" fmla="*/ 0 h 171"/>
                  <a:gd name="T47" fmla="*/ 452 w 452"/>
                  <a:gd name="T48" fmla="*/ 171 h 1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2" h="171">
                    <a:moveTo>
                      <a:pt x="0" y="171"/>
                    </a:moveTo>
                    <a:lnTo>
                      <a:pt x="0" y="107"/>
                    </a:lnTo>
                    <a:lnTo>
                      <a:pt x="0" y="35"/>
                    </a:lnTo>
                    <a:lnTo>
                      <a:pt x="7" y="21"/>
                    </a:lnTo>
                    <a:lnTo>
                      <a:pt x="36" y="0"/>
                    </a:lnTo>
                    <a:lnTo>
                      <a:pt x="409" y="0"/>
                    </a:lnTo>
                    <a:lnTo>
                      <a:pt x="437" y="28"/>
                    </a:lnTo>
                    <a:lnTo>
                      <a:pt x="452" y="28"/>
                    </a:lnTo>
                    <a:lnTo>
                      <a:pt x="452" y="107"/>
                    </a:lnTo>
                    <a:lnTo>
                      <a:pt x="373" y="107"/>
                    </a:lnTo>
                    <a:lnTo>
                      <a:pt x="287" y="121"/>
                    </a:lnTo>
                    <a:lnTo>
                      <a:pt x="193" y="128"/>
                    </a:lnTo>
                    <a:lnTo>
                      <a:pt x="107" y="142"/>
                    </a:lnTo>
                    <a:lnTo>
                      <a:pt x="43" y="164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8" name="Rectangle 302"/>
              <p:cNvSpPr>
                <a:spLocks noChangeArrowheads="1"/>
              </p:cNvSpPr>
              <p:nvPr/>
            </p:nvSpPr>
            <p:spPr bwMode="auto">
              <a:xfrm>
                <a:off x="2608" y="2149"/>
                <a:ext cx="79" cy="79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59" name="Freeform 303"/>
              <p:cNvSpPr>
                <a:spLocks/>
              </p:cNvSpPr>
              <p:nvPr/>
            </p:nvSpPr>
            <p:spPr bwMode="auto">
              <a:xfrm>
                <a:off x="2156" y="2399"/>
                <a:ext cx="43" cy="193"/>
              </a:xfrm>
              <a:custGeom>
                <a:avLst/>
                <a:gdLst>
                  <a:gd name="T0" fmla="*/ 7 w 43"/>
                  <a:gd name="T1" fmla="*/ 193 h 193"/>
                  <a:gd name="T2" fmla="*/ 0 w 43"/>
                  <a:gd name="T3" fmla="*/ 36 h 193"/>
                  <a:gd name="T4" fmla="*/ 7 w 43"/>
                  <a:gd name="T5" fmla="*/ 7 h 193"/>
                  <a:gd name="T6" fmla="*/ 29 w 43"/>
                  <a:gd name="T7" fmla="*/ 0 h 193"/>
                  <a:gd name="T8" fmla="*/ 43 w 43"/>
                  <a:gd name="T9" fmla="*/ 193 h 193"/>
                  <a:gd name="T10" fmla="*/ 7 w 43"/>
                  <a:gd name="T11" fmla="*/ 193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93"/>
                  <a:gd name="T20" fmla="*/ 43 w 43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93">
                    <a:moveTo>
                      <a:pt x="7" y="193"/>
                    </a:moveTo>
                    <a:lnTo>
                      <a:pt x="0" y="36"/>
                    </a:lnTo>
                    <a:lnTo>
                      <a:pt x="7" y="7"/>
                    </a:lnTo>
                    <a:lnTo>
                      <a:pt x="29" y="0"/>
                    </a:lnTo>
                    <a:lnTo>
                      <a:pt x="43" y="193"/>
                    </a:lnTo>
                    <a:lnTo>
                      <a:pt x="7" y="193"/>
                    </a:lnTo>
                    <a:close/>
                  </a:path>
                </a:pathLst>
              </a:custGeom>
              <a:solidFill>
                <a:srgbClr val="70FF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0" name="Freeform 304"/>
              <p:cNvSpPr>
                <a:spLocks/>
              </p:cNvSpPr>
              <p:nvPr/>
            </p:nvSpPr>
            <p:spPr bwMode="auto">
              <a:xfrm>
                <a:off x="3088" y="2399"/>
                <a:ext cx="43" cy="193"/>
              </a:xfrm>
              <a:custGeom>
                <a:avLst/>
                <a:gdLst>
                  <a:gd name="T0" fmla="*/ 0 w 43"/>
                  <a:gd name="T1" fmla="*/ 193 h 193"/>
                  <a:gd name="T2" fmla="*/ 14 w 43"/>
                  <a:gd name="T3" fmla="*/ 57 h 193"/>
                  <a:gd name="T4" fmla="*/ 22 w 43"/>
                  <a:gd name="T5" fmla="*/ 0 h 193"/>
                  <a:gd name="T6" fmla="*/ 36 w 43"/>
                  <a:gd name="T7" fmla="*/ 7 h 193"/>
                  <a:gd name="T8" fmla="*/ 43 w 43"/>
                  <a:gd name="T9" fmla="*/ 28 h 193"/>
                  <a:gd name="T10" fmla="*/ 43 w 43"/>
                  <a:gd name="T11" fmla="*/ 193 h 193"/>
                  <a:gd name="T12" fmla="*/ 0 w 43"/>
                  <a:gd name="T13" fmla="*/ 193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93"/>
                  <a:gd name="T23" fmla="*/ 43 w 43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93">
                    <a:moveTo>
                      <a:pt x="0" y="193"/>
                    </a:moveTo>
                    <a:lnTo>
                      <a:pt x="14" y="57"/>
                    </a:lnTo>
                    <a:lnTo>
                      <a:pt x="22" y="0"/>
                    </a:lnTo>
                    <a:lnTo>
                      <a:pt x="36" y="7"/>
                    </a:lnTo>
                    <a:lnTo>
                      <a:pt x="43" y="28"/>
                    </a:lnTo>
                    <a:lnTo>
                      <a:pt x="43" y="19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70FF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1" name="Freeform 305"/>
              <p:cNvSpPr>
                <a:spLocks/>
              </p:cNvSpPr>
              <p:nvPr/>
            </p:nvSpPr>
            <p:spPr bwMode="auto">
              <a:xfrm>
                <a:off x="2615" y="2328"/>
                <a:ext cx="64" cy="57"/>
              </a:xfrm>
              <a:custGeom>
                <a:avLst/>
                <a:gdLst>
                  <a:gd name="T0" fmla="*/ 0 w 64"/>
                  <a:gd name="T1" fmla="*/ 0 h 57"/>
                  <a:gd name="T2" fmla="*/ 64 w 64"/>
                  <a:gd name="T3" fmla="*/ 0 h 57"/>
                  <a:gd name="T4" fmla="*/ 57 w 64"/>
                  <a:gd name="T5" fmla="*/ 57 h 57"/>
                  <a:gd name="T6" fmla="*/ 7 w 64"/>
                  <a:gd name="T7" fmla="*/ 57 h 57"/>
                  <a:gd name="T8" fmla="*/ 0 w 64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7"/>
                  <a:gd name="T17" fmla="*/ 64 w 64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7">
                    <a:moveTo>
                      <a:pt x="0" y="0"/>
                    </a:moveTo>
                    <a:lnTo>
                      <a:pt x="64" y="0"/>
                    </a:lnTo>
                    <a:lnTo>
                      <a:pt x="57" y="57"/>
                    </a:lnTo>
                    <a:lnTo>
                      <a:pt x="7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FF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2" name="Line 306"/>
              <p:cNvSpPr>
                <a:spLocks noChangeShapeType="1"/>
              </p:cNvSpPr>
              <p:nvPr/>
            </p:nvSpPr>
            <p:spPr bwMode="auto">
              <a:xfrm>
                <a:off x="2643" y="2185"/>
                <a:ext cx="0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3" name="Line 307"/>
              <p:cNvSpPr>
                <a:spLocks noChangeShapeType="1"/>
              </p:cNvSpPr>
              <p:nvPr/>
            </p:nvSpPr>
            <p:spPr bwMode="auto">
              <a:xfrm>
                <a:off x="2643" y="2221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4" name="Line 308"/>
              <p:cNvSpPr>
                <a:spLocks noChangeShapeType="1"/>
              </p:cNvSpPr>
              <p:nvPr/>
            </p:nvSpPr>
            <p:spPr bwMode="auto">
              <a:xfrm flipV="1">
                <a:off x="2643" y="2114"/>
                <a:ext cx="0" cy="4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5" name="Line 309"/>
              <p:cNvSpPr>
                <a:spLocks noChangeShapeType="1"/>
              </p:cNvSpPr>
              <p:nvPr/>
            </p:nvSpPr>
            <p:spPr bwMode="auto">
              <a:xfrm>
                <a:off x="3138" y="2156"/>
                <a:ext cx="0" cy="1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6" name="Line 310"/>
              <p:cNvSpPr>
                <a:spLocks noChangeShapeType="1"/>
              </p:cNvSpPr>
              <p:nvPr/>
            </p:nvSpPr>
            <p:spPr bwMode="auto">
              <a:xfrm flipH="1">
                <a:off x="3131" y="2285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7" name="Line 311"/>
              <p:cNvSpPr>
                <a:spLocks noChangeShapeType="1"/>
              </p:cNvSpPr>
              <p:nvPr/>
            </p:nvSpPr>
            <p:spPr bwMode="auto">
              <a:xfrm flipH="1">
                <a:off x="2687" y="2149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8" name="Line 312"/>
              <p:cNvSpPr>
                <a:spLocks noChangeShapeType="1"/>
              </p:cNvSpPr>
              <p:nvPr/>
            </p:nvSpPr>
            <p:spPr bwMode="auto">
              <a:xfrm>
                <a:off x="2608" y="2149"/>
                <a:ext cx="0" cy="7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69" name="Line 313"/>
              <p:cNvSpPr>
                <a:spLocks noChangeShapeType="1"/>
              </p:cNvSpPr>
              <p:nvPr/>
            </p:nvSpPr>
            <p:spPr bwMode="auto">
              <a:xfrm>
                <a:off x="2579" y="2249"/>
                <a:ext cx="43" cy="3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0" name="Line 314"/>
              <p:cNvSpPr>
                <a:spLocks noChangeShapeType="1"/>
              </p:cNvSpPr>
              <p:nvPr/>
            </p:nvSpPr>
            <p:spPr bwMode="auto">
              <a:xfrm flipH="1" flipV="1">
                <a:off x="2235" y="2620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1" name="Line 315"/>
              <p:cNvSpPr>
                <a:spLocks noChangeShapeType="1"/>
              </p:cNvSpPr>
              <p:nvPr/>
            </p:nvSpPr>
            <p:spPr bwMode="auto">
              <a:xfrm flipV="1">
                <a:off x="2156" y="2285"/>
                <a:ext cx="0" cy="3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2" name="Line 316"/>
              <p:cNvSpPr>
                <a:spLocks noChangeShapeType="1"/>
              </p:cNvSpPr>
              <p:nvPr/>
            </p:nvSpPr>
            <p:spPr bwMode="auto">
              <a:xfrm>
                <a:off x="2156" y="2749"/>
                <a:ext cx="0" cy="3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3" name="Line 317"/>
              <p:cNvSpPr>
                <a:spLocks noChangeShapeType="1"/>
              </p:cNvSpPr>
              <p:nvPr/>
            </p:nvSpPr>
            <p:spPr bwMode="auto">
              <a:xfrm flipV="1">
                <a:off x="3138" y="2749"/>
                <a:ext cx="0" cy="33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4" name="Line 318"/>
              <p:cNvSpPr>
                <a:spLocks noChangeShapeType="1"/>
              </p:cNvSpPr>
              <p:nvPr/>
            </p:nvSpPr>
            <p:spPr bwMode="auto">
              <a:xfrm flipV="1">
                <a:off x="3138" y="2285"/>
                <a:ext cx="0" cy="35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5" name="Freeform 319"/>
              <p:cNvSpPr>
                <a:spLocks/>
              </p:cNvSpPr>
              <p:nvPr/>
            </p:nvSpPr>
            <p:spPr bwMode="auto">
              <a:xfrm>
                <a:off x="2672" y="2570"/>
                <a:ext cx="380" cy="57"/>
              </a:xfrm>
              <a:custGeom>
                <a:avLst/>
                <a:gdLst>
                  <a:gd name="T0" fmla="*/ 380 w 380"/>
                  <a:gd name="T1" fmla="*/ 57 h 57"/>
                  <a:gd name="T2" fmla="*/ 251 w 380"/>
                  <a:gd name="T3" fmla="*/ 50 h 57"/>
                  <a:gd name="T4" fmla="*/ 129 w 380"/>
                  <a:gd name="T5" fmla="*/ 29 h 57"/>
                  <a:gd name="T6" fmla="*/ 0 w 380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7"/>
                  <a:gd name="T14" fmla="*/ 380 w 38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7">
                    <a:moveTo>
                      <a:pt x="380" y="57"/>
                    </a:moveTo>
                    <a:lnTo>
                      <a:pt x="251" y="50"/>
                    </a:lnTo>
                    <a:lnTo>
                      <a:pt x="129" y="29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6" name="Freeform 320"/>
              <p:cNvSpPr>
                <a:spLocks/>
              </p:cNvSpPr>
              <p:nvPr/>
            </p:nvSpPr>
            <p:spPr bwMode="auto">
              <a:xfrm>
                <a:off x="2722" y="2228"/>
                <a:ext cx="380" cy="57"/>
              </a:xfrm>
              <a:custGeom>
                <a:avLst/>
                <a:gdLst>
                  <a:gd name="T0" fmla="*/ 0 w 380"/>
                  <a:gd name="T1" fmla="*/ 0 h 57"/>
                  <a:gd name="T2" fmla="*/ 129 w 380"/>
                  <a:gd name="T3" fmla="*/ 14 h 57"/>
                  <a:gd name="T4" fmla="*/ 259 w 380"/>
                  <a:gd name="T5" fmla="*/ 28 h 57"/>
                  <a:gd name="T6" fmla="*/ 380 w 38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7"/>
                  <a:gd name="T14" fmla="*/ 380 w 38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7">
                    <a:moveTo>
                      <a:pt x="0" y="0"/>
                    </a:moveTo>
                    <a:lnTo>
                      <a:pt x="129" y="14"/>
                    </a:lnTo>
                    <a:lnTo>
                      <a:pt x="259" y="28"/>
                    </a:lnTo>
                    <a:lnTo>
                      <a:pt x="380" y="57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7" name="Line 321"/>
              <p:cNvSpPr>
                <a:spLocks noChangeShapeType="1"/>
              </p:cNvSpPr>
              <p:nvPr/>
            </p:nvSpPr>
            <p:spPr bwMode="auto">
              <a:xfrm flipH="1">
                <a:off x="2701" y="2121"/>
                <a:ext cx="29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8" name="Line 322"/>
              <p:cNvSpPr>
                <a:spLocks noChangeShapeType="1"/>
              </p:cNvSpPr>
              <p:nvPr/>
            </p:nvSpPr>
            <p:spPr bwMode="auto">
              <a:xfrm flipH="1" flipV="1">
                <a:off x="2565" y="2121"/>
                <a:ext cx="28" cy="2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79" name="Line 323"/>
              <p:cNvSpPr>
                <a:spLocks noChangeShapeType="1"/>
              </p:cNvSpPr>
              <p:nvPr/>
            </p:nvSpPr>
            <p:spPr bwMode="auto">
              <a:xfrm flipH="1">
                <a:off x="2192" y="2121"/>
                <a:ext cx="37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0" name="Freeform 324"/>
              <p:cNvSpPr>
                <a:spLocks/>
              </p:cNvSpPr>
              <p:nvPr/>
            </p:nvSpPr>
            <p:spPr bwMode="auto">
              <a:xfrm>
                <a:off x="2156" y="2121"/>
                <a:ext cx="36" cy="35"/>
              </a:xfrm>
              <a:custGeom>
                <a:avLst/>
                <a:gdLst>
                  <a:gd name="T0" fmla="*/ 36 w 36"/>
                  <a:gd name="T1" fmla="*/ 0 h 35"/>
                  <a:gd name="T2" fmla="*/ 21 w 36"/>
                  <a:gd name="T3" fmla="*/ 7 h 35"/>
                  <a:gd name="T4" fmla="*/ 7 w 36"/>
                  <a:gd name="T5" fmla="*/ 21 h 35"/>
                  <a:gd name="T6" fmla="*/ 0 w 36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5"/>
                  <a:gd name="T14" fmla="*/ 36 w 3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5">
                    <a:moveTo>
                      <a:pt x="36" y="0"/>
                    </a:moveTo>
                    <a:lnTo>
                      <a:pt x="21" y="7"/>
                    </a:lnTo>
                    <a:lnTo>
                      <a:pt x="7" y="21"/>
                    </a:lnTo>
                    <a:lnTo>
                      <a:pt x="0" y="35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1" name="Freeform 325"/>
              <p:cNvSpPr>
                <a:spLocks/>
              </p:cNvSpPr>
              <p:nvPr/>
            </p:nvSpPr>
            <p:spPr bwMode="auto">
              <a:xfrm>
                <a:off x="2608" y="2556"/>
                <a:ext cx="14" cy="21"/>
              </a:xfrm>
              <a:custGeom>
                <a:avLst/>
                <a:gdLst>
                  <a:gd name="T0" fmla="*/ 0 w 14"/>
                  <a:gd name="T1" fmla="*/ 21 h 21"/>
                  <a:gd name="T2" fmla="*/ 14 w 14"/>
                  <a:gd name="T3" fmla="*/ 7 h 21"/>
                  <a:gd name="T4" fmla="*/ 14 w 1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1"/>
                  <a:gd name="T11" fmla="*/ 14 w 1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1">
                    <a:moveTo>
                      <a:pt x="0" y="21"/>
                    </a:move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2" name="Freeform 326"/>
              <p:cNvSpPr>
                <a:spLocks/>
              </p:cNvSpPr>
              <p:nvPr/>
            </p:nvSpPr>
            <p:spPr bwMode="auto">
              <a:xfrm>
                <a:off x="2242" y="2570"/>
                <a:ext cx="380" cy="57"/>
              </a:xfrm>
              <a:custGeom>
                <a:avLst/>
                <a:gdLst>
                  <a:gd name="T0" fmla="*/ 380 w 380"/>
                  <a:gd name="T1" fmla="*/ 0 h 57"/>
                  <a:gd name="T2" fmla="*/ 251 w 380"/>
                  <a:gd name="T3" fmla="*/ 29 h 57"/>
                  <a:gd name="T4" fmla="*/ 129 w 380"/>
                  <a:gd name="T5" fmla="*/ 50 h 57"/>
                  <a:gd name="T6" fmla="*/ 0 w 38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7"/>
                  <a:gd name="T14" fmla="*/ 380 w 38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7">
                    <a:moveTo>
                      <a:pt x="380" y="0"/>
                    </a:moveTo>
                    <a:lnTo>
                      <a:pt x="251" y="29"/>
                    </a:lnTo>
                    <a:lnTo>
                      <a:pt x="129" y="50"/>
                    </a:lnTo>
                    <a:lnTo>
                      <a:pt x="0" y="57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3" name="Freeform 327"/>
              <p:cNvSpPr>
                <a:spLocks/>
              </p:cNvSpPr>
              <p:nvPr/>
            </p:nvSpPr>
            <p:spPr bwMode="auto">
              <a:xfrm>
                <a:off x="3102" y="2749"/>
                <a:ext cx="36" cy="35"/>
              </a:xfrm>
              <a:custGeom>
                <a:avLst/>
                <a:gdLst>
                  <a:gd name="T0" fmla="*/ 0 w 36"/>
                  <a:gd name="T1" fmla="*/ 35 h 35"/>
                  <a:gd name="T2" fmla="*/ 15 w 36"/>
                  <a:gd name="T3" fmla="*/ 28 h 35"/>
                  <a:gd name="T4" fmla="*/ 29 w 36"/>
                  <a:gd name="T5" fmla="*/ 14 h 35"/>
                  <a:gd name="T6" fmla="*/ 36 w 36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5"/>
                  <a:gd name="T14" fmla="*/ 36 w 3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5">
                    <a:moveTo>
                      <a:pt x="0" y="35"/>
                    </a:moveTo>
                    <a:lnTo>
                      <a:pt x="15" y="28"/>
                    </a:lnTo>
                    <a:lnTo>
                      <a:pt x="29" y="14"/>
                    </a:lnTo>
                    <a:lnTo>
                      <a:pt x="36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4" name="Line 328"/>
              <p:cNvSpPr>
                <a:spLocks noChangeShapeType="1"/>
              </p:cNvSpPr>
              <p:nvPr/>
            </p:nvSpPr>
            <p:spPr bwMode="auto">
              <a:xfrm flipV="1">
                <a:off x="2156" y="2642"/>
                <a:ext cx="0" cy="1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5" name="Line 329"/>
              <p:cNvSpPr>
                <a:spLocks noChangeShapeType="1"/>
              </p:cNvSpPr>
              <p:nvPr/>
            </p:nvSpPr>
            <p:spPr bwMode="auto">
              <a:xfrm flipV="1">
                <a:off x="2156" y="2627"/>
                <a:ext cx="14" cy="1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6" name="Line 330"/>
              <p:cNvSpPr>
                <a:spLocks noChangeShapeType="1"/>
              </p:cNvSpPr>
              <p:nvPr/>
            </p:nvSpPr>
            <p:spPr bwMode="auto">
              <a:xfrm>
                <a:off x="2622" y="2577"/>
                <a:ext cx="5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7" name="Freeform 331"/>
              <p:cNvSpPr>
                <a:spLocks/>
              </p:cNvSpPr>
              <p:nvPr/>
            </p:nvSpPr>
            <p:spPr bwMode="auto">
              <a:xfrm>
                <a:off x="2557" y="2228"/>
                <a:ext cx="22" cy="21"/>
              </a:xfrm>
              <a:custGeom>
                <a:avLst/>
                <a:gdLst>
                  <a:gd name="T0" fmla="*/ 22 w 22"/>
                  <a:gd name="T1" fmla="*/ 21 h 21"/>
                  <a:gd name="T2" fmla="*/ 15 w 22"/>
                  <a:gd name="T3" fmla="*/ 7 h 21"/>
                  <a:gd name="T4" fmla="*/ 0 w 22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1"/>
                  <a:gd name="T11" fmla="*/ 22 w 2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1">
                    <a:moveTo>
                      <a:pt x="22" y="21"/>
                    </a:moveTo>
                    <a:lnTo>
                      <a:pt x="15" y="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8" name="Freeform 332"/>
              <p:cNvSpPr>
                <a:spLocks/>
              </p:cNvSpPr>
              <p:nvPr/>
            </p:nvSpPr>
            <p:spPr bwMode="auto">
              <a:xfrm>
                <a:off x="2608" y="2228"/>
                <a:ext cx="79" cy="0"/>
              </a:xfrm>
              <a:custGeom>
                <a:avLst/>
                <a:gdLst>
                  <a:gd name="T0" fmla="*/ 0 w 79"/>
                  <a:gd name="T1" fmla="*/ 35 w 79"/>
                  <a:gd name="T2" fmla="*/ 79 w 79"/>
                  <a:gd name="T3" fmla="*/ 0 60000 65536"/>
                  <a:gd name="T4" fmla="*/ 0 60000 65536"/>
                  <a:gd name="T5" fmla="*/ 0 60000 65536"/>
                  <a:gd name="T6" fmla="*/ 0 w 79"/>
                  <a:gd name="T7" fmla="*/ 79 w 79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79">
                    <a:moveTo>
                      <a:pt x="0" y="0"/>
                    </a:moveTo>
                    <a:lnTo>
                      <a:pt x="35" y="0"/>
                    </a:lnTo>
                    <a:lnTo>
                      <a:pt x="79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9" name="Freeform 333"/>
              <p:cNvSpPr>
                <a:spLocks/>
              </p:cNvSpPr>
              <p:nvPr/>
            </p:nvSpPr>
            <p:spPr bwMode="auto">
              <a:xfrm>
                <a:off x="2687" y="2228"/>
                <a:ext cx="444" cy="64"/>
              </a:xfrm>
              <a:custGeom>
                <a:avLst/>
                <a:gdLst>
                  <a:gd name="T0" fmla="*/ 0 w 444"/>
                  <a:gd name="T1" fmla="*/ 0 h 64"/>
                  <a:gd name="T2" fmla="*/ 150 w 444"/>
                  <a:gd name="T3" fmla="*/ 7 h 64"/>
                  <a:gd name="T4" fmla="*/ 301 w 444"/>
                  <a:gd name="T5" fmla="*/ 28 h 64"/>
                  <a:gd name="T6" fmla="*/ 444 w 444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4"/>
                  <a:gd name="T13" fmla="*/ 0 h 64"/>
                  <a:gd name="T14" fmla="*/ 444 w 44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4" h="64">
                    <a:moveTo>
                      <a:pt x="0" y="0"/>
                    </a:moveTo>
                    <a:lnTo>
                      <a:pt x="150" y="7"/>
                    </a:lnTo>
                    <a:lnTo>
                      <a:pt x="301" y="28"/>
                    </a:lnTo>
                    <a:lnTo>
                      <a:pt x="444" y="6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0" name="Line 334"/>
              <p:cNvSpPr>
                <a:spLocks noChangeShapeType="1"/>
              </p:cNvSpPr>
              <p:nvPr/>
            </p:nvSpPr>
            <p:spPr bwMode="auto">
              <a:xfrm>
                <a:off x="3124" y="2627"/>
                <a:ext cx="14" cy="1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1" name="Line 335"/>
              <p:cNvSpPr>
                <a:spLocks noChangeShapeType="1"/>
              </p:cNvSpPr>
              <p:nvPr/>
            </p:nvSpPr>
            <p:spPr bwMode="auto">
              <a:xfrm>
                <a:off x="3138" y="2642"/>
                <a:ext cx="0" cy="1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2" name="Line 336"/>
              <p:cNvSpPr>
                <a:spLocks noChangeShapeType="1"/>
              </p:cNvSpPr>
              <p:nvPr/>
            </p:nvSpPr>
            <p:spPr bwMode="auto">
              <a:xfrm flipH="1">
                <a:off x="2192" y="2784"/>
                <a:ext cx="910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3" name="Freeform 337"/>
              <p:cNvSpPr>
                <a:spLocks/>
              </p:cNvSpPr>
              <p:nvPr/>
            </p:nvSpPr>
            <p:spPr bwMode="auto">
              <a:xfrm>
                <a:off x="2156" y="2749"/>
                <a:ext cx="36" cy="35"/>
              </a:xfrm>
              <a:custGeom>
                <a:avLst/>
                <a:gdLst>
                  <a:gd name="T0" fmla="*/ 36 w 36"/>
                  <a:gd name="T1" fmla="*/ 35 h 35"/>
                  <a:gd name="T2" fmla="*/ 21 w 36"/>
                  <a:gd name="T3" fmla="*/ 28 h 35"/>
                  <a:gd name="T4" fmla="*/ 7 w 36"/>
                  <a:gd name="T5" fmla="*/ 14 h 35"/>
                  <a:gd name="T6" fmla="*/ 0 w 36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5"/>
                  <a:gd name="T14" fmla="*/ 36 w 3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5">
                    <a:moveTo>
                      <a:pt x="36" y="35"/>
                    </a:moveTo>
                    <a:lnTo>
                      <a:pt x="21" y="28"/>
                    </a:lnTo>
                    <a:lnTo>
                      <a:pt x="7" y="1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4" name="Line 338"/>
              <p:cNvSpPr>
                <a:spLocks noChangeShapeType="1"/>
              </p:cNvSpPr>
              <p:nvPr/>
            </p:nvSpPr>
            <p:spPr bwMode="auto">
              <a:xfrm flipH="1" flipV="1">
                <a:off x="2192" y="2306"/>
                <a:ext cx="43" cy="3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5" name="Freeform 339"/>
              <p:cNvSpPr>
                <a:spLocks/>
              </p:cNvSpPr>
              <p:nvPr/>
            </p:nvSpPr>
            <p:spPr bwMode="auto">
              <a:xfrm>
                <a:off x="2192" y="2285"/>
                <a:ext cx="14" cy="21"/>
              </a:xfrm>
              <a:custGeom>
                <a:avLst/>
                <a:gdLst>
                  <a:gd name="T0" fmla="*/ 0 w 14"/>
                  <a:gd name="T1" fmla="*/ 21 h 21"/>
                  <a:gd name="T2" fmla="*/ 0 w 14"/>
                  <a:gd name="T3" fmla="*/ 7 h 21"/>
                  <a:gd name="T4" fmla="*/ 14 w 1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1"/>
                  <a:gd name="T11" fmla="*/ 14 w 1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1">
                    <a:moveTo>
                      <a:pt x="0" y="21"/>
                    </a:moveTo>
                    <a:lnTo>
                      <a:pt x="0" y="7"/>
                    </a:lnTo>
                    <a:lnTo>
                      <a:pt x="1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6" name="Freeform 340"/>
              <p:cNvSpPr>
                <a:spLocks/>
              </p:cNvSpPr>
              <p:nvPr/>
            </p:nvSpPr>
            <p:spPr bwMode="auto">
              <a:xfrm>
                <a:off x="2192" y="2228"/>
                <a:ext cx="380" cy="57"/>
              </a:xfrm>
              <a:custGeom>
                <a:avLst/>
                <a:gdLst>
                  <a:gd name="T0" fmla="*/ 0 w 380"/>
                  <a:gd name="T1" fmla="*/ 57 h 57"/>
                  <a:gd name="T2" fmla="*/ 122 w 380"/>
                  <a:gd name="T3" fmla="*/ 28 h 57"/>
                  <a:gd name="T4" fmla="*/ 251 w 380"/>
                  <a:gd name="T5" fmla="*/ 14 h 57"/>
                  <a:gd name="T6" fmla="*/ 380 w 380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7"/>
                  <a:gd name="T14" fmla="*/ 380 w 38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7">
                    <a:moveTo>
                      <a:pt x="0" y="57"/>
                    </a:moveTo>
                    <a:lnTo>
                      <a:pt x="122" y="28"/>
                    </a:lnTo>
                    <a:lnTo>
                      <a:pt x="251" y="14"/>
                    </a:lnTo>
                    <a:lnTo>
                      <a:pt x="38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7" name="Freeform 341"/>
              <p:cNvSpPr>
                <a:spLocks/>
              </p:cNvSpPr>
              <p:nvPr/>
            </p:nvSpPr>
            <p:spPr bwMode="auto">
              <a:xfrm>
                <a:off x="2163" y="2228"/>
                <a:ext cx="445" cy="64"/>
              </a:xfrm>
              <a:custGeom>
                <a:avLst/>
                <a:gdLst>
                  <a:gd name="T0" fmla="*/ 445 w 445"/>
                  <a:gd name="T1" fmla="*/ 0 h 64"/>
                  <a:gd name="T2" fmla="*/ 294 w 445"/>
                  <a:gd name="T3" fmla="*/ 7 h 64"/>
                  <a:gd name="T4" fmla="*/ 143 w 445"/>
                  <a:gd name="T5" fmla="*/ 28 h 64"/>
                  <a:gd name="T6" fmla="*/ 0 w 445"/>
                  <a:gd name="T7" fmla="*/ 64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5"/>
                  <a:gd name="T13" fmla="*/ 0 h 64"/>
                  <a:gd name="T14" fmla="*/ 445 w 445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5" h="64">
                    <a:moveTo>
                      <a:pt x="445" y="0"/>
                    </a:moveTo>
                    <a:lnTo>
                      <a:pt x="294" y="7"/>
                    </a:lnTo>
                    <a:lnTo>
                      <a:pt x="143" y="28"/>
                    </a:lnTo>
                    <a:lnTo>
                      <a:pt x="0" y="6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8" name="Line 342"/>
              <p:cNvSpPr>
                <a:spLocks noChangeShapeType="1"/>
              </p:cNvSpPr>
              <p:nvPr/>
            </p:nvSpPr>
            <p:spPr bwMode="auto">
              <a:xfrm flipV="1">
                <a:off x="2156" y="2285"/>
                <a:ext cx="0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9" name="Line 343"/>
              <p:cNvSpPr>
                <a:spLocks noChangeShapeType="1"/>
              </p:cNvSpPr>
              <p:nvPr/>
            </p:nvSpPr>
            <p:spPr bwMode="auto">
              <a:xfrm flipV="1">
                <a:off x="2156" y="2156"/>
                <a:ext cx="0" cy="12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0" name="Line 344"/>
              <p:cNvSpPr>
                <a:spLocks noChangeShapeType="1"/>
              </p:cNvSpPr>
              <p:nvPr/>
            </p:nvSpPr>
            <p:spPr bwMode="auto">
              <a:xfrm>
                <a:off x="2593" y="2149"/>
                <a:ext cx="1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1" name="Line 345"/>
              <p:cNvSpPr>
                <a:spLocks noChangeShapeType="1"/>
              </p:cNvSpPr>
              <p:nvPr/>
            </p:nvSpPr>
            <p:spPr bwMode="auto">
              <a:xfrm>
                <a:off x="2608" y="2149"/>
                <a:ext cx="79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2" name="Line 346"/>
              <p:cNvSpPr>
                <a:spLocks noChangeShapeType="1"/>
              </p:cNvSpPr>
              <p:nvPr/>
            </p:nvSpPr>
            <p:spPr bwMode="auto">
              <a:xfrm>
                <a:off x="2687" y="2149"/>
                <a:ext cx="0" cy="7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3" name="Line 347"/>
              <p:cNvSpPr>
                <a:spLocks noChangeShapeType="1"/>
              </p:cNvSpPr>
              <p:nvPr/>
            </p:nvSpPr>
            <p:spPr bwMode="auto">
              <a:xfrm>
                <a:off x="2730" y="2121"/>
                <a:ext cx="37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4" name="Freeform 348"/>
              <p:cNvSpPr>
                <a:spLocks/>
              </p:cNvSpPr>
              <p:nvPr/>
            </p:nvSpPr>
            <p:spPr bwMode="auto">
              <a:xfrm>
                <a:off x="3102" y="2121"/>
                <a:ext cx="36" cy="35"/>
              </a:xfrm>
              <a:custGeom>
                <a:avLst/>
                <a:gdLst>
                  <a:gd name="T0" fmla="*/ 0 w 36"/>
                  <a:gd name="T1" fmla="*/ 0 h 35"/>
                  <a:gd name="T2" fmla="*/ 15 w 36"/>
                  <a:gd name="T3" fmla="*/ 7 h 35"/>
                  <a:gd name="T4" fmla="*/ 29 w 36"/>
                  <a:gd name="T5" fmla="*/ 21 h 35"/>
                  <a:gd name="T6" fmla="*/ 36 w 36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5"/>
                  <a:gd name="T14" fmla="*/ 36 w 36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5">
                    <a:moveTo>
                      <a:pt x="0" y="0"/>
                    </a:moveTo>
                    <a:lnTo>
                      <a:pt x="15" y="7"/>
                    </a:lnTo>
                    <a:lnTo>
                      <a:pt x="29" y="21"/>
                    </a:lnTo>
                    <a:lnTo>
                      <a:pt x="36" y="35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5" name="Line 349"/>
              <p:cNvSpPr>
                <a:spLocks noChangeShapeType="1"/>
              </p:cNvSpPr>
              <p:nvPr/>
            </p:nvSpPr>
            <p:spPr bwMode="auto">
              <a:xfrm>
                <a:off x="2973" y="2620"/>
                <a:ext cx="151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6" name="Line 350"/>
              <p:cNvSpPr>
                <a:spLocks noChangeShapeType="1"/>
              </p:cNvSpPr>
              <p:nvPr/>
            </p:nvSpPr>
            <p:spPr bwMode="auto">
              <a:xfrm flipV="1">
                <a:off x="3045" y="2620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7" name="Line 351"/>
              <p:cNvSpPr>
                <a:spLocks noChangeShapeType="1"/>
              </p:cNvSpPr>
              <p:nvPr/>
            </p:nvSpPr>
            <p:spPr bwMode="auto">
              <a:xfrm flipH="1">
                <a:off x="2665" y="2249"/>
                <a:ext cx="50" cy="3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8" name="Freeform 352"/>
              <p:cNvSpPr>
                <a:spLocks/>
              </p:cNvSpPr>
              <p:nvPr/>
            </p:nvSpPr>
            <p:spPr bwMode="auto">
              <a:xfrm>
                <a:off x="2672" y="2556"/>
                <a:ext cx="15" cy="21"/>
              </a:xfrm>
              <a:custGeom>
                <a:avLst/>
                <a:gdLst>
                  <a:gd name="T0" fmla="*/ 15 w 15"/>
                  <a:gd name="T1" fmla="*/ 21 h 21"/>
                  <a:gd name="T2" fmla="*/ 0 w 15"/>
                  <a:gd name="T3" fmla="*/ 7 h 21"/>
                  <a:gd name="T4" fmla="*/ 0 w 15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1"/>
                  <a:gd name="T11" fmla="*/ 15 w 15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1">
                    <a:moveTo>
                      <a:pt x="15" y="21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9" name="Freeform 353"/>
              <p:cNvSpPr>
                <a:spLocks/>
              </p:cNvSpPr>
              <p:nvPr/>
            </p:nvSpPr>
            <p:spPr bwMode="auto">
              <a:xfrm>
                <a:off x="2715" y="2228"/>
                <a:ext cx="15" cy="21"/>
              </a:xfrm>
              <a:custGeom>
                <a:avLst/>
                <a:gdLst>
                  <a:gd name="T0" fmla="*/ 0 w 15"/>
                  <a:gd name="T1" fmla="*/ 21 h 21"/>
                  <a:gd name="T2" fmla="*/ 7 w 15"/>
                  <a:gd name="T3" fmla="*/ 7 h 21"/>
                  <a:gd name="T4" fmla="*/ 15 w 15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1"/>
                  <a:gd name="T11" fmla="*/ 15 w 15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1">
                    <a:moveTo>
                      <a:pt x="0" y="21"/>
                    </a:moveTo>
                    <a:lnTo>
                      <a:pt x="7" y="7"/>
                    </a:lnTo>
                    <a:lnTo>
                      <a:pt x="15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0" name="Line 354"/>
              <p:cNvSpPr>
                <a:spLocks noChangeShapeType="1"/>
              </p:cNvSpPr>
              <p:nvPr/>
            </p:nvSpPr>
            <p:spPr bwMode="auto">
              <a:xfrm flipH="1">
                <a:off x="2170" y="2627"/>
                <a:ext cx="9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1" name="Line 355"/>
              <p:cNvSpPr>
                <a:spLocks noChangeShapeType="1"/>
              </p:cNvSpPr>
              <p:nvPr/>
            </p:nvSpPr>
            <p:spPr bwMode="auto">
              <a:xfrm flipH="1" flipV="1">
                <a:off x="2235" y="2613"/>
                <a:ext cx="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2" name="Line 356"/>
              <p:cNvSpPr>
                <a:spLocks noChangeShapeType="1"/>
              </p:cNvSpPr>
              <p:nvPr/>
            </p:nvSpPr>
            <p:spPr bwMode="auto">
              <a:xfrm flipV="1">
                <a:off x="3059" y="2306"/>
                <a:ext cx="43" cy="307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3" name="Freeform 357"/>
              <p:cNvSpPr>
                <a:spLocks/>
              </p:cNvSpPr>
              <p:nvPr/>
            </p:nvSpPr>
            <p:spPr bwMode="auto">
              <a:xfrm>
                <a:off x="3088" y="2285"/>
                <a:ext cx="14" cy="21"/>
              </a:xfrm>
              <a:custGeom>
                <a:avLst/>
                <a:gdLst>
                  <a:gd name="T0" fmla="*/ 14 w 14"/>
                  <a:gd name="T1" fmla="*/ 21 h 21"/>
                  <a:gd name="T2" fmla="*/ 7 w 14"/>
                  <a:gd name="T3" fmla="*/ 7 h 21"/>
                  <a:gd name="T4" fmla="*/ 0 w 1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1"/>
                  <a:gd name="T11" fmla="*/ 14 w 1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1">
                    <a:moveTo>
                      <a:pt x="14" y="21"/>
                    </a:move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4" name="Line 358"/>
              <p:cNvSpPr>
                <a:spLocks noChangeShapeType="1"/>
              </p:cNvSpPr>
              <p:nvPr/>
            </p:nvSpPr>
            <p:spPr bwMode="auto">
              <a:xfrm flipV="1">
                <a:off x="3052" y="2613"/>
                <a:ext cx="7" cy="14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5" name="Line 359"/>
              <p:cNvSpPr>
                <a:spLocks noChangeShapeType="1"/>
              </p:cNvSpPr>
              <p:nvPr/>
            </p:nvSpPr>
            <p:spPr bwMode="auto">
              <a:xfrm>
                <a:off x="2643" y="2328"/>
                <a:ext cx="0" cy="24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6" name="Line 360"/>
              <p:cNvSpPr>
                <a:spLocks noChangeShapeType="1"/>
              </p:cNvSpPr>
              <p:nvPr/>
            </p:nvSpPr>
            <p:spPr bwMode="auto">
              <a:xfrm flipH="1" flipV="1">
                <a:off x="2192" y="2442"/>
                <a:ext cx="14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7" name="Line 361"/>
              <p:cNvSpPr>
                <a:spLocks noChangeShapeType="1"/>
              </p:cNvSpPr>
              <p:nvPr/>
            </p:nvSpPr>
            <p:spPr bwMode="auto">
              <a:xfrm>
                <a:off x="2615" y="2328"/>
                <a:ext cx="7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8" name="Line 362"/>
              <p:cNvSpPr>
                <a:spLocks noChangeShapeType="1"/>
              </p:cNvSpPr>
              <p:nvPr/>
            </p:nvSpPr>
            <p:spPr bwMode="auto">
              <a:xfrm flipH="1" flipV="1">
                <a:off x="2185" y="2399"/>
                <a:ext cx="7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9" name="Line 363"/>
              <p:cNvSpPr>
                <a:spLocks noChangeShapeType="1"/>
              </p:cNvSpPr>
              <p:nvPr/>
            </p:nvSpPr>
            <p:spPr bwMode="auto">
              <a:xfrm>
                <a:off x="2163" y="2592"/>
                <a:ext cx="3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0" name="Line 364"/>
              <p:cNvSpPr>
                <a:spLocks noChangeShapeType="1"/>
              </p:cNvSpPr>
              <p:nvPr/>
            </p:nvSpPr>
            <p:spPr bwMode="auto">
              <a:xfrm flipV="1">
                <a:off x="2163" y="2399"/>
                <a:ext cx="14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1" name="Line 365"/>
              <p:cNvSpPr>
                <a:spLocks noChangeShapeType="1"/>
              </p:cNvSpPr>
              <p:nvPr/>
            </p:nvSpPr>
            <p:spPr bwMode="auto">
              <a:xfrm flipV="1">
                <a:off x="2163" y="2420"/>
                <a:ext cx="0" cy="2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2" name="Line 366"/>
              <p:cNvSpPr>
                <a:spLocks noChangeShapeType="1"/>
              </p:cNvSpPr>
              <p:nvPr/>
            </p:nvSpPr>
            <p:spPr bwMode="auto">
              <a:xfrm>
                <a:off x="2177" y="2399"/>
                <a:ext cx="2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3" name="Line 367"/>
              <p:cNvSpPr>
                <a:spLocks noChangeShapeType="1"/>
              </p:cNvSpPr>
              <p:nvPr/>
            </p:nvSpPr>
            <p:spPr bwMode="auto">
              <a:xfrm>
                <a:off x="2593" y="2328"/>
                <a:ext cx="5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4" name="Line 368"/>
              <p:cNvSpPr>
                <a:spLocks noChangeShapeType="1"/>
              </p:cNvSpPr>
              <p:nvPr/>
            </p:nvSpPr>
            <p:spPr bwMode="auto">
              <a:xfrm>
                <a:off x="2600" y="2385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5" name="Line 369"/>
              <p:cNvSpPr>
                <a:spLocks noChangeShapeType="1"/>
              </p:cNvSpPr>
              <p:nvPr/>
            </p:nvSpPr>
            <p:spPr bwMode="auto">
              <a:xfrm flipV="1">
                <a:off x="2192" y="2449"/>
                <a:ext cx="2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6" name="Line 370"/>
              <p:cNvSpPr>
                <a:spLocks noChangeShapeType="1"/>
              </p:cNvSpPr>
              <p:nvPr/>
            </p:nvSpPr>
            <p:spPr bwMode="auto">
              <a:xfrm flipV="1">
                <a:off x="3088" y="2442"/>
                <a:ext cx="14" cy="18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7" name="Line 371"/>
              <p:cNvSpPr>
                <a:spLocks noChangeShapeType="1"/>
              </p:cNvSpPr>
              <p:nvPr/>
            </p:nvSpPr>
            <p:spPr bwMode="auto">
              <a:xfrm flipH="1">
                <a:off x="2672" y="2328"/>
                <a:ext cx="7" cy="5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8" name="Line 372"/>
              <p:cNvSpPr>
                <a:spLocks noChangeShapeType="1"/>
              </p:cNvSpPr>
              <p:nvPr/>
            </p:nvSpPr>
            <p:spPr bwMode="auto">
              <a:xfrm flipV="1">
                <a:off x="3102" y="2399"/>
                <a:ext cx="8" cy="4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9" name="Line 373"/>
              <p:cNvSpPr>
                <a:spLocks noChangeShapeType="1"/>
              </p:cNvSpPr>
              <p:nvPr/>
            </p:nvSpPr>
            <p:spPr bwMode="auto">
              <a:xfrm flipH="1">
                <a:off x="3088" y="2592"/>
                <a:ext cx="4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0" name="Line 374"/>
              <p:cNvSpPr>
                <a:spLocks noChangeShapeType="1"/>
              </p:cNvSpPr>
              <p:nvPr/>
            </p:nvSpPr>
            <p:spPr bwMode="auto">
              <a:xfrm flipH="1" flipV="1">
                <a:off x="3117" y="2399"/>
                <a:ext cx="14" cy="2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1" name="Line 375"/>
              <p:cNvSpPr>
                <a:spLocks noChangeShapeType="1"/>
              </p:cNvSpPr>
              <p:nvPr/>
            </p:nvSpPr>
            <p:spPr bwMode="auto">
              <a:xfrm flipV="1">
                <a:off x="3131" y="2420"/>
                <a:ext cx="0" cy="22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2" name="Line 376"/>
              <p:cNvSpPr>
                <a:spLocks noChangeShapeType="1"/>
              </p:cNvSpPr>
              <p:nvPr/>
            </p:nvSpPr>
            <p:spPr bwMode="auto">
              <a:xfrm flipH="1">
                <a:off x="2643" y="2328"/>
                <a:ext cx="5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3" name="Line 377"/>
              <p:cNvSpPr>
                <a:spLocks noChangeShapeType="1"/>
              </p:cNvSpPr>
              <p:nvPr/>
            </p:nvSpPr>
            <p:spPr bwMode="auto">
              <a:xfrm flipH="1">
                <a:off x="2643" y="2385"/>
                <a:ext cx="51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4" name="Line 378"/>
              <p:cNvSpPr>
                <a:spLocks noChangeShapeType="1"/>
              </p:cNvSpPr>
              <p:nvPr/>
            </p:nvSpPr>
            <p:spPr bwMode="auto">
              <a:xfrm flipH="1">
                <a:off x="3088" y="2399"/>
                <a:ext cx="29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5" name="Line 379"/>
              <p:cNvSpPr>
                <a:spLocks noChangeShapeType="1"/>
              </p:cNvSpPr>
              <p:nvPr/>
            </p:nvSpPr>
            <p:spPr bwMode="auto">
              <a:xfrm flipH="1" flipV="1">
                <a:off x="3081" y="2449"/>
                <a:ext cx="21" cy="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6" name="Line 380"/>
              <p:cNvSpPr>
                <a:spLocks noChangeShapeType="1"/>
              </p:cNvSpPr>
              <p:nvPr/>
            </p:nvSpPr>
            <p:spPr bwMode="auto">
              <a:xfrm>
                <a:off x="2192" y="2399"/>
                <a:ext cx="14" cy="5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7" name="Line 381"/>
              <p:cNvSpPr>
                <a:spLocks noChangeShapeType="1"/>
              </p:cNvSpPr>
              <p:nvPr/>
            </p:nvSpPr>
            <p:spPr bwMode="auto">
              <a:xfrm flipH="1">
                <a:off x="3088" y="2399"/>
                <a:ext cx="14" cy="5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8" name="Line 382"/>
              <p:cNvSpPr>
                <a:spLocks noChangeShapeType="1"/>
              </p:cNvSpPr>
              <p:nvPr/>
            </p:nvSpPr>
            <p:spPr bwMode="auto">
              <a:xfrm>
                <a:off x="2608" y="2328"/>
                <a:ext cx="7" cy="5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9" name="Line 383"/>
              <p:cNvSpPr>
                <a:spLocks noChangeShapeType="1"/>
              </p:cNvSpPr>
              <p:nvPr/>
            </p:nvSpPr>
            <p:spPr bwMode="auto">
              <a:xfrm flipH="1">
                <a:off x="2679" y="2328"/>
                <a:ext cx="8" cy="5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0" name="Line 384"/>
              <p:cNvSpPr>
                <a:spLocks noChangeShapeType="1"/>
              </p:cNvSpPr>
              <p:nvPr/>
            </p:nvSpPr>
            <p:spPr bwMode="auto">
              <a:xfrm flipH="1">
                <a:off x="2242" y="2627"/>
                <a:ext cx="129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1" name="Line 385"/>
              <p:cNvSpPr>
                <a:spLocks noChangeShapeType="1"/>
              </p:cNvSpPr>
              <p:nvPr/>
            </p:nvSpPr>
            <p:spPr bwMode="auto">
              <a:xfrm flipH="1">
                <a:off x="2493" y="2584"/>
                <a:ext cx="129" cy="2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2" name="Line 386"/>
              <p:cNvSpPr>
                <a:spLocks noChangeShapeType="1"/>
              </p:cNvSpPr>
              <p:nvPr/>
            </p:nvSpPr>
            <p:spPr bwMode="auto">
              <a:xfrm flipH="1" flipV="1">
                <a:off x="2672" y="2584"/>
                <a:ext cx="129" cy="2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3" name="Line 387"/>
              <p:cNvSpPr>
                <a:spLocks noChangeShapeType="1"/>
              </p:cNvSpPr>
              <p:nvPr/>
            </p:nvSpPr>
            <p:spPr bwMode="auto">
              <a:xfrm flipH="1" flipV="1">
                <a:off x="2923" y="2627"/>
                <a:ext cx="129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4" name="Line 388"/>
              <p:cNvSpPr>
                <a:spLocks noChangeShapeType="1"/>
              </p:cNvSpPr>
              <p:nvPr/>
            </p:nvSpPr>
            <p:spPr bwMode="auto">
              <a:xfrm flipV="1">
                <a:off x="2443" y="2213"/>
                <a:ext cx="122" cy="1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5" name="Line 389"/>
              <p:cNvSpPr>
                <a:spLocks noChangeShapeType="1"/>
              </p:cNvSpPr>
              <p:nvPr/>
            </p:nvSpPr>
            <p:spPr bwMode="auto">
              <a:xfrm flipV="1">
                <a:off x="2185" y="2242"/>
                <a:ext cx="12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6" name="Line 390"/>
              <p:cNvSpPr>
                <a:spLocks noChangeShapeType="1"/>
              </p:cNvSpPr>
              <p:nvPr/>
            </p:nvSpPr>
            <p:spPr bwMode="auto">
              <a:xfrm>
                <a:off x="2981" y="2249"/>
                <a:ext cx="121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7" name="Line 391"/>
              <p:cNvSpPr>
                <a:spLocks noChangeShapeType="1"/>
              </p:cNvSpPr>
              <p:nvPr/>
            </p:nvSpPr>
            <p:spPr bwMode="auto">
              <a:xfrm>
                <a:off x="2722" y="2221"/>
                <a:ext cx="129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8" name="Rectangle 392"/>
              <p:cNvSpPr>
                <a:spLocks noChangeArrowheads="1"/>
              </p:cNvSpPr>
              <p:nvPr/>
            </p:nvSpPr>
            <p:spPr bwMode="auto">
              <a:xfrm>
                <a:off x="3855" y="2749"/>
                <a:ext cx="545" cy="185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9" name="Rectangle 393"/>
              <p:cNvSpPr>
                <a:spLocks noChangeArrowheads="1"/>
              </p:cNvSpPr>
              <p:nvPr/>
            </p:nvSpPr>
            <p:spPr bwMode="auto">
              <a:xfrm>
                <a:off x="3855" y="2306"/>
                <a:ext cx="545" cy="186"/>
              </a:xfrm>
              <a:prstGeom prst="rect">
                <a:avLst/>
              </a:prstGeom>
              <a:solidFill>
                <a:srgbClr val="D1D1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0" name="Freeform 394"/>
              <p:cNvSpPr>
                <a:spLocks/>
              </p:cNvSpPr>
              <p:nvPr/>
            </p:nvSpPr>
            <p:spPr bwMode="auto">
              <a:xfrm>
                <a:off x="4393" y="2749"/>
                <a:ext cx="431" cy="185"/>
              </a:xfrm>
              <a:custGeom>
                <a:avLst/>
                <a:gdLst>
                  <a:gd name="T0" fmla="*/ 0 w 431"/>
                  <a:gd name="T1" fmla="*/ 21 h 185"/>
                  <a:gd name="T2" fmla="*/ 7 w 431"/>
                  <a:gd name="T3" fmla="*/ 7 h 185"/>
                  <a:gd name="T4" fmla="*/ 15 w 431"/>
                  <a:gd name="T5" fmla="*/ 0 h 185"/>
                  <a:gd name="T6" fmla="*/ 402 w 431"/>
                  <a:gd name="T7" fmla="*/ 0 h 185"/>
                  <a:gd name="T8" fmla="*/ 423 w 431"/>
                  <a:gd name="T9" fmla="*/ 7 h 185"/>
                  <a:gd name="T10" fmla="*/ 431 w 431"/>
                  <a:gd name="T11" fmla="*/ 21 h 185"/>
                  <a:gd name="T12" fmla="*/ 431 w 431"/>
                  <a:gd name="T13" fmla="*/ 164 h 185"/>
                  <a:gd name="T14" fmla="*/ 423 w 431"/>
                  <a:gd name="T15" fmla="*/ 185 h 185"/>
                  <a:gd name="T16" fmla="*/ 409 w 431"/>
                  <a:gd name="T17" fmla="*/ 185 h 185"/>
                  <a:gd name="T18" fmla="*/ 15 w 431"/>
                  <a:gd name="T19" fmla="*/ 185 h 185"/>
                  <a:gd name="T20" fmla="*/ 7 w 431"/>
                  <a:gd name="T21" fmla="*/ 185 h 185"/>
                  <a:gd name="T22" fmla="*/ 0 w 431"/>
                  <a:gd name="T23" fmla="*/ 171 h 185"/>
                  <a:gd name="T24" fmla="*/ 0 w 431"/>
                  <a:gd name="T25" fmla="*/ 21 h 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1"/>
                  <a:gd name="T40" fmla="*/ 0 h 185"/>
                  <a:gd name="T41" fmla="*/ 431 w 431"/>
                  <a:gd name="T42" fmla="*/ 185 h 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1" h="185">
                    <a:moveTo>
                      <a:pt x="0" y="21"/>
                    </a:moveTo>
                    <a:lnTo>
                      <a:pt x="7" y="7"/>
                    </a:lnTo>
                    <a:lnTo>
                      <a:pt x="15" y="0"/>
                    </a:lnTo>
                    <a:lnTo>
                      <a:pt x="402" y="0"/>
                    </a:lnTo>
                    <a:lnTo>
                      <a:pt x="423" y="7"/>
                    </a:lnTo>
                    <a:lnTo>
                      <a:pt x="431" y="21"/>
                    </a:lnTo>
                    <a:lnTo>
                      <a:pt x="431" y="164"/>
                    </a:lnTo>
                    <a:lnTo>
                      <a:pt x="423" y="185"/>
                    </a:lnTo>
                    <a:lnTo>
                      <a:pt x="409" y="185"/>
                    </a:lnTo>
                    <a:lnTo>
                      <a:pt x="15" y="185"/>
                    </a:lnTo>
                    <a:lnTo>
                      <a:pt x="7" y="185"/>
                    </a:lnTo>
                    <a:lnTo>
                      <a:pt x="0" y="17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1" name="Freeform 395"/>
              <p:cNvSpPr>
                <a:spLocks/>
              </p:cNvSpPr>
              <p:nvPr/>
            </p:nvSpPr>
            <p:spPr bwMode="auto">
              <a:xfrm>
                <a:off x="4372" y="2306"/>
                <a:ext cx="430" cy="186"/>
              </a:xfrm>
              <a:custGeom>
                <a:avLst/>
                <a:gdLst>
                  <a:gd name="T0" fmla="*/ 28 w 430"/>
                  <a:gd name="T1" fmla="*/ 186 h 186"/>
                  <a:gd name="T2" fmla="*/ 7 w 430"/>
                  <a:gd name="T3" fmla="*/ 179 h 186"/>
                  <a:gd name="T4" fmla="*/ 0 w 430"/>
                  <a:gd name="T5" fmla="*/ 164 h 186"/>
                  <a:gd name="T6" fmla="*/ 0 w 430"/>
                  <a:gd name="T7" fmla="*/ 14 h 186"/>
                  <a:gd name="T8" fmla="*/ 7 w 430"/>
                  <a:gd name="T9" fmla="*/ 7 h 186"/>
                  <a:gd name="T10" fmla="*/ 21 w 430"/>
                  <a:gd name="T11" fmla="*/ 0 h 186"/>
                  <a:gd name="T12" fmla="*/ 401 w 430"/>
                  <a:gd name="T13" fmla="*/ 0 h 186"/>
                  <a:gd name="T14" fmla="*/ 423 w 430"/>
                  <a:gd name="T15" fmla="*/ 7 h 186"/>
                  <a:gd name="T16" fmla="*/ 430 w 430"/>
                  <a:gd name="T17" fmla="*/ 14 h 186"/>
                  <a:gd name="T18" fmla="*/ 430 w 430"/>
                  <a:gd name="T19" fmla="*/ 171 h 186"/>
                  <a:gd name="T20" fmla="*/ 423 w 430"/>
                  <a:gd name="T21" fmla="*/ 179 h 186"/>
                  <a:gd name="T22" fmla="*/ 409 w 430"/>
                  <a:gd name="T23" fmla="*/ 186 h 186"/>
                  <a:gd name="T24" fmla="*/ 28 w 430"/>
                  <a:gd name="T25" fmla="*/ 186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0"/>
                  <a:gd name="T40" fmla="*/ 0 h 186"/>
                  <a:gd name="T41" fmla="*/ 430 w 430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0" h="186">
                    <a:moveTo>
                      <a:pt x="28" y="186"/>
                    </a:moveTo>
                    <a:lnTo>
                      <a:pt x="7" y="179"/>
                    </a:lnTo>
                    <a:lnTo>
                      <a:pt x="0" y="164"/>
                    </a:lnTo>
                    <a:lnTo>
                      <a:pt x="0" y="14"/>
                    </a:lnTo>
                    <a:lnTo>
                      <a:pt x="7" y="7"/>
                    </a:lnTo>
                    <a:lnTo>
                      <a:pt x="21" y="0"/>
                    </a:lnTo>
                    <a:lnTo>
                      <a:pt x="401" y="0"/>
                    </a:lnTo>
                    <a:lnTo>
                      <a:pt x="423" y="7"/>
                    </a:lnTo>
                    <a:lnTo>
                      <a:pt x="430" y="14"/>
                    </a:lnTo>
                    <a:lnTo>
                      <a:pt x="430" y="171"/>
                    </a:lnTo>
                    <a:lnTo>
                      <a:pt x="423" y="179"/>
                    </a:lnTo>
                    <a:lnTo>
                      <a:pt x="409" y="186"/>
                    </a:lnTo>
                    <a:lnTo>
                      <a:pt x="28" y="186"/>
                    </a:lnTo>
                    <a:close/>
                  </a:path>
                </a:pathLst>
              </a:custGeom>
              <a:solidFill>
                <a:srgbClr val="A8A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2" name="Line 396"/>
              <p:cNvSpPr>
                <a:spLocks noChangeShapeType="1"/>
              </p:cNvSpPr>
              <p:nvPr/>
            </p:nvSpPr>
            <p:spPr bwMode="auto">
              <a:xfrm>
                <a:off x="4465" y="2506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3" name="Line 397"/>
              <p:cNvSpPr>
                <a:spLocks noChangeShapeType="1"/>
              </p:cNvSpPr>
              <p:nvPr/>
            </p:nvSpPr>
            <p:spPr bwMode="auto">
              <a:xfrm>
                <a:off x="4465" y="2520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4" name="Line 398"/>
              <p:cNvSpPr>
                <a:spLocks noChangeShapeType="1"/>
              </p:cNvSpPr>
              <p:nvPr/>
            </p:nvSpPr>
            <p:spPr bwMode="auto">
              <a:xfrm>
                <a:off x="4465" y="2534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5" name="Line 399"/>
              <p:cNvSpPr>
                <a:spLocks noChangeShapeType="1"/>
              </p:cNvSpPr>
              <p:nvPr/>
            </p:nvSpPr>
            <p:spPr bwMode="auto">
              <a:xfrm>
                <a:off x="4465" y="2549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A6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6" name="Line 400"/>
              <p:cNvSpPr>
                <a:spLocks noChangeShapeType="1"/>
              </p:cNvSpPr>
              <p:nvPr/>
            </p:nvSpPr>
            <p:spPr bwMode="auto">
              <a:xfrm>
                <a:off x="4465" y="2563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7" name="Line 401"/>
              <p:cNvSpPr>
                <a:spLocks noChangeShapeType="1"/>
              </p:cNvSpPr>
              <p:nvPr/>
            </p:nvSpPr>
            <p:spPr bwMode="auto">
              <a:xfrm>
                <a:off x="4465" y="2577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8" name="Line 402"/>
              <p:cNvSpPr>
                <a:spLocks noChangeShapeType="1"/>
              </p:cNvSpPr>
              <p:nvPr/>
            </p:nvSpPr>
            <p:spPr bwMode="auto">
              <a:xfrm>
                <a:off x="4465" y="2592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9" name="Line 403"/>
              <p:cNvSpPr>
                <a:spLocks noChangeShapeType="1"/>
              </p:cNvSpPr>
              <p:nvPr/>
            </p:nvSpPr>
            <p:spPr bwMode="auto">
              <a:xfrm>
                <a:off x="4465" y="2606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0" name="Line 404"/>
              <p:cNvSpPr>
                <a:spLocks noChangeShapeType="1"/>
              </p:cNvSpPr>
              <p:nvPr/>
            </p:nvSpPr>
            <p:spPr bwMode="auto">
              <a:xfrm>
                <a:off x="4465" y="2620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E6E6E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1" name="Line 405"/>
              <p:cNvSpPr>
                <a:spLocks noChangeShapeType="1"/>
              </p:cNvSpPr>
              <p:nvPr/>
            </p:nvSpPr>
            <p:spPr bwMode="auto">
              <a:xfrm flipH="1">
                <a:off x="4465" y="2734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2" name="Line 406"/>
              <p:cNvSpPr>
                <a:spLocks noChangeShapeType="1"/>
              </p:cNvSpPr>
              <p:nvPr/>
            </p:nvSpPr>
            <p:spPr bwMode="auto">
              <a:xfrm flipH="1">
                <a:off x="4465" y="2720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8C8C8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3" name="Line 407"/>
              <p:cNvSpPr>
                <a:spLocks noChangeShapeType="1"/>
              </p:cNvSpPr>
              <p:nvPr/>
            </p:nvSpPr>
            <p:spPr bwMode="auto">
              <a:xfrm flipH="1">
                <a:off x="4465" y="2706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99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4" name="Line 408"/>
              <p:cNvSpPr>
                <a:spLocks noChangeShapeType="1"/>
              </p:cNvSpPr>
              <p:nvPr/>
            </p:nvSpPr>
            <p:spPr bwMode="auto">
              <a:xfrm flipH="1">
                <a:off x="4465" y="2691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A6A6A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5" name="Line 409"/>
              <p:cNvSpPr>
                <a:spLocks noChangeShapeType="1"/>
              </p:cNvSpPr>
              <p:nvPr/>
            </p:nvSpPr>
            <p:spPr bwMode="auto">
              <a:xfrm flipH="1">
                <a:off x="4465" y="2677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B3B3B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6" name="Line 410"/>
              <p:cNvSpPr>
                <a:spLocks noChangeShapeType="1"/>
              </p:cNvSpPr>
              <p:nvPr/>
            </p:nvSpPr>
            <p:spPr bwMode="auto">
              <a:xfrm flipH="1">
                <a:off x="4465" y="2663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7" name="Line 411"/>
              <p:cNvSpPr>
                <a:spLocks noChangeShapeType="1"/>
              </p:cNvSpPr>
              <p:nvPr/>
            </p:nvSpPr>
            <p:spPr bwMode="auto">
              <a:xfrm flipH="1">
                <a:off x="4465" y="2649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CC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8" name="Line 412"/>
              <p:cNvSpPr>
                <a:spLocks noChangeShapeType="1"/>
              </p:cNvSpPr>
              <p:nvPr/>
            </p:nvSpPr>
            <p:spPr bwMode="auto">
              <a:xfrm flipH="1">
                <a:off x="4465" y="2634"/>
                <a:ext cx="273" cy="1"/>
              </a:xfrm>
              <a:prstGeom prst="line">
                <a:avLst/>
              </a:prstGeom>
              <a:noFill/>
              <a:ln w="34925">
                <a:solidFill>
                  <a:srgbClr val="D9D9D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23" name="Line 413"/>
            <p:cNvSpPr>
              <a:spLocks noChangeShapeType="1"/>
            </p:cNvSpPr>
            <p:nvPr/>
          </p:nvSpPr>
          <p:spPr bwMode="auto">
            <a:xfrm flipH="1">
              <a:off x="4465" y="2620"/>
              <a:ext cx="280" cy="0"/>
            </a:xfrm>
            <a:prstGeom prst="line">
              <a:avLst/>
            </a:prstGeom>
            <a:noFill/>
            <a:ln w="34925">
              <a:solidFill>
                <a:srgbClr val="E6E6E6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4" name="Rectangle 414"/>
            <p:cNvSpPr>
              <a:spLocks noChangeArrowheads="1"/>
            </p:cNvSpPr>
            <p:nvPr/>
          </p:nvSpPr>
          <p:spPr bwMode="auto">
            <a:xfrm>
              <a:off x="3855" y="2527"/>
              <a:ext cx="517" cy="193"/>
            </a:xfrm>
            <a:prstGeom prst="rect">
              <a:avLst/>
            </a:prstGeom>
            <a:solidFill>
              <a:srgbClr val="B1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5" name="Rectangle 415"/>
            <p:cNvSpPr>
              <a:spLocks noChangeArrowheads="1"/>
            </p:cNvSpPr>
            <p:nvPr/>
          </p:nvSpPr>
          <p:spPr bwMode="auto">
            <a:xfrm>
              <a:off x="4738" y="2527"/>
              <a:ext cx="28" cy="186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6" name="Rectangle 416"/>
            <p:cNvSpPr>
              <a:spLocks noChangeArrowheads="1"/>
            </p:cNvSpPr>
            <p:nvPr/>
          </p:nvSpPr>
          <p:spPr bwMode="auto">
            <a:xfrm>
              <a:off x="4766" y="2527"/>
              <a:ext cx="58" cy="193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7" name="Rectangle 417"/>
            <p:cNvSpPr>
              <a:spLocks noChangeArrowheads="1"/>
            </p:cNvSpPr>
            <p:nvPr/>
          </p:nvSpPr>
          <p:spPr bwMode="auto">
            <a:xfrm>
              <a:off x="4372" y="2527"/>
              <a:ext cx="57" cy="193"/>
            </a:xfrm>
            <a:prstGeom prst="rect">
              <a:avLst/>
            </a:prstGeom>
            <a:solidFill>
              <a:srgbClr val="70FF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8" name="Line 418"/>
            <p:cNvSpPr>
              <a:spLocks noChangeShapeType="1"/>
            </p:cNvSpPr>
            <p:nvPr/>
          </p:nvSpPr>
          <p:spPr bwMode="auto">
            <a:xfrm>
              <a:off x="3855" y="2749"/>
              <a:ext cx="55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29" name="Line 419"/>
            <p:cNvSpPr>
              <a:spLocks noChangeShapeType="1"/>
            </p:cNvSpPr>
            <p:nvPr/>
          </p:nvSpPr>
          <p:spPr bwMode="auto">
            <a:xfrm>
              <a:off x="4458" y="2749"/>
              <a:ext cx="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0" name="Line 420"/>
            <p:cNvSpPr>
              <a:spLocks noChangeShapeType="1"/>
            </p:cNvSpPr>
            <p:nvPr/>
          </p:nvSpPr>
          <p:spPr bwMode="auto">
            <a:xfrm>
              <a:off x="4458" y="2749"/>
              <a:ext cx="2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1" name="Line 421"/>
            <p:cNvSpPr>
              <a:spLocks noChangeShapeType="1"/>
            </p:cNvSpPr>
            <p:nvPr/>
          </p:nvSpPr>
          <p:spPr bwMode="auto">
            <a:xfrm>
              <a:off x="4738" y="2749"/>
              <a:ext cx="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2" name="Line 422"/>
            <p:cNvSpPr>
              <a:spLocks noChangeShapeType="1"/>
            </p:cNvSpPr>
            <p:nvPr/>
          </p:nvSpPr>
          <p:spPr bwMode="auto">
            <a:xfrm flipV="1">
              <a:off x="4738" y="2499"/>
              <a:ext cx="0" cy="2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3" name="Line 423"/>
            <p:cNvSpPr>
              <a:spLocks noChangeShapeType="1"/>
            </p:cNvSpPr>
            <p:nvPr/>
          </p:nvSpPr>
          <p:spPr bwMode="auto">
            <a:xfrm>
              <a:off x="4738" y="2499"/>
              <a:ext cx="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4" name="Line 424"/>
            <p:cNvSpPr>
              <a:spLocks noChangeShapeType="1"/>
            </p:cNvSpPr>
            <p:nvPr/>
          </p:nvSpPr>
          <p:spPr bwMode="auto">
            <a:xfrm flipH="1">
              <a:off x="4458" y="2492"/>
              <a:ext cx="28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5" name="Freeform 425"/>
            <p:cNvSpPr>
              <a:spLocks/>
            </p:cNvSpPr>
            <p:nvPr/>
          </p:nvSpPr>
          <p:spPr bwMode="auto">
            <a:xfrm>
              <a:off x="4458" y="2492"/>
              <a:ext cx="0" cy="7"/>
            </a:xfrm>
            <a:custGeom>
              <a:avLst/>
              <a:gdLst>
                <a:gd name="T0" fmla="*/ 0 h 7"/>
                <a:gd name="T1" fmla="*/ 7 h 7"/>
                <a:gd name="T2" fmla="*/ 0 h 7"/>
                <a:gd name="T3" fmla="*/ 0 60000 65536"/>
                <a:gd name="T4" fmla="*/ 0 60000 65536"/>
                <a:gd name="T5" fmla="*/ 0 60000 65536"/>
                <a:gd name="T6" fmla="*/ 0 h 7"/>
                <a:gd name="T7" fmla="*/ 7 h 7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6" name="Line 426"/>
            <p:cNvSpPr>
              <a:spLocks noChangeShapeType="1"/>
            </p:cNvSpPr>
            <p:nvPr/>
          </p:nvSpPr>
          <p:spPr bwMode="auto">
            <a:xfrm>
              <a:off x="4451" y="2499"/>
              <a:ext cx="0" cy="2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7" name="Line 427"/>
            <p:cNvSpPr>
              <a:spLocks noChangeShapeType="1"/>
            </p:cNvSpPr>
            <p:nvPr/>
          </p:nvSpPr>
          <p:spPr bwMode="auto">
            <a:xfrm flipH="1">
              <a:off x="3855" y="2934"/>
              <a:ext cx="55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8" name="Line 428"/>
            <p:cNvSpPr>
              <a:spLocks noChangeShapeType="1"/>
            </p:cNvSpPr>
            <p:nvPr/>
          </p:nvSpPr>
          <p:spPr bwMode="auto">
            <a:xfrm>
              <a:off x="3855" y="2492"/>
              <a:ext cx="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39" name="Line 429"/>
            <p:cNvSpPr>
              <a:spLocks noChangeShapeType="1"/>
            </p:cNvSpPr>
            <p:nvPr/>
          </p:nvSpPr>
          <p:spPr bwMode="auto">
            <a:xfrm flipV="1">
              <a:off x="4372" y="2320"/>
              <a:ext cx="0" cy="15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0" name="Freeform 430"/>
            <p:cNvSpPr>
              <a:spLocks/>
            </p:cNvSpPr>
            <p:nvPr/>
          </p:nvSpPr>
          <p:spPr bwMode="auto">
            <a:xfrm>
              <a:off x="4372" y="2306"/>
              <a:ext cx="21" cy="14"/>
            </a:xfrm>
            <a:custGeom>
              <a:avLst/>
              <a:gdLst>
                <a:gd name="T0" fmla="*/ 0 w 21"/>
                <a:gd name="T1" fmla="*/ 14 h 14"/>
                <a:gd name="T2" fmla="*/ 7 w 21"/>
                <a:gd name="T3" fmla="*/ 7 h 14"/>
                <a:gd name="T4" fmla="*/ 21 w 21"/>
                <a:gd name="T5" fmla="*/ 0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0" y="14"/>
                  </a:moveTo>
                  <a:lnTo>
                    <a:pt x="7" y="7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1" name="Freeform 431"/>
            <p:cNvSpPr>
              <a:spLocks/>
            </p:cNvSpPr>
            <p:nvPr/>
          </p:nvSpPr>
          <p:spPr bwMode="auto">
            <a:xfrm>
              <a:off x="4372" y="2477"/>
              <a:ext cx="21" cy="15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21 w 21"/>
                <a:gd name="T5" fmla="*/ 15 h 15"/>
                <a:gd name="T6" fmla="*/ 0 60000 65536"/>
                <a:gd name="T7" fmla="*/ 0 60000 65536"/>
                <a:gd name="T8" fmla="*/ 0 60000 65536"/>
                <a:gd name="T9" fmla="*/ 0 w 21"/>
                <a:gd name="T10" fmla="*/ 0 h 15"/>
                <a:gd name="T11" fmla="*/ 21 w 2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21" y="1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2" name="Line 432"/>
            <p:cNvSpPr>
              <a:spLocks noChangeShapeType="1"/>
            </p:cNvSpPr>
            <p:nvPr/>
          </p:nvSpPr>
          <p:spPr bwMode="auto">
            <a:xfrm>
              <a:off x="4393" y="2492"/>
              <a:ext cx="38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3" name="Freeform 433"/>
            <p:cNvSpPr>
              <a:spLocks/>
            </p:cNvSpPr>
            <p:nvPr/>
          </p:nvSpPr>
          <p:spPr bwMode="auto">
            <a:xfrm>
              <a:off x="4781" y="2477"/>
              <a:ext cx="21" cy="15"/>
            </a:xfrm>
            <a:custGeom>
              <a:avLst/>
              <a:gdLst>
                <a:gd name="T0" fmla="*/ 0 w 21"/>
                <a:gd name="T1" fmla="*/ 15 h 15"/>
                <a:gd name="T2" fmla="*/ 14 w 21"/>
                <a:gd name="T3" fmla="*/ 8 h 15"/>
                <a:gd name="T4" fmla="*/ 21 w 21"/>
                <a:gd name="T5" fmla="*/ 0 h 15"/>
                <a:gd name="T6" fmla="*/ 0 60000 65536"/>
                <a:gd name="T7" fmla="*/ 0 60000 65536"/>
                <a:gd name="T8" fmla="*/ 0 60000 65536"/>
                <a:gd name="T9" fmla="*/ 0 w 21"/>
                <a:gd name="T10" fmla="*/ 0 h 15"/>
                <a:gd name="T11" fmla="*/ 21 w 21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5">
                  <a:moveTo>
                    <a:pt x="0" y="15"/>
                  </a:moveTo>
                  <a:lnTo>
                    <a:pt x="14" y="8"/>
                  </a:lnTo>
                  <a:lnTo>
                    <a:pt x="2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4" name="Line 434"/>
            <p:cNvSpPr>
              <a:spLocks noChangeShapeType="1"/>
            </p:cNvSpPr>
            <p:nvPr/>
          </p:nvSpPr>
          <p:spPr bwMode="auto">
            <a:xfrm flipV="1">
              <a:off x="4802" y="2320"/>
              <a:ext cx="0" cy="15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5" name="Freeform 435"/>
            <p:cNvSpPr>
              <a:spLocks/>
            </p:cNvSpPr>
            <p:nvPr/>
          </p:nvSpPr>
          <p:spPr bwMode="auto">
            <a:xfrm>
              <a:off x="4781" y="2306"/>
              <a:ext cx="21" cy="14"/>
            </a:xfrm>
            <a:custGeom>
              <a:avLst/>
              <a:gdLst>
                <a:gd name="T0" fmla="*/ 21 w 21"/>
                <a:gd name="T1" fmla="*/ 14 h 14"/>
                <a:gd name="T2" fmla="*/ 14 w 21"/>
                <a:gd name="T3" fmla="*/ 7 h 14"/>
                <a:gd name="T4" fmla="*/ 0 w 21"/>
                <a:gd name="T5" fmla="*/ 0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21" y="14"/>
                  </a:moveTo>
                  <a:lnTo>
                    <a:pt x="14" y="7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6" name="Line 436"/>
            <p:cNvSpPr>
              <a:spLocks noChangeShapeType="1"/>
            </p:cNvSpPr>
            <p:nvPr/>
          </p:nvSpPr>
          <p:spPr bwMode="auto">
            <a:xfrm flipH="1">
              <a:off x="4393" y="2306"/>
              <a:ext cx="38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7" name="Freeform 437"/>
            <p:cNvSpPr>
              <a:spLocks/>
            </p:cNvSpPr>
            <p:nvPr/>
          </p:nvSpPr>
          <p:spPr bwMode="auto">
            <a:xfrm>
              <a:off x="4802" y="274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4 w 22"/>
                <a:gd name="T3" fmla="*/ 7 h 21"/>
                <a:gd name="T4" fmla="*/ 22 w 22"/>
                <a:gd name="T5" fmla="*/ 21 h 21"/>
                <a:gd name="T6" fmla="*/ 0 60000 65536"/>
                <a:gd name="T7" fmla="*/ 0 60000 65536"/>
                <a:gd name="T8" fmla="*/ 0 60000 65536"/>
                <a:gd name="T9" fmla="*/ 0 w 22"/>
                <a:gd name="T10" fmla="*/ 0 h 21"/>
                <a:gd name="T11" fmla="*/ 22 w 22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1">
                  <a:moveTo>
                    <a:pt x="0" y="0"/>
                  </a:moveTo>
                  <a:lnTo>
                    <a:pt x="14" y="7"/>
                  </a:lnTo>
                  <a:lnTo>
                    <a:pt x="22" y="2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8" name="Line 438"/>
            <p:cNvSpPr>
              <a:spLocks noChangeShapeType="1"/>
            </p:cNvSpPr>
            <p:nvPr/>
          </p:nvSpPr>
          <p:spPr bwMode="auto">
            <a:xfrm>
              <a:off x="4824" y="2770"/>
              <a:ext cx="0" cy="1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49" name="Freeform 439"/>
            <p:cNvSpPr>
              <a:spLocks/>
            </p:cNvSpPr>
            <p:nvPr/>
          </p:nvSpPr>
          <p:spPr bwMode="auto">
            <a:xfrm>
              <a:off x="4802" y="2920"/>
              <a:ext cx="22" cy="14"/>
            </a:xfrm>
            <a:custGeom>
              <a:avLst/>
              <a:gdLst>
                <a:gd name="T0" fmla="*/ 22 w 22"/>
                <a:gd name="T1" fmla="*/ 0 h 14"/>
                <a:gd name="T2" fmla="*/ 14 w 22"/>
                <a:gd name="T3" fmla="*/ 14 h 14"/>
                <a:gd name="T4" fmla="*/ 0 w 22"/>
                <a:gd name="T5" fmla="*/ 14 h 14"/>
                <a:gd name="T6" fmla="*/ 0 60000 65536"/>
                <a:gd name="T7" fmla="*/ 0 60000 65536"/>
                <a:gd name="T8" fmla="*/ 0 60000 65536"/>
                <a:gd name="T9" fmla="*/ 0 w 22"/>
                <a:gd name="T10" fmla="*/ 0 h 14"/>
                <a:gd name="T11" fmla="*/ 22 w 2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4">
                  <a:moveTo>
                    <a:pt x="22" y="0"/>
                  </a:moveTo>
                  <a:lnTo>
                    <a:pt x="14" y="14"/>
                  </a:lnTo>
                  <a:lnTo>
                    <a:pt x="0" y="1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0" name="Line 440"/>
            <p:cNvSpPr>
              <a:spLocks noChangeShapeType="1"/>
            </p:cNvSpPr>
            <p:nvPr/>
          </p:nvSpPr>
          <p:spPr bwMode="auto">
            <a:xfrm flipH="1">
              <a:off x="4408" y="2934"/>
              <a:ext cx="3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1" name="Freeform 441"/>
            <p:cNvSpPr>
              <a:spLocks/>
            </p:cNvSpPr>
            <p:nvPr/>
          </p:nvSpPr>
          <p:spPr bwMode="auto">
            <a:xfrm>
              <a:off x="4393" y="2920"/>
              <a:ext cx="15" cy="14"/>
            </a:xfrm>
            <a:custGeom>
              <a:avLst/>
              <a:gdLst>
                <a:gd name="T0" fmla="*/ 15 w 15"/>
                <a:gd name="T1" fmla="*/ 14 h 14"/>
                <a:gd name="T2" fmla="*/ 7 w 15"/>
                <a:gd name="T3" fmla="*/ 14 h 14"/>
                <a:gd name="T4" fmla="*/ 0 w 15"/>
                <a:gd name="T5" fmla="*/ 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5" y="14"/>
                  </a:move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2" name="Line 442"/>
            <p:cNvSpPr>
              <a:spLocks noChangeShapeType="1"/>
            </p:cNvSpPr>
            <p:nvPr/>
          </p:nvSpPr>
          <p:spPr bwMode="auto">
            <a:xfrm flipV="1">
              <a:off x="4393" y="2770"/>
              <a:ext cx="0" cy="1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3" name="Freeform 443"/>
            <p:cNvSpPr>
              <a:spLocks/>
            </p:cNvSpPr>
            <p:nvPr/>
          </p:nvSpPr>
          <p:spPr bwMode="auto">
            <a:xfrm>
              <a:off x="4393" y="2749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7 w 15"/>
                <a:gd name="T3" fmla="*/ 7 h 21"/>
                <a:gd name="T4" fmla="*/ 15 w 15"/>
                <a:gd name="T5" fmla="*/ 0 h 21"/>
                <a:gd name="T6" fmla="*/ 0 60000 65536"/>
                <a:gd name="T7" fmla="*/ 0 60000 65536"/>
                <a:gd name="T8" fmla="*/ 0 60000 65536"/>
                <a:gd name="T9" fmla="*/ 0 w 15"/>
                <a:gd name="T10" fmla="*/ 0 h 21"/>
                <a:gd name="T11" fmla="*/ 15 w 1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1">
                  <a:moveTo>
                    <a:pt x="0" y="21"/>
                  </a:moveTo>
                  <a:lnTo>
                    <a:pt x="7" y="7"/>
                  </a:lnTo>
                  <a:lnTo>
                    <a:pt x="1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4" name="Line 444"/>
            <p:cNvSpPr>
              <a:spLocks noChangeShapeType="1"/>
            </p:cNvSpPr>
            <p:nvPr/>
          </p:nvSpPr>
          <p:spPr bwMode="auto">
            <a:xfrm>
              <a:off x="4408" y="2749"/>
              <a:ext cx="39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5" name="Line 445"/>
            <p:cNvSpPr>
              <a:spLocks noChangeShapeType="1"/>
            </p:cNvSpPr>
            <p:nvPr/>
          </p:nvSpPr>
          <p:spPr bwMode="auto">
            <a:xfrm flipH="1">
              <a:off x="3855" y="2306"/>
              <a:ext cx="53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6" name="Line 446"/>
            <p:cNvSpPr>
              <a:spLocks noChangeShapeType="1"/>
            </p:cNvSpPr>
            <p:nvPr/>
          </p:nvSpPr>
          <p:spPr bwMode="auto">
            <a:xfrm flipV="1">
              <a:off x="4429" y="2527"/>
              <a:ext cx="0" cy="1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7" name="Line 447"/>
            <p:cNvSpPr>
              <a:spLocks noChangeShapeType="1"/>
            </p:cNvSpPr>
            <p:nvPr/>
          </p:nvSpPr>
          <p:spPr bwMode="auto">
            <a:xfrm>
              <a:off x="3855" y="2527"/>
              <a:ext cx="51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8" name="Line 448"/>
            <p:cNvSpPr>
              <a:spLocks noChangeShapeType="1"/>
            </p:cNvSpPr>
            <p:nvPr/>
          </p:nvSpPr>
          <p:spPr bwMode="auto">
            <a:xfrm>
              <a:off x="4766" y="2527"/>
              <a:ext cx="0" cy="1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59" name="Line 449"/>
            <p:cNvSpPr>
              <a:spLocks noChangeShapeType="1"/>
            </p:cNvSpPr>
            <p:nvPr/>
          </p:nvSpPr>
          <p:spPr bwMode="auto">
            <a:xfrm flipH="1">
              <a:off x="4738" y="2527"/>
              <a:ext cx="8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0" name="Line 450"/>
            <p:cNvSpPr>
              <a:spLocks noChangeShapeType="1"/>
            </p:cNvSpPr>
            <p:nvPr/>
          </p:nvSpPr>
          <p:spPr bwMode="auto">
            <a:xfrm flipV="1">
              <a:off x="4824" y="2527"/>
              <a:ext cx="0" cy="1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1" name="Line 451"/>
            <p:cNvSpPr>
              <a:spLocks noChangeShapeType="1"/>
            </p:cNvSpPr>
            <p:nvPr/>
          </p:nvSpPr>
          <p:spPr bwMode="auto">
            <a:xfrm>
              <a:off x="4738" y="2720"/>
              <a:ext cx="8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2" name="Line 452"/>
            <p:cNvSpPr>
              <a:spLocks noChangeShapeType="1"/>
            </p:cNvSpPr>
            <p:nvPr/>
          </p:nvSpPr>
          <p:spPr bwMode="auto">
            <a:xfrm>
              <a:off x="4372" y="2720"/>
              <a:ext cx="7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3" name="Freeform 453"/>
            <p:cNvSpPr>
              <a:spLocks/>
            </p:cNvSpPr>
            <p:nvPr/>
          </p:nvSpPr>
          <p:spPr bwMode="auto">
            <a:xfrm>
              <a:off x="4372" y="2527"/>
              <a:ext cx="79" cy="193"/>
            </a:xfrm>
            <a:custGeom>
              <a:avLst/>
              <a:gdLst>
                <a:gd name="T0" fmla="*/ 79 w 79"/>
                <a:gd name="T1" fmla="*/ 0 h 193"/>
                <a:gd name="T2" fmla="*/ 0 w 79"/>
                <a:gd name="T3" fmla="*/ 0 h 193"/>
                <a:gd name="T4" fmla="*/ 0 w 79"/>
                <a:gd name="T5" fmla="*/ 193 h 193"/>
                <a:gd name="T6" fmla="*/ 0 60000 65536"/>
                <a:gd name="T7" fmla="*/ 0 60000 65536"/>
                <a:gd name="T8" fmla="*/ 0 60000 65536"/>
                <a:gd name="T9" fmla="*/ 0 w 79"/>
                <a:gd name="T10" fmla="*/ 0 h 193"/>
                <a:gd name="T11" fmla="*/ 79 w 79"/>
                <a:gd name="T12" fmla="*/ 193 h 1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193">
                  <a:moveTo>
                    <a:pt x="79" y="0"/>
                  </a:moveTo>
                  <a:lnTo>
                    <a:pt x="0" y="0"/>
                  </a:lnTo>
                  <a:lnTo>
                    <a:pt x="0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4" name="Line 454"/>
            <p:cNvSpPr>
              <a:spLocks noChangeShapeType="1"/>
            </p:cNvSpPr>
            <p:nvPr/>
          </p:nvSpPr>
          <p:spPr bwMode="auto">
            <a:xfrm flipH="1">
              <a:off x="3855" y="2720"/>
              <a:ext cx="51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5" name="Line 455"/>
            <p:cNvSpPr>
              <a:spLocks noChangeShapeType="1"/>
            </p:cNvSpPr>
            <p:nvPr/>
          </p:nvSpPr>
          <p:spPr bwMode="auto">
            <a:xfrm>
              <a:off x="4752" y="2527"/>
              <a:ext cx="0" cy="18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6" name="Line 456"/>
            <p:cNvSpPr>
              <a:spLocks noChangeShapeType="1"/>
            </p:cNvSpPr>
            <p:nvPr/>
          </p:nvSpPr>
          <p:spPr bwMode="auto">
            <a:xfrm>
              <a:off x="4436" y="2527"/>
              <a:ext cx="0" cy="18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7" name="Rectangle 457"/>
            <p:cNvSpPr>
              <a:spLocks noChangeArrowheads="1"/>
            </p:cNvSpPr>
            <p:nvPr/>
          </p:nvSpPr>
          <p:spPr bwMode="auto">
            <a:xfrm>
              <a:off x="4451" y="2442"/>
              <a:ext cx="294" cy="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68" name="Rectangle 458"/>
            <p:cNvSpPr>
              <a:spLocks noChangeArrowheads="1"/>
            </p:cNvSpPr>
            <p:nvPr/>
          </p:nvSpPr>
          <p:spPr bwMode="auto">
            <a:xfrm>
              <a:off x="4451" y="2756"/>
              <a:ext cx="294" cy="4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0"/>
  <p:tag name="MIO_SHOW_DATE" val="True"/>
  <p:tag name="MIO_SHOW_FOOTER" val="True"/>
  <p:tag name="MIO_SHOW_PAGENUMBER" val="True"/>
  <p:tag name="MIO_AVOID_BLANK_LAYOUT" val="False"/>
  <p:tag name="MIO_NUMBER_OF_VALID_LAYOUTS" val="22"/>
  <p:tag name="MIO_MST_COLOR_1" val="0,0,0,Dark 1"/>
  <p:tag name="MIO_MST_COLOR_2" val="255,255,255,Light 1"/>
  <p:tag name="MIO_MST_COLOR_3" val="170,10,5,Dark 2"/>
  <p:tag name="MIO_MST_COLOR_4" val="250,200,50,Light 2"/>
  <p:tag name="MIO_MST_COLOR_5" val="0,70,30,Accent 1"/>
  <p:tag name="MIO_MST_COLOR_6" val="0,137,61,Accent 2"/>
  <p:tag name="MIO_MST_COLOR_7" val="180,220,90,Accent 3"/>
  <p:tag name="MIO_MST_COLOR_8" val="0,55,85,Accent 4"/>
  <p:tag name="MIO_MST_COLOR_9" val="128,128,128,Accent 5"/>
  <p:tag name="MIO_MST_COLOR_10" val="191,191,191,Accent 6"/>
  <p:tag name="MIO_MST_COLOR_11" val="0,137,61,"/>
  <p:tag name="MIO_MST_COLOR_12" val="191,191,191,"/>
  <p:tag name="MIO_HDS" val="True"/>
  <p:tag name="MIO_EK" val="3182"/>
  <p:tag name="MIO_EKGUID" val="1cb6f414-f418-4ca5-92c7-36224777e03f"/>
  <p:tag name="MIO_UPDATE" val="True"/>
  <p:tag name="MIO_VERSION" val="19.06.2016 22:27:28"/>
  <p:tag name="MIO_DBID" val="E0259410-156D-4F1A-B326-E95E43C8DB51"/>
  <p:tag name="MIO_LASTDOWNLOADED" val="30.06.2016 11:56:42"/>
  <p:tag name="MIO_OBJECTNAME" val="SCHAEFFLER 16:9"/>
</p:tagLst>
</file>

<file path=ppt/theme/theme1.xml><?xml version="1.0" encoding="utf-8"?>
<a:theme xmlns:a="http://schemas.openxmlformats.org/drawingml/2006/main" name="Schaeffler">
  <a:themeElements>
    <a:clrScheme name="Schaeffler">
      <a:dk1>
        <a:srgbClr val="000000"/>
      </a:dk1>
      <a:lt1>
        <a:srgbClr val="FFFFFF"/>
      </a:lt1>
      <a:dk2>
        <a:srgbClr val="AA0A05"/>
      </a:dk2>
      <a:lt2>
        <a:srgbClr val="FAC832"/>
      </a:lt2>
      <a:accent1>
        <a:srgbClr val="00461E"/>
      </a:accent1>
      <a:accent2>
        <a:srgbClr val="00893D"/>
      </a:accent2>
      <a:accent3>
        <a:srgbClr val="B4DC5A"/>
      </a:accent3>
      <a:accent4>
        <a:srgbClr val="003755"/>
      </a:accent4>
      <a:accent5>
        <a:srgbClr val="808080"/>
      </a:accent5>
      <a:accent6>
        <a:srgbClr val="BFBFBF"/>
      </a:accent6>
      <a:hlink>
        <a:srgbClr val="00893D"/>
      </a:hlink>
      <a:folHlink>
        <a:srgbClr val="BFBFBF"/>
      </a:folHlink>
    </a:clrScheme>
    <a:fontScheme name="Schaeffl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6350">
          <a:solidFill>
            <a:srgbClr val="808080"/>
          </a:solidFill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400" b="0" i="0" u="none" baseline="0"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893D"/>
          </a:buClr>
          <a:defRPr sz="1400" b="0" i="0" u="none" baseline="0"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custClrLst>
    <a:custClr name="Primary Black 100%">
      <a:srgbClr val="000000"/>
    </a:custClr>
    <a:custClr name="Primary Schäffler Green 100%">
      <a:srgbClr val="00893D"/>
    </a:custClr>
    <a:custClr name="Secondary Green 100%">
      <a:srgbClr val="B4DC5A"/>
    </a:custClr>
    <a:custClr name="Secondary Dark green 100%">
      <a:srgbClr val="00461E"/>
    </a:custClr>
    <a:custClr name="Accent Dark blue 100%">
      <a:srgbClr val="003755"/>
    </a:custClr>
    <a:custClr name="Accent blue 100%">
      <a:srgbClr val="3C82A0"/>
    </a:custClr>
    <a:custClr name="Accent Light blue 100%">
      <a:srgbClr val="00A0BE"/>
    </a:custClr>
    <a:custClr name="Accent Red 100%">
      <a:srgbClr val="AA0A05"/>
    </a:custClr>
    <a:custClr name="Accent Orange 100%">
      <a:srgbClr val="EB551E"/>
    </a:custClr>
    <a:custClr name="Accent Yellow 100%">
      <a:srgbClr val="FAC832"/>
    </a:custClr>
    <a:custClr name="Primary Schäffler Gray 50%">
      <a:srgbClr val="808080"/>
    </a:custClr>
    <a:custClr name="Primary Schäffler Green 50%">
      <a:srgbClr val="7EC198"/>
    </a:custClr>
    <a:custClr name="Secondary Green 40%">
      <a:srgbClr val="E1F1BD"/>
    </a:custClr>
    <a:custClr name="Secondary Dark green 45%">
      <a:srgbClr val="8CAC9A"/>
    </a:custClr>
    <a:custClr name="Accent Dark blue 40%">
      <a:srgbClr val="99AFBB"/>
    </a:custClr>
    <a:custClr name="Accent blue 25%">
      <a:srgbClr val="CEE0E7"/>
    </a:custClr>
    <a:custClr name="Accent Light blue 40%">
      <a:srgbClr val="99D9E5"/>
    </a:custClr>
    <a:custClr name="Accent Red 40%">
      <a:srgbClr val="DD9D9B"/>
    </a:custClr>
    <a:custClr name="Accent Orange 40%">
      <a:srgbClr val="F7BCA5"/>
    </a:custClr>
    <a:custClr name="Accent Yellow 40%">
      <a:srgbClr val="FDE9AD"/>
    </a:custClr>
    <a:custClr name="Primary Schäffler Gray 25%">
      <a:srgbClr val="BFBFBF"/>
    </a:custClr>
    <a:custClr name="Primary Schäffler Green 25%">
      <a:srgbClr val="BFE1C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ary Schäffler Gray 10%">
      <a:srgbClr val="E6E6E6"/>
    </a:custClr>
    <a:custClr name="Primary Schäffler Green 10%">
      <a:srgbClr val="E6F3E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chaeffler Master 16.9.potx" id="{6821E1FF-16A1-4EB3-8007-C28F46CE8C01}" vid="{69983F17-3918-4F2B-B28B-28ED6C504A4A}"/>
    </a:ext>
  </a:extLst>
</a:theme>
</file>

<file path=ppt/theme/theme2.xml><?xml version="1.0" encoding="utf-8"?>
<a:theme xmlns:a="http://schemas.openxmlformats.org/drawingml/2006/main" name="Office Theme">
  <a:themeElements>
    <a:clrScheme name="Schaeffler_Colors">
      <a:dk1>
        <a:srgbClr val="000000"/>
      </a:dk1>
      <a:lt1>
        <a:srgbClr val="FFFFFF"/>
      </a:lt1>
      <a:dk2>
        <a:srgbClr val="404547"/>
      </a:dk2>
      <a:lt2>
        <a:srgbClr val="F0F0F0"/>
      </a:lt2>
      <a:accent1>
        <a:srgbClr val="636A6E"/>
      </a:accent1>
      <a:accent2>
        <a:srgbClr val="227D41"/>
      </a:accent2>
      <a:accent3>
        <a:srgbClr val="56BE79"/>
      </a:accent3>
      <a:accent4>
        <a:srgbClr val="B3E3C3"/>
      </a:accent4>
      <a:accent5>
        <a:srgbClr val="969696"/>
      </a:accent5>
      <a:accent6>
        <a:srgbClr val="D9D9D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chaeffler_Colors">
      <a:dk1>
        <a:srgbClr val="000000"/>
      </a:dk1>
      <a:lt1>
        <a:srgbClr val="FFFFFF"/>
      </a:lt1>
      <a:dk2>
        <a:srgbClr val="404547"/>
      </a:dk2>
      <a:lt2>
        <a:srgbClr val="F0F0F0"/>
      </a:lt2>
      <a:accent1>
        <a:srgbClr val="636A6E"/>
      </a:accent1>
      <a:accent2>
        <a:srgbClr val="227D41"/>
      </a:accent2>
      <a:accent3>
        <a:srgbClr val="56BE79"/>
      </a:accent3>
      <a:accent4>
        <a:srgbClr val="B3E3C3"/>
      </a:accent4>
      <a:accent5>
        <a:srgbClr val="969696"/>
      </a:accent5>
      <a:accent6>
        <a:srgbClr val="D9D9D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66FC6BF0DA5409BFD94C7503A891E" ma:contentTypeVersion="19" ma:contentTypeDescription="Create a new document." ma:contentTypeScope="" ma:versionID="e290e458cb2dd869603c898a2a0d65de">
  <xsd:schema xmlns:xsd="http://www.w3.org/2001/XMLSchema" xmlns:xs="http://www.w3.org/2001/XMLSchema" xmlns:p="http://schemas.microsoft.com/office/2006/metadata/properties" xmlns:ns2="60c09d53-903d-43c8-96ea-aca8bdea4203" xmlns:ns3="f64efed1-7284-42ff-a4c5-f3259f461591" targetNamespace="http://schemas.microsoft.com/office/2006/metadata/properties" ma:root="true" ma:fieldsID="db375af6d4032191fe67a8186bd03887" ns2:_="" ns3:_="">
    <xsd:import namespace="60c09d53-903d-43c8-96ea-aca8bdea4203"/>
    <xsd:import namespace="f64efed1-7284-42ff-a4c5-f3259f4615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Trainer" minOccurs="0"/>
                <xsd:element ref="ns3:Updatelog" minOccurs="0"/>
                <xsd:element ref="ns3:Expert" minOccurs="0"/>
                <xsd:element ref="ns3:Approve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09d53-903d-43c8-96ea-aca8bdea42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6" nillable="true" ma:displayName="Taxonomy Catch All Column" ma:hidden="true" ma:list="{96d93a5a-e500-4513-ba27-d5dafdc8e5ef}" ma:internalName="TaxCatchAll" ma:showField="CatchAllData" ma:web="60c09d53-903d-43c8-96ea-aca8bdea4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efed1-7284-42ff-a4c5-f3259f461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58119dd-1553-4246-8b00-64009d6514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rainer" ma:index="24" nillable="true" ma:displayName="Trainer" ma:format="Dropdown" ma:list="UserInfo" ma:SharePointGroup="0" ma:internalName="Trai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pdatelog" ma:index="25" nillable="true" ma:displayName="Updatelog" ma:format="Dropdown" ma:internalName="Updatelog">
      <xsd:simpleType>
        <xsd:restriction base="dms:Note">
          <xsd:maxLength value="255"/>
        </xsd:restriction>
      </xsd:simpleType>
    </xsd:element>
    <xsd:element name="Expert" ma:index="26" nillable="true" ma:displayName="Expert" ma:format="Dropdown" ma:internalName="Expert">
      <xsd:simpleType>
        <xsd:restriction base="dms:Note">
          <xsd:maxLength value="255"/>
        </xsd:restriction>
      </xsd:simpleType>
    </xsd:element>
    <xsd:element name="Approver" ma:index="27" nillable="true" ma:displayName="Approver" ma:format="Dropdown" ma:list="UserInfo" ma:SharePointGroup="0" ma:internalName="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0c09d53-903d-43c8-96ea-aca8bdea4203">OG37875-1195009332-79</_dlc_DocId>
    <_dlc_DocIdUrl xmlns="60c09d53-903d-43c8-96ea-aca8bdea4203">
      <Url>https://worksite.sharepoint.com/sites/OG_37875/_layouts/15/DocIdRedir.aspx?ID=OG37875-1195009332-79</Url>
      <Description>OG37875-1195009332-79</Description>
    </_dlc_DocIdUrl>
    <lcf76f155ced4ddcb4097134ff3c332f xmlns="f64efed1-7284-42ff-a4c5-f3259f461591">
      <Terms xmlns="http://schemas.microsoft.com/office/infopath/2007/PartnerControls"/>
    </lcf76f155ced4ddcb4097134ff3c332f>
    <Expert xmlns="f64efed1-7284-42ff-a4c5-f3259f461591" xsi:nil="true"/>
    <Trainer xmlns="f64efed1-7284-42ff-a4c5-f3259f461591">
      <UserInfo>
        <DisplayName/>
        <AccountId xsi:nil="true"/>
        <AccountType/>
      </UserInfo>
    </Trainer>
    <TaxCatchAll xmlns="60c09d53-903d-43c8-96ea-aca8bdea4203" xsi:nil="true"/>
    <Updatelog xmlns="f64efed1-7284-42ff-a4c5-f3259f461591" xsi:nil="true"/>
    <Approver xmlns="f64efed1-7284-42ff-a4c5-f3259f461591">
      <UserInfo>
        <DisplayName/>
        <AccountId xsi:nil="true"/>
        <AccountType/>
      </UserInfo>
    </Approver>
  </documentManagement>
</p:properties>
</file>

<file path=customXml/itemProps1.xml><?xml version="1.0" encoding="utf-8"?>
<ds:datastoreItem xmlns:ds="http://schemas.openxmlformats.org/officeDocument/2006/customXml" ds:itemID="{88AF0ED2-CF39-4C89-8DF7-88039A6C98D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FEEA980-27E7-45B8-A1E9-51E692339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09d53-903d-43c8-96ea-aca8bdea4203"/>
    <ds:schemaRef ds:uri="f64efed1-7284-42ff-a4c5-f3259f461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C1C191-7513-426F-8F07-18D7B0BE5D7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82A9389-84D7-4D03-B05B-8DA3A14EDBC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27e5abf6-896c-4c48-aaa1-08cee2077862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026f399-78f9-4d7e-b10b-b15b7ca44f2a"/>
    <ds:schemaRef ds:uri="http://www.w3.org/XML/1998/namespace"/>
    <ds:schemaRef ds:uri="60c09d53-903d-43c8-96ea-aca8bdea4203"/>
    <ds:schemaRef ds:uri="f64efed1-7284-42ff-a4c5-f3259f4615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2368</Words>
  <Application>Microsoft Office PowerPoint</Application>
  <PresentationFormat>Widescreen</PresentationFormat>
  <Paragraphs>791</Paragraphs>
  <Slides>31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Wingdings 3</vt:lpstr>
      <vt:lpstr>Schaeffler</vt:lpstr>
      <vt:lpstr>Grassi FAG Arcanol   per la lubrificazione di cuscinetti volventi</vt:lpstr>
      <vt:lpstr>Perchè una corretta lubrificazione è così importante ?</vt:lpstr>
      <vt:lpstr>Arcanol – cosa li differenzia</vt:lpstr>
      <vt:lpstr>Arcanol – 3 anni per arrivare all'accettazione </vt:lpstr>
      <vt:lpstr>Arcanol – assicurazione della qualità</vt:lpstr>
      <vt:lpstr>Banco prova FE8</vt:lpstr>
      <vt:lpstr>Banco prova FE9</vt:lpstr>
      <vt:lpstr>Il corretto FAG ARCANOL per ogni appliczione</vt:lpstr>
      <vt:lpstr>Esigenze del cuscinetto</vt:lpstr>
      <vt:lpstr>Il corretto FAG Arcanol</vt:lpstr>
      <vt:lpstr>FAG Arcanol –  Grassi multi-uso</vt:lpstr>
      <vt:lpstr>FAG Arcanol –  grassi speciali</vt:lpstr>
      <vt:lpstr>FAG Arcanol – per carichi elevati</vt:lpstr>
      <vt:lpstr>FAG Arcanol –  per elevate temperature</vt:lpstr>
      <vt:lpstr>Arcanol MULTITOP</vt:lpstr>
      <vt:lpstr>Arcanol MULTI2</vt:lpstr>
      <vt:lpstr>Arcanol MULTI3 </vt:lpstr>
      <vt:lpstr>Arcanol LOAD150</vt:lpstr>
      <vt:lpstr>Arcanol LOAD220</vt:lpstr>
      <vt:lpstr>Arcanol LOAD400</vt:lpstr>
      <vt:lpstr>Arcanol LOAD460</vt:lpstr>
      <vt:lpstr>Arcanol LOAD1000</vt:lpstr>
      <vt:lpstr>Arcanol TEMP90 </vt:lpstr>
      <vt:lpstr>Arcanol TEMP110</vt:lpstr>
      <vt:lpstr>Arcanol TEMP120</vt:lpstr>
      <vt:lpstr>Arcanol TEMP200</vt:lpstr>
      <vt:lpstr>Arcanol SPEED2,6</vt:lpstr>
      <vt:lpstr>Arcanol VIB3</vt:lpstr>
      <vt:lpstr>Arcanol FOOD2</vt:lpstr>
      <vt:lpstr>Arcanol CLEAN-M</vt:lpstr>
      <vt:lpstr>Presentazione standard di PowerPoint</vt:lpstr>
    </vt:vector>
  </TitlesOfParts>
  <Company>Schaeffler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Schmierung</dc:title>
  <dc:creator>rivervri</dc:creator>
  <cp:lastModifiedBy>Marotta, Stefano  WI/IRM-SIPI</cp:lastModifiedBy>
  <cp:revision>339</cp:revision>
  <cp:lastPrinted>2013-02-05T14:03:50Z</cp:lastPrinted>
  <dcterms:created xsi:type="dcterms:W3CDTF">2012-08-21T12:26:01Z</dcterms:created>
  <dcterms:modified xsi:type="dcterms:W3CDTF">2024-04-10T05:04:59Z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0x010100C6B66FC6BF0DA5409BFD94C7503A891E</vt:lpwstr>
  </property>
  <property fmtid="{D5CDD505-2E9C-101B-9397-08002B2CF9AE}" pid="3" name="_dlc_DocIdItemGuid">
    <vt:lpwstr>471794fa-1baa-4aff-862f-0c0cd692bab9</vt:lpwstr>
  </property>
  <property fmtid="{D5CDD505-2E9C-101B-9397-08002B2CF9AE}" pid="4" name="MSIP_Label_e400c169-dce1-41e3-9e1a-6d4e0f7996c6_Enabled">
    <vt:lpwstr>true</vt:lpwstr>
  </property>
  <property fmtid="{D5CDD505-2E9C-101B-9397-08002B2CF9AE}" pid="5" name="MSIP_Label_e400c169-dce1-41e3-9e1a-6d4e0f7996c6_SetDate">
    <vt:lpwstr>2024-04-08T19:41:57Z</vt:lpwstr>
  </property>
  <property fmtid="{D5CDD505-2E9C-101B-9397-08002B2CF9AE}" pid="6" name="MSIP_Label_e400c169-dce1-41e3-9e1a-6d4e0f7996c6_Method">
    <vt:lpwstr>Privileged</vt:lpwstr>
  </property>
  <property fmtid="{D5CDD505-2E9C-101B-9397-08002B2CF9AE}" pid="7" name="MSIP_Label_e400c169-dce1-41e3-9e1a-6d4e0f7996c6_Name">
    <vt:lpwstr>Public</vt:lpwstr>
  </property>
  <property fmtid="{D5CDD505-2E9C-101B-9397-08002B2CF9AE}" pid="8" name="MSIP_Label_e400c169-dce1-41e3-9e1a-6d4e0f7996c6_SiteId">
    <vt:lpwstr>67416604-6509-4014-9859-45e709f53d3f</vt:lpwstr>
  </property>
  <property fmtid="{D5CDD505-2E9C-101B-9397-08002B2CF9AE}" pid="9" name="MSIP_Label_e400c169-dce1-41e3-9e1a-6d4e0f7996c6_ActionId">
    <vt:lpwstr>c9456361-16d4-403c-80d5-4dc0f439b48c</vt:lpwstr>
  </property>
  <property fmtid="{D5CDD505-2E9C-101B-9397-08002B2CF9AE}" pid="10" name="MSIP_Label_e400c169-dce1-41e3-9e1a-6d4e0f7996c6_ContentBits">
    <vt:lpwstr>2</vt:lpwstr>
  </property>
  <property fmtid="{D5CDD505-2E9C-101B-9397-08002B2CF9AE}" pid="11" name="ClassificationContentMarkingFooterLocations">
    <vt:lpwstr>Schaeffler:4</vt:lpwstr>
  </property>
  <property fmtid="{D5CDD505-2E9C-101B-9397-08002B2CF9AE}" pid="12" name="ClassificationContentMarkingFooterText">
    <vt:lpwstr>PUBLIC</vt:lpwstr>
  </property>
</Properties>
</file>