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3333" r:id="rId2"/>
    <p:sldId id="258" r:id="rId3"/>
    <p:sldId id="260" r:id="rId4"/>
    <p:sldId id="262" r:id="rId5"/>
    <p:sldId id="259" r:id="rId6"/>
    <p:sldId id="268" r:id="rId7"/>
    <p:sldId id="3328" r:id="rId8"/>
    <p:sldId id="3451" r:id="rId9"/>
    <p:sldId id="3446" r:id="rId10"/>
    <p:sldId id="3447" r:id="rId11"/>
    <p:sldId id="3448" r:id="rId12"/>
    <p:sldId id="3449" r:id="rId13"/>
    <p:sldId id="3450" r:id="rId14"/>
    <p:sldId id="3384" r:id="rId15"/>
    <p:sldId id="3334" r:id="rId16"/>
    <p:sldId id="3386" r:id="rId17"/>
    <p:sldId id="3387" r:id="rId18"/>
    <p:sldId id="3385" r:id="rId19"/>
    <p:sldId id="3353" r:id="rId20"/>
    <p:sldId id="3357" r:id="rId21"/>
    <p:sldId id="3354" r:id="rId22"/>
    <p:sldId id="3445" r:id="rId23"/>
    <p:sldId id="3358" r:id="rId24"/>
    <p:sldId id="3376" r:id="rId25"/>
    <p:sldId id="3378" r:id="rId26"/>
    <p:sldId id="3377" r:id="rId27"/>
    <p:sldId id="3379" r:id="rId28"/>
    <p:sldId id="3460" r:id="rId29"/>
    <p:sldId id="3452" r:id="rId30"/>
    <p:sldId id="3453" r:id="rId31"/>
    <p:sldId id="3457" r:id="rId32"/>
    <p:sldId id="3454" r:id="rId33"/>
    <p:sldId id="3458" r:id="rId34"/>
    <p:sldId id="3459" r:id="rId35"/>
    <p:sldId id="3366" r:id="rId36"/>
    <p:sldId id="3367" r:id="rId37"/>
    <p:sldId id="3396" r:id="rId38"/>
    <p:sldId id="338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01581-20D9-4436-A84E-D26DC20D98E4}" type="datetimeFigureOut">
              <a:rPr lang="en-GB" smtClean="0"/>
              <a:t>10/03/2022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6B498-4D7A-464A-9A9E-5AD04EF54AB0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01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A08F-FDE5-4CB4-B923-B8332C145CFE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45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EC8C-F004-4408-AC49-12F0A7C584C1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62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EEEC-01D8-416D-971B-CE7E02D9DAC8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14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8EAA-1B10-4C3E-AC34-B4D25E637A12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15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76CE6-4FC7-4390-865D-A3A15A9BC478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05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041-8E63-4F14-974C-4FFACE4A87D8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91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9B71-5CE7-4F8B-BAC1-504BF1E77C19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8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2479-963C-4295-8181-F82F8C4ACF71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88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2A2B-D60C-4C7C-8C2C-3CDD49B58453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63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966A43-1CD4-47B7-89BF-E728EC77D581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81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D85E-83E4-4C1A-A4F0-B2CB0744D474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23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5874DD-359A-4478-9CFD-7042496829E4}" type="datetime1">
              <a:rPr lang="en-GB" smtClean="0"/>
              <a:t>10/03/2022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Proprietary &amp; Confidential - ERBESSD INSTRUMENTS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7EE64A-CDCF-465D-B683-0AC834FA2318}" type="slidenum">
              <a:rPr lang="en-GB" smtClean="0"/>
              <a:t>‹N›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46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tiff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8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8D442-E4A6-4759-818E-A4A97CEFE094}"/>
              </a:ext>
            </a:extLst>
          </p:cNvPr>
          <p:cNvGrpSpPr/>
          <p:nvPr/>
        </p:nvGrpSpPr>
        <p:grpSpPr>
          <a:xfrm>
            <a:off x="994454" y="1558232"/>
            <a:ext cx="10203092" cy="3917311"/>
            <a:chOff x="2525534" y="2506730"/>
            <a:chExt cx="20406184" cy="78346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F8FC90-D9E2-474B-B47B-C8F8020DF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92571" y="7544574"/>
              <a:ext cx="8439147" cy="27577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03FCDE-5581-4F90-B8D2-E1C96508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5186" y="7544574"/>
              <a:ext cx="4991527" cy="27273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93E0A2A-31FE-48CB-84A7-7912EC16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30087" y="5037253"/>
              <a:ext cx="3587565" cy="215253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914204-FA82-433A-BB2F-995AC6E1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30087" y="2506730"/>
              <a:ext cx="3587565" cy="22541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32E00FF-4B63-4326-8A8A-B6244C6F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5534" y="7425933"/>
              <a:ext cx="6563794" cy="291541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7F6AF-CCAB-4A57-A9CB-FF2FF1E8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5534" y="2506730"/>
              <a:ext cx="6242623" cy="46819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D23576-2138-4BB8-AC5D-F5BD329E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6801" y="2520896"/>
              <a:ext cx="10084642" cy="451287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55F7984-95B0-47FF-94D8-5628E2136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042" y="321972"/>
            <a:ext cx="4791904" cy="8153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7975BFA-BD22-491B-AFF5-B1E213C997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75" y="-1"/>
            <a:ext cx="1949932" cy="13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8997791" y="280113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13" y="2195226"/>
            <a:ext cx="1014088" cy="9874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26" y="2094869"/>
            <a:ext cx="1139597" cy="11341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584" y="2201145"/>
            <a:ext cx="2565689" cy="14955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9204906" y="2015474"/>
            <a:ext cx="2309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Internet -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681848"/>
            <a:ext cx="1169391" cy="1187662"/>
          </a:xfrm>
          <a:prstGeom prst="rect">
            <a:avLst/>
          </a:prstGeom>
        </p:spPr>
      </p:pic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5066077" y="1541018"/>
            <a:ext cx="158177" cy="23893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374869" y="245818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9" name="Arrow: Down 118">
            <a:extLst>
              <a:ext uri="{FF2B5EF4-FFF2-40B4-BE49-F238E27FC236}">
                <a16:creationId xmlns:a16="http://schemas.microsoft.com/office/drawing/2014/main" id="{60EF2344-360D-43B0-AAB1-2C3EBE503BBD}"/>
              </a:ext>
            </a:extLst>
          </p:cNvPr>
          <p:cNvSpPr/>
          <p:nvPr/>
        </p:nvSpPr>
        <p:spPr>
          <a:xfrm rot="18178247">
            <a:off x="2196936" y="4073524"/>
            <a:ext cx="197005" cy="1249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192" y="1196819"/>
            <a:ext cx="1198071" cy="43887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073" y="1186154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10532" y="192340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5238328" y="1265990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DIY Software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id="{4D19B297-EBBA-41E5-BCA7-C0E11D48D8F1}"/>
              </a:ext>
            </a:extLst>
          </p:cNvPr>
          <p:cNvSpPr/>
          <p:nvPr/>
        </p:nvSpPr>
        <p:spPr>
          <a:xfrm rot="16200000">
            <a:off x="4830237" y="116114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2830657" y="1466045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162747" y="5935517"/>
            <a:ext cx="9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13297" y="3351577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4883485" y="2329792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4BBFCEF-E1E9-4584-9ED4-C1744CB4AA00}"/>
              </a:ext>
            </a:extLst>
          </p:cNvPr>
          <p:cNvSpPr txBox="1"/>
          <p:nvPr/>
        </p:nvSpPr>
        <p:spPr>
          <a:xfrm>
            <a:off x="2074436" y="3868483"/>
            <a:ext cx="820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Bluetooth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36978" y="4340290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96F1D67D-F049-4585-9A80-F83751D66784}"/>
              </a:ext>
            </a:extLst>
          </p:cNvPr>
          <p:cNvSpPr/>
          <p:nvPr/>
        </p:nvSpPr>
        <p:spPr>
          <a:xfrm rot="18252636">
            <a:off x="5052428" y="2506397"/>
            <a:ext cx="197005" cy="2741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6539" y="99386"/>
            <a:ext cx="912258" cy="745225"/>
          </a:xfrm>
          <a:prstGeom prst="rect">
            <a:avLst/>
          </a:prstGeom>
        </p:spPr>
      </p:pic>
      <p:sp>
        <p:nvSpPr>
          <p:cNvPr id="144" name="Arrow: Down 143">
            <a:extLst>
              <a:ext uri="{FF2B5EF4-FFF2-40B4-BE49-F238E27FC236}">
                <a16:creationId xmlns:a16="http://schemas.microsoft.com/office/drawing/2014/main" id="{87A1B88E-805C-4A1D-95C2-5EA00BF808C0}"/>
              </a:ext>
            </a:extLst>
          </p:cNvPr>
          <p:cNvSpPr/>
          <p:nvPr/>
        </p:nvSpPr>
        <p:spPr>
          <a:xfrm rot="14302765">
            <a:off x="3636449" y="657433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4476313" y="325299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20107DA5-83E6-4E19-8D6C-4A3429B9BFE9}"/>
              </a:ext>
            </a:extLst>
          </p:cNvPr>
          <p:cNvSpPr/>
          <p:nvPr/>
        </p:nvSpPr>
        <p:spPr>
          <a:xfrm rot="14974857">
            <a:off x="2110941" y="2408575"/>
            <a:ext cx="197005" cy="1139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98FF617-A09E-4627-AFD1-0CC3561A4905}"/>
              </a:ext>
            </a:extLst>
          </p:cNvPr>
          <p:cNvSpPr txBox="1"/>
          <p:nvPr/>
        </p:nvSpPr>
        <p:spPr>
          <a:xfrm>
            <a:off x="1959106" y="4072248"/>
            <a:ext cx="1239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(Vibration only)</a:t>
            </a:r>
            <a:endParaRPr lang="en-GB" sz="550" dirty="0">
              <a:solidFill>
                <a:schemeClr val="accent2"/>
              </a:solidFill>
            </a:endParaRPr>
          </a:p>
        </p:txBody>
      </p: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44" y="3956383"/>
            <a:ext cx="1014088" cy="9874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51727" y="2997450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492906" y="3818954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868405" y="3406674"/>
            <a:ext cx="158152" cy="424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>
            <a:off x="3031284" y="1748216"/>
            <a:ext cx="209711" cy="426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19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8997791" y="280113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13" y="2195226"/>
            <a:ext cx="1014088" cy="9874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26" y="2094869"/>
            <a:ext cx="1139597" cy="11341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584" y="2201145"/>
            <a:ext cx="2565689" cy="14955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9204906" y="2015474"/>
            <a:ext cx="2309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Internet -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681848"/>
            <a:ext cx="1169391" cy="1187662"/>
          </a:xfrm>
          <a:prstGeom prst="rect">
            <a:avLst/>
          </a:prstGeom>
        </p:spPr>
      </p:pic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4234713" y="2372383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374869" y="245818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9" name="Arrow: Down 118">
            <a:extLst>
              <a:ext uri="{FF2B5EF4-FFF2-40B4-BE49-F238E27FC236}">
                <a16:creationId xmlns:a16="http://schemas.microsoft.com/office/drawing/2014/main" id="{60EF2344-360D-43B0-AAB1-2C3EBE503BBD}"/>
              </a:ext>
            </a:extLst>
          </p:cNvPr>
          <p:cNvSpPr/>
          <p:nvPr/>
        </p:nvSpPr>
        <p:spPr>
          <a:xfrm rot="18178247">
            <a:off x="2196936" y="4073524"/>
            <a:ext cx="197005" cy="1249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192" y="1196819"/>
            <a:ext cx="1198071" cy="43887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073" y="1186154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10532" y="192340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5238328" y="1265990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DIY Software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id="{4D19B297-EBBA-41E5-BCA7-C0E11D48D8F1}"/>
              </a:ext>
            </a:extLst>
          </p:cNvPr>
          <p:cNvSpPr/>
          <p:nvPr/>
        </p:nvSpPr>
        <p:spPr>
          <a:xfrm rot="16200000">
            <a:off x="4830237" y="116114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2830657" y="1466045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162747" y="5935517"/>
            <a:ext cx="9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13297" y="3351577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4883485" y="2329792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4BBFCEF-E1E9-4584-9ED4-C1744CB4AA00}"/>
              </a:ext>
            </a:extLst>
          </p:cNvPr>
          <p:cNvSpPr txBox="1"/>
          <p:nvPr/>
        </p:nvSpPr>
        <p:spPr>
          <a:xfrm>
            <a:off x="1997771" y="3903222"/>
            <a:ext cx="820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Bluetooth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22195" y="4363815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96F1D67D-F049-4585-9A80-F83751D66784}"/>
              </a:ext>
            </a:extLst>
          </p:cNvPr>
          <p:cNvSpPr/>
          <p:nvPr/>
        </p:nvSpPr>
        <p:spPr>
          <a:xfrm rot="18252636">
            <a:off x="5052428" y="2506397"/>
            <a:ext cx="197005" cy="2741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6539" y="99386"/>
            <a:ext cx="912258" cy="745225"/>
          </a:xfrm>
          <a:prstGeom prst="rect">
            <a:avLst/>
          </a:prstGeom>
        </p:spPr>
      </p:pic>
      <p:sp>
        <p:nvSpPr>
          <p:cNvPr id="144" name="Arrow: Down 143">
            <a:extLst>
              <a:ext uri="{FF2B5EF4-FFF2-40B4-BE49-F238E27FC236}">
                <a16:creationId xmlns:a16="http://schemas.microsoft.com/office/drawing/2014/main" id="{87A1B88E-805C-4A1D-95C2-5EA00BF808C0}"/>
              </a:ext>
            </a:extLst>
          </p:cNvPr>
          <p:cNvSpPr/>
          <p:nvPr/>
        </p:nvSpPr>
        <p:spPr>
          <a:xfrm rot="14302765">
            <a:off x="3636449" y="657433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4476313" y="325299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20107DA5-83E6-4E19-8D6C-4A3429B9BFE9}"/>
              </a:ext>
            </a:extLst>
          </p:cNvPr>
          <p:cNvSpPr/>
          <p:nvPr/>
        </p:nvSpPr>
        <p:spPr>
          <a:xfrm rot="14974857">
            <a:off x="2110941" y="2408575"/>
            <a:ext cx="197005" cy="1139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98FF617-A09E-4627-AFD1-0CC3561A4905}"/>
              </a:ext>
            </a:extLst>
          </p:cNvPr>
          <p:cNvSpPr txBox="1"/>
          <p:nvPr/>
        </p:nvSpPr>
        <p:spPr>
          <a:xfrm>
            <a:off x="1831491" y="4048947"/>
            <a:ext cx="1329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(Vibration only)</a:t>
            </a:r>
            <a:endParaRPr lang="en-GB" sz="550" dirty="0">
              <a:solidFill>
                <a:schemeClr val="accent2"/>
              </a:solidFill>
            </a:endParaRPr>
          </a:p>
        </p:txBody>
      </p: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44" y="3956383"/>
            <a:ext cx="1014088" cy="9874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51727" y="2997450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492906" y="3818954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868405" y="3406674"/>
            <a:ext cx="158152" cy="424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797151" y="3069174"/>
            <a:ext cx="741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E7A441"/>
                </a:solidFill>
              </a:rPr>
              <a:t>Ruter</a:t>
            </a:r>
            <a:r>
              <a:rPr lang="it-IT" sz="1000" dirty="0">
                <a:solidFill>
                  <a:srgbClr val="E7A441"/>
                </a:solidFill>
              </a:rPr>
              <a:t> 4g</a:t>
            </a:r>
          </a:p>
        </p:txBody>
      </p:sp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>
            <a:off x="3031284" y="1748216"/>
            <a:ext cx="209711" cy="426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4707212" y="2325620"/>
            <a:ext cx="741745" cy="825322"/>
          </a:xfrm>
          <a:prstGeom prst="rect">
            <a:avLst/>
          </a:prstGeom>
        </p:spPr>
      </p:pic>
      <p:sp>
        <p:nvSpPr>
          <p:cNvPr id="5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5751400" y="2434998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4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5479690" y="2390215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55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09022" y="3350111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62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3979189" y="2255036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</p:spTree>
    <p:extLst>
      <p:ext uri="{BB962C8B-B14F-4D97-AF65-F5344CB8AC3E}">
        <p14:creationId xmlns:p14="http://schemas.microsoft.com/office/powerpoint/2010/main" val="202179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8997791" y="280113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26" y="2094869"/>
            <a:ext cx="1139597" cy="11341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584" y="2201145"/>
            <a:ext cx="2565689" cy="14955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9204906" y="2015474"/>
            <a:ext cx="2309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Internet -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681848"/>
            <a:ext cx="1169391" cy="1187662"/>
          </a:xfrm>
          <a:prstGeom prst="rect">
            <a:avLst/>
          </a:prstGeom>
        </p:spPr>
      </p:pic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5019861" y="1611817"/>
            <a:ext cx="160322" cy="2299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374869" y="245818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192" y="1196819"/>
            <a:ext cx="1198071" cy="43887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073" y="1186154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10532" y="192340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5238328" y="1265990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DIY Software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id="{4D19B297-EBBA-41E5-BCA7-C0E11D48D8F1}"/>
              </a:ext>
            </a:extLst>
          </p:cNvPr>
          <p:cNvSpPr/>
          <p:nvPr/>
        </p:nvSpPr>
        <p:spPr>
          <a:xfrm rot="16200000">
            <a:off x="4830237" y="116114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2830657" y="1466045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162747" y="5935517"/>
            <a:ext cx="9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13297" y="3351577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4883485" y="2329792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 dirty="0">
              <a:solidFill>
                <a:schemeClr val="accent2"/>
              </a:solidFill>
            </a:endParaRPr>
          </a:p>
          <a:p>
            <a:r>
              <a:rPr lang="en-GB" sz="900" dirty="0">
                <a:solidFill>
                  <a:schemeClr val="accent2"/>
                </a:solidFill>
              </a:rPr>
              <a:t>WIFI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22195" y="4363815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96F1D67D-F049-4585-9A80-F83751D66784}"/>
              </a:ext>
            </a:extLst>
          </p:cNvPr>
          <p:cNvSpPr/>
          <p:nvPr/>
        </p:nvSpPr>
        <p:spPr>
          <a:xfrm rot="18252636">
            <a:off x="5052428" y="2506397"/>
            <a:ext cx="197005" cy="2741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6539" y="99386"/>
            <a:ext cx="912258" cy="745225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4476313" y="325299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278137" y="2463199"/>
            <a:ext cx="1723158" cy="3161739"/>
            <a:chOff x="1831491" y="1164207"/>
            <a:chExt cx="1723158" cy="3161739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1997771" y="390322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98FF617-A09E-4627-AFD1-0CC3561A4905}"/>
                </a:ext>
              </a:extLst>
            </p:cNvPr>
            <p:cNvSpPr txBox="1"/>
            <p:nvPr/>
          </p:nvSpPr>
          <p:spPr>
            <a:xfrm>
              <a:off x="1831491" y="4048947"/>
              <a:ext cx="13297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(Vibration only)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3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043986" y="308216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734590" y="1164207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5" y="4458662"/>
            <a:ext cx="730200" cy="711009"/>
          </a:xfrm>
          <a:prstGeom prst="rect">
            <a:avLst/>
          </a:prstGeom>
        </p:spPr>
      </p:pic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>
            <a:off x="3031284" y="1748216"/>
            <a:ext cx="209711" cy="426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09022" y="3350111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371" y="685600"/>
            <a:ext cx="771873" cy="30695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Freccia a destra 6"/>
          <p:cNvSpPr/>
          <p:nvPr/>
        </p:nvSpPr>
        <p:spPr>
          <a:xfrm>
            <a:off x="1066747" y="2720410"/>
            <a:ext cx="1824177" cy="170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9406344">
            <a:off x="956333" y="3867194"/>
            <a:ext cx="2013667" cy="208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1226600" y="4994640"/>
            <a:ext cx="1664208" cy="17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912040" y="85975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Temperatura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952943" y="136663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Ampère</a:t>
            </a:r>
            <a:endParaRPr lang="it-IT" sz="1200" dirty="0">
              <a:solidFill>
                <a:srgbClr val="CC6600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951161" y="1881943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RPM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951808" y="241483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4-20 </a:t>
            </a:r>
            <a:r>
              <a:rPr lang="it-IT" sz="1200" dirty="0" err="1">
                <a:solidFill>
                  <a:srgbClr val="CC6600"/>
                </a:solidFill>
              </a:rPr>
              <a:t>mA</a:t>
            </a:r>
            <a:r>
              <a:rPr lang="it-IT" sz="1200" dirty="0">
                <a:solidFill>
                  <a:srgbClr val="CC6600"/>
                </a:solidFill>
              </a:rPr>
              <a:t> 0-10 V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987081" y="2918559"/>
            <a:ext cx="1182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All</a:t>
            </a:r>
            <a:r>
              <a:rPr lang="it-IT" sz="1200" dirty="0">
                <a:solidFill>
                  <a:srgbClr val="CC6600"/>
                </a:solidFill>
              </a:rPr>
              <a:t> in </a:t>
            </a:r>
            <a:r>
              <a:rPr lang="it-IT" sz="1200" dirty="0" err="1">
                <a:solidFill>
                  <a:srgbClr val="CC6600"/>
                </a:solidFill>
              </a:rPr>
              <a:t>One</a:t>
            </a:r>
            <a:r>
              <a:rPr lang="it-IT" sz="1200" dirty="0">
                <a:solidFill>
                  <a:srgbClr val="CC6600"/>
                </a:solidFill>
              </a:rPr>
              <a:t> V-I-T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1061667" y="3509125"/>
            <a:ext cx="1107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Termocamera</a:t>
            </a:r>
            <a:endParaRPr lang="it-IT" sz="12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9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8997791" y="280113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26" y="2094869"/>
            <a:ext cx="1139597" cy="11341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584" y="2201145"/>
            <a:ext cx="2565689" cy="14955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9204906" y="2015474"/>
            <a:ext cx="2309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Internet -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681848"/>
            <a:ext cx="1169391" cy="1187662"/>
          </a:xfrm>
          <a:prstGeom prst="rect">
            <a:avLst/>
          </a:prstGeom>
        </p:spPr>
      </p:pic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4234713" y="2372383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374869" y="245818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192" y="1196819"/>
            <a:ext cx="1198071" cy="43887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073" y="1186154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10532" y="192340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5238328" y="1265990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DIY Software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id="{4D19B297-EBBA-41E5-BCA7-C0E11D48D8F1}"/>
              </a:ext>
            </a:extLst>
          </p:cNvPr>
          <p:cNvSpPr/>
          <p:nvPr/>
        </p:nvSpPr>
        <p:spPr>
          <a:xfrm rot="16200000">
            <a:off x="4830237" y="116114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2830657" y="1466045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162747" y="5935517"/>
            <a:ext cx="9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13297" y="3351577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4883485" y="2329792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22195" y="4363815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96F1D67D-F049-4585-9A80-F83751D66784}"/>
              </a:ext>
            </a:extLst>
          </p:cNvPr>
          <p:cNvSpPr/>
          <p:nvPr/>
        </p:nvSpPr>
        <p:spPr>
          <a:xfrm rot="18252636">
            <a:off x="5052428" y="2506397"/>
            <a:ext cx="197005" cy="2741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6539" y="99386"/>
            <a:ext cx="912258" cy="745225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4476313" y="325299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278137" y="2463199"/>
            <a:ext cx="1723158" cy="3161739"/>
            <a:chOff x="1831491" y="1164207"/>
            <a:chExt cx="1723158" cy="3161739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1997771" y="390322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98FF617-A09E-4627-AFD1-0CC3561A4905}"/>
                </a:ext>
              </a:extLst>
            </p:cNvPr>
            <p:cNvSpPr txBox="1"/>
            <p:nvPr/>
          </p:nvSpPr>
          <p:spPr>
            <a:xfrm>
              <a:off x="1831491" y="4048947"/>
              <a:ext cx="13297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(Vibration only)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3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043986" y="308216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734590" y="1164207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5" y="4458662"/>
            <a:ext cx="730200" cy="7110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97151" y="3069174"/>
            <a:ext cx="741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E7A441"/>
                </a:solidFill>
              </a:rPr>
              <a:t>Ruter</a:t>
            </a:r>
            <a:r>
              <a:rPr lang="it-IT" sz="1000" dirty="0">
                <a:solidFill>
                  <a:srgbClr val="E7A441"/>
                </a:solidFill>
              </a:rPr>
              <a:t> 4g</a:t>
            </a:r>
          </a:p>
        </p:txBody>
      </p:sp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>
            <a:off x="3031284" y="1748216"/>
            <a:ext cx="209711" cy="426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4707212" y="2325620"/>
            <a:ext cx="741745" cy="825322"/>
          </a:xfrm>
          <a:prstGeom prst="rect">
            <a:avLst/>
          </a:prstGeom>
        </p:spPr>
      </p:pic>
      <p:sp>
        <p:nvSpPr>
          <p:cNvPr id="5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5751400" y="2434998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4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5479690" y="2390215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55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09022" y="3350111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62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3979189" y="2255036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371" y="685600"/>
            <a:ext cx="771873" cy="30695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Freccia a destra 6"/>
          <p:cNvSpPr/>
          <p:nvPr/>
        </p:nvSpPr>
        <p:spPr>
          <a:xfrm>
            <a:off x="1066747" y="2720410"/>
            <a:ext cx="1824177" cy="170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9406344">
            <a:off x="956333" y="3867194"/>
            <a:ext cx="2013667" cy="208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1226600" y="4994640"/>
            <a:ext cx="1664208" cy="17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912040" y="85975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Temperatura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952943" y="136663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Ampère</a:t>
            </a:r>
            <a:endParaRPr lang="it-IT" sz="1200" dirty="0">
              <a:solidFill>
                <a:srgbClr val="CC6600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951161" y="1881943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RPM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951808" y="241483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4-20 </a:t>
            </a:r>
            <a:r>
              <a:rPr lang="it-IT" sz="1200" dirty="0" err="1">
                <a:solidFill>
                  <a:srgbClr val="CC6600"/>
                </a:solidFill>
              </a:rPr>
              <a:t>mA</a:t>
            </a:r>
            <a:r>
              <a:rPr lang="it-IT" sz="1200" dirty="0">
                <a:solidFill>
                  <a:srgbClr val="CC6600"/>
                </a:solidFill>
              </a:rPr>
              <a:t> 0-10 V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987081" y="2918559"/>
            <a:ext cx="1182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All</a:t>
            </a:r>
            <a:r>
              <a:rPr lang="it-IT" sz="1200" dirty="0">
                <a:solidFill>
                  <a:srgbClr val="CC6600"/>
                </a:solidFill>
              </a:rPr>
              <a:t> in </a:t>
            </a:r>
            <a:r>
              <a:rPr lang="it-IT" sz="1200" dirty="0" err="1">
                <a:solidFill>
                  <a:srgbClr val="CC6600"/>
                </a:solidFill>
              </a:rPr>
              <a:t>One</a:t>
            </a:r>
            <a:r>
              <a:rPr lang="it-IT" sz="1200" dirty="0">
                <a:solidFill>
                  <a:srgbClr val="CC6600"/>
                </a:solidFill>
              </a:rPr>
              <a:t> V-I-T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1061667" y="3509125"/>
            <a:ext cx="1107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Termocamera</a:t>
            </a:r>
            <a:endParaRPr lang="it-IT" sz="12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C72AA4-91F8-441A-980A-88222F80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5" y="1100336"/>
            <a:ext cx="901065" cy="70912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000F45F-69AA-44DE-9A27-5E42F6D59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9384083" y="280113"/>
            <a:ext cx="1896866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DIY Software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17" y="3410441"/>
            <a:ext cx="1014088" cy="98743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750" y="2119381"/>
            <a:ext cx="1139597" cy="11341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163C041-E9C4-4222-BD52-44CC0BAFF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822" y="2330253"/>
            <a:ext cx="1398572" cy="1251997"/>
          </a:xfrm>
          <a:prstGeom prst="rect">
            <a:avLst/>
          </a:prstGeom>
        </p:spPr>
      </p:pic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56970D90-8F65-400A-B6F0-D21D3CCE0D48}"/>
              </a:ext>
            </a:extLst>
          </p:cNvPr>
          <p:cNvSpPr/>
          <p:nvPr/>
        </p:nvSpPr>
        <p:spPr>
          <a:xfrm rot="18533169">
            <a:off x="2325595" y="1132978"/>
            <a:ext cx="197005" cy="1225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4087515" y="2480753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428FB833-012A-45F8-AED4-7DA31D14E7A4}"/>
              </a:ext>
            </a:extLst>
          </p:cNvPr>
          <p:cNvSpPr/>
          <p:nvPr/>
        </p:nvSpPr>
        <p:spPr>
          <a:xfrm rot="16200000">
            <a:off x="6031477" y="248075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71052-DA48-4DBD-B2B0-C4A74F9DB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687" y="755568"/>
            <a:ext cx="604756" cy="60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F32CD-3350-4F26-A2CA-88414A354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317" y="1928606"/>
            <a:ext cx="802770" cy="786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066" y="1144775"/>
            <a:ext cx="1198071" cy="438877"/>
          </a:xfrm>
          <a:prstGeom prst="rect">
            <a:avLst/>
          </a:prstGeom>
        </p:spPr>
      </p:pic>
      <p:sp>
        <p:nvSpPr>
          <p:cNvPr id="124" name="Arrow: Down 123">
            <a:extLst>
              <a:ext uri="{FF2B5EF4-FFF2-40B4-BE49-F238E27FC236}">
                <a16:creationId xmlns:a16="http://schemas.microsoft.com/office/drawing/2014/main" id="{258D126A-99B1-40CB-BA2F-704288E6FF98}"/>
              </a:ext>
            </a:extLst>
          </p:cNvPr>
          <p:cNvSpPr/>
          <p:nvPr/>
        </p:nvSpPr>
        <p:spPr>
          <a:xfrm rot="9925204">
            <a:off x="3073150" y="1682748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073" y="1186154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75530" y="1783568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0837" y="1165271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5238328" y="1265990"/>
            <a:ext cx="81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DIY Software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29" name="Arrow: Down 128">
            <a:extLst>
              <a:ext uri="{FF2B5EF4-FFF2-40B4-BE49-F238E27FC236}">
                <a16:creationId xmlns:a16="http://schemas.microsoft.com/office/drawing/2014/main" id="{71110BC2-2CDA-47B6-879E-51652A157CD1}"/>
              </a:ext>
            </a:extLst>
          </p:cNvPr>
          <p:cNvSpPr/>
          <p:nvPr/>
        </p:nvSpPr>
        <p:spPr>
          <a:xfrm rot="13109359">
            <a:off x="6873579" y="1724032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id="{4D19B297-EBBA-41E5-BCA7-C0E11D48D8F1}"/>
              </a:ext>
            </a:extLst>
          </p:cNvPr>
          <p:cNvSpPr/>
          <p:nvPr/>
        </p:nvSpPr>
        <p:spPr>
          <a:xfrm rot="16200000">
            <a:off x="4830237" y="1161144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3245364" y="1426313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5912099" y="2264767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414FBE8-F9B3-4CFC-97B3-484ECF2435E0}"/>
              </a:ext>
            </a:extLst>
          </p:cNvPr>
          <p:cNvSpPr txBox="1"/>
          <p:nvPr/>
        </p:nvSpPr>
        <p:spPr>
          <a:xfrm>
            <a:off x="1187685" y="1702268"/>
            <a:ext cx="1189169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Phantom Mini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Phantom </a:t>
            </a:r>
            <a:r>
              <a:rPr lang="en-GB" sz="1200" dirty="0" err="1">
                <a:solidFill>
                  <a:schemeClr val="accent2"/>
                </a:solidFill>
              </a:rPr>
              <a:t>Atex</a:t>
            </a:r>
            <a:endParaRPr lang="en-GB" sz="1200" dirty="0">
              <a:solidFill>
                <a:schemeClr val="accent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GP8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4-20mA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Speed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Amperage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</a:rPr>
              <a:t>Temperature</a:t>
            </a:r>
          </a:p>
          <a:p>
            <a:pPr marL="85725" indent="-85725">
              <a:buFontTx/>
              <a:buChar char="-"/>
            </a:pPr>
            <a:endParaRPr lang="en-GB" sz="550" dirty="0">
              <a:solidFill>
                <a:schemeClr val="accent2"/>
              </a:solidFill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0850" y="112973"/>
            <a:ext cx="912258" cy="745225"/>
          </a:xfrm>
          <a:prstGeom prst="rect">
            <a:avLst/>
          </a:prstGeom>
        </p:spPr>
      </p:pic>
      <p:sp>
        <p:nvSpPr>
          <p:cNvPr id="144" name="Arrow: Down 143">
            <a:extLst>
              <a:ext uri="{FF2B5EF4-FFF2-40B4-BE49-F238E27FC236}">
                <a16:creationId xmlns:a16="http://schemas.microsoft.com/office/drawing/2014/main" id="{87A1B88E-805C-4A1D-95C2-5EA00BF808C0}"/>
              </a:ext>
            </a:extLst>
          </p:cNvPr>
          <p:cNvSpPr/>
          <p:nvPr/>
        </p:nvSpPr>
        <p:spPr>
          <a:xfrm rot="14302765">
            <a:off x="3636449" y="657433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4693204" y="289549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20107DA5-83E6-4E19-8D6C-4A3429B9BFE9}"/>
              </a:ext>
            </a:extLst>
          </p:cNvPr>
          <p:cNvSpPr/>
          <p:nvPr/>
        </p:nvSpPr>
        <p:spPr>
          <a:xfrm rot="14974857">
            <a:off x="2115150" y="2971434"/>
            <a:ext cx="197005" cy="1139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6EFA59-3E32-4BEE-A401-14E289F49A1D}"/>
              </a:ext>
            </a:extLst>
          </p:cNvPr>
          <p:cNvSpPr txBox="1"/>
          <p:nvPr/>
        </p:nvSpPr>
        <p:spPr>
          <a:xfrm>
            <a:off x="9249937" y="4588004"/>
            <a:ext cx="21651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DIY Software</a:t>
            </a:r>
          </a:p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Completely bypass Erbessd software</a:t>
            </a:r>
          </a:p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Client will be required to build their own analysis platform and analysis tools</a:t>
            </a:r>
          </a:p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SDK available in multiple programming languages contact us for more information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DA0836-0406-4A8E-9E7C-00C2FB2DC4A0}"/>
              </a:ext>
            </a:extLst>
          </p:cNvPr>
          <p:cNvSpPr txBox="1"/>
          <p:nvPr/>
        </p:nvSpPr>
        <p:spPr>
          <a:xfrm>
            <a:off x="6248509" y="4588004"/>
            <a:ext cx="2165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Endpoint to Endpoint</a:t>
            </a:r>
          </a:p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Using Postman we have a REST API available for Cloud to cloud integrations </a:t>
            </a:r>
          </a:p>
          <a:p>
            <a:endParaRPr lang="en-GB" sz="1000" dirty="0">
              <a:solidFill>
                <a:schemeClr val="accent2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C862026-F0CE-4D5C-8FF1-E544B3393E96}"/>
              </a:ext>
            </a:extLst>
          </p:cNvPr>
          <p:cNvSpPr/>
          <p:nvPr/>
        </p:nvSpPr>
        <p:spPr>
          <a:xfrm>
            <a:off x="2764804" y="3968353"/>
            <a:ext cx="2922666" cy="600164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Difficulty &amp; level of Programming required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69167075-009D-4064-9577-C078EEDBB1C4}"/>
              </a:ext>
            </a:extLst>
          </p:cNvPr>
          <p:cNvSpPr/>
          <p:nvPr/>
        </p:nvSpPr>
        <p:spPr>
          <a:xfrm rot="16200000">
            <a:off x="8218690" y="1446260"/>
            <a:ext cx="197005" cy="5635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E5BCF-A64A-4FC8-8B46-0A926B4FC36D}"/>
              </a:ext>
            </a:extLst>
          </p:cNvPr>
          <p:cNvSpPr txBox="1"/>
          <p:nvPr/>
        </p:nvSpPr>
        <p:spPr>
          <a:xfrm>
            <a:off x="3245364" y="4588004"/>
            <a:ext cx="2165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Modbus</a:t>
            </a:r>
          </a:p>
          <a:p>
            <a:endParaRPr lang="en-GB" sz="1000" dirty="0">
              <a:solidFill>
                <a:schemeClr val="accent2"/>
              </a:solidFill>
            </a:endParaRPr>
          </a:p>
          <a:p>
            <a:r>
              <a:rPr lang="en-GB" sz="1000" dirty="0">
                <a:solidFill>
                  <a:schemeClr val="accent2"/>
                </a:solidFill>
              </a:rPr>
              <a:t>The Phantom Bluetooth gateway or DigivibeMX software can act as a Modbus TCP server.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Allowing automation teams to gather data to their own systems (PLC’s or Scada for example)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6EB179C-B3DC-40A8-8AC6-ABE5645C67AE}"/>
              </a:ext>
            </a:extLst>
          </p:cNvPr>
          <p:cNvSpPr/>
          <p:nvPr/>
        </p:nvSpPr>
        <p:spPr>
          <a:xfrm>
            <a:off x="2907607" y="4588004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id="{F14D655B-E29D-4879-BEF2-ABF3F3C3F389}"/>
              </a:ext>
            </a:extLst>
          </p:cNvPr>
          <p:cNvSpPr/>
          <p:nvPr/>
        </p:nvSpPr>
        <p:spPr>
          <a:xfrm>
            <a:off x="5922263" y="4588004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id="{DF93106F-8FB9-457F-98A2-831CFDFCCF4B}"/>
              </a:ext>
            </a:extLst>
          </p:cNvPr>
          <p:cNvSpPr/>
          <p:nvPr/>
        </p:nvSpPr>
        <p:spPr>
          <a:xfrm>
            <a:off x="5911132" y="4891795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8" name="Star: 5 Points 67">
            <a:extLst>
              <a:ext uri="{FF2B5EF4-FFF2-40B4-BE49-F238E27FC236}">
                <a16:creationId xmlns:a16="http://schemas.microsoft.com/office/drawing/2014/main" id="{71A4FD86-A950-4F7F-B43B-0BF0C530B215}"/>
              </a:ext>
            </a:extLst>
          </p:cNvPr>
          <p:cNvSpPr/>
          <p:nvPr/>
        </p:nvSpPr>
        <p:spPr>
          <a:xfrm>
            <a:off x="8863238" y="4588004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9" name="Star: 5 Points 68">
            <a:extLst>
              <a:ext uri="{FF2B5EF4-FFF2-40B4-BE49-F238E27FC236}">
                <a16:creationId xmlns:a16="http://schemas.microsoft.com/office/drawing/2014/main" id="{8C496C1E-F20C-4CBD-A516-4F4101B5542D}"/>
              </a:ext>
            </a:extLst>
          </p:cNvPr>
          <p:cNvSpPr/>
          <p:nvPr/>
        </p:nvSpPr>
        <p:spPr>
          <a:xfrm>
            <a:off x="8863238" y="4891795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0" name="Star: 5 Points 69">
            <a:extLst>
              <a:ext uri="{FF2B5EF4-FFF2-40B4-BE49-F238E27FC236}">
                <a16:creationId xmlns:a16="http://schemas.microsoft.com/office/drawing/2014/main" id="{9A199672-2F2E-4207-91D1-5BDDD4DAC78E}"/>
              </a:ext>
            </a:extLst>
          </p:cNvPr>
          <p:cNvSpPr/>
          <p:nvPr/>
        </p:nvSpPr>
        <p:spPr>
          <a:xfrm>
            <a:off x="8863238" y="5192235"/>
            <a:ext cx="218848" cy="2188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5210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BA76C1-7A24-45DD-9EDD-456674C36742}"/>
              </a:ext>
            </a:extLst>
          </p:cNvPr>
          <p:cNvSpPr/>
          <p:nvPr/>
        </p:nvSpPr>
        <p:spPr>
          <a:xfrm>
            <a:off x="3983319" y="102461"/>
            <a:ext cx="2284216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Accelerometers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D5C69-FEBE-43E5-9664-7F980DE4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0E05EC-990E-43D8-B0FC-F7FD9B42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00" y="1184630"/>
            <a:ext cx="928688" cy="966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DFE89-E294-471B-9A8A-D86FA4ED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790" y="503777"/>
            <a:ext cx="3617622" cy="2437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BAE5B8-E8CF-4041-825E-31B303A4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56642"/>
          <a:stretch/>
        </p:blipFill>
        <p:spPr>
          <a:xfrm>
            <a:off x="377638" y="2173806"/>
            <a:ext cx="3277211" cy="1706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8DD4C0-EA75-469C-BF15-07A1653C89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765"/>
          <a:stretch/>
        </p:blipFill>
        <p:spPr>
          <a:xfrm>
            <a:off x="8584133" y="3127182"/>
            <a:ext cx="3333770" cy="1899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A0D17-2B06-4F78-96B2-EA2715C18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874"/>
          <a:stretch/>
        </p:blipFill>
        <p:spPr>
          <a:xfrm>
            <a:off x="8584133" y="4920129"/>
            <a:ext cx="3214309" cy="13392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C00B06-AD1E-4839-A69C-073BA47018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71"/>
          <a:stretch/>
        </p:blipFill>
        <p:spPr>
          <a:xfrm>
            <a:off x="4655290" y="1051606"/>
            <a:ext cx="3442316" cy="1514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BAF0EE-AF63-4E4A-9D0C-35A8DA1FB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09"/>
          <a:stretch/>
        </p:blipFill>
        <p:spPr>
          <a:xfrm>
            <a:off x="4800646" y="3429000"/>
            <a:ext cx="3370587" cy="2437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6E750-B998-4EFC-BCB0-CDCCE88DA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656" y="4215549"/>
            <a:ext cx="909638" cy="1042988"/>
          </a:xfrm>
          <a:prstGeom prst="rect">
            <a:avLst/>
          </a:prstGeom>
        </p:spPr>
      </p:pic>
      <p:pic>
        <p:nvPicPr>
          <p:cNvPr id="24" name="Picture 23" descr="A picture containing cup, sitting, table&#10;&#10;Description automatically generated">
            <a:extLst>
              <a:ext uri="{FF2B5EF4-FFF2-40B4-BE49-F238E27FC236}">
                <a16:creationId xmlns:a16="http://schemas.microsoft.com/office/drawing/2014/main" id="{F59F0DA0-A1FD-45F3-95F2-35A8CCA021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07" y="1396925"/>
            <a:ext cx="945224" cy="89535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E2BDD1E-9693-488C-8EB7-983649998BC7}"/>
              </a:ext>
            </a:extLst>
          </p:cNvPr>
          <p:cNvSpPr txBox="1">
            <a:spLocks/>
          </p:cNvSpPr>
          <p:nvPr/>
        </p:nvSpPr>
        <p:spPr>
          <a:xfrm>
            <a:off x="413610" y="955648"/>
            <a:ext cx="1385850" cy="331093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High Range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DECD56E-28DB-4495-9B66-78D511020364}"/>
              </a:ext>
            </a:extLst>
          </p:cNvPr>
          <p:cNvSpPr txBox="1">
            <a:spLocks/>
          </p:cNvSpPr>
          <p:nvPr/>
        </p:nvSpPr>
        <p:spPr>
          <a:xfrm>
            <a:off x="3310194" y="1022189"/>
            <a:ext cx="1385850" cy="366553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High Sensitivity 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7CFAB1E-44EC-4B3B-93FD-2875DE248484}"/>
              </a:ext>
            </a:extLst>
          </p:cNvPr>
          <p:cNvSpPr txBox="1">
            <a:spLocks/>
          </p:cNvSpPr>
          <p:nvPr/>
        </p:nvSpPr>
        <p:spPr>
          <a:xfrm>
            <a:off x="3201620" y="5286753"/>
            <a:ext cx="1385850" cy="256908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Ultra Low Noise</a:t>
            </a: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7B8FD9A-A030-45CC-BA48-153C127D5A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573" y="4076806"/>
            <a:ext cx="1004672" cy="1142516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A2D9C3A-56FE-498D-A475-A2B4CFA0B378}"/>
              </a:ext>
            </a:extLst>
          </p:cNvPr>
          <p:cNvSpPr txBox="1">
            <a:spLocks/>
          </p:cNvSpPr>
          <p:nvPr/>
        </p:nvSpPr>
        <p:spPr>
          <a:xfrm>
            <a:off x="426100" y="3911260"/>
            <a:ext cx="2031699" cy="331093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High Range –ATEX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17D670F-1FE0-4FF7-829B-715DE31A750C}"/>
              </a:ext>
            </a:extLst>
          </p:cNvPr>
          <p:cNvSpPr txBox="1">
            <a:spLocks/>
          </p:cNvSpPr>
          <p:nvPr/>
        </p:nvSpPr>
        <p:spPr>
          <a:xfrm>
            <a:off x="304986" y="5121206"/>
            <a:ext cx="2393206" cy="331093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ATEX Class II Certification: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fr-FR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 </a:t>
            </a:r>
            <a:r>
              <a:rPr lang="fr-FR" sz="120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ic</a:t>
            </a:r>
            <a:r>
              <a:rPr lang="fr-FR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IIC T6 </a:t>
            </a:r>
            <a:r>
              <a:rPr lang="fr-FR" sz="120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Gc</a:t>
            </a:r>
            <a:r>
              <a:rPr lang="fr-FR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X, &amp;, Ex </a:t>
            </a:r>
            <a:r>
              <a:rPr lang="fr-FR" sz="120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icIII</a:t>
            </a:r>
            <a:r>
              <a:rPr lang="fr-FR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DC X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sz="120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Atex</a:t>
            </a:r>
            <a:r>
              <a:rPr lang="en-GB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version only, the battery is neither rechargeable nor replaceable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752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5A0D7-ED33-49A0-9FD6-0BAD9679EB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C2408-9FA2-4890-A2C1-4E3C9217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813" y="1830830"/>
            <a:ext cx="4335463" cy="328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96716-8F57-489A-8961-E7470FB26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79" y="3917267"/>
            <a:ext cx="3419836" cy="1330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73D58-0B28-46AE-B6DD-BFCC59D1A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879" y="1424589"/>
            <a:ext cx="3708296" cy="20480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3CD2B1-455F-4A69-A5FF-65E1FDF93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82" y="1424589"/>
            <a:ext cx="1610759" cy="1672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4F1B4A-5D10-40B8-B560-1949DD649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92" y="3688833"/>
            <a:ext cx="3276627" cy="190389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E2F0B06-61B7-4AB3-97F1-BFCD3ACDF19B}"/>
              </a:ext>
            </a:extLst>
          </p:cNvPr>
          <p:cNvSpPr txBox="1">
            <a:spLocks/>
          </p:cNvSpPr>
          <p:nvPr/>
        </p:nvSpPr>
        <p:spPr>
          <a:xfrm>
            <a:off x="700500" y="1093496"/>
            <a:ext cx="1385850" cy="331093"/>
          </a:xfrm>
          <a:prstGeom prst="rect">
            <a:avLst/>
          </a:prstGeom>
        </p:spPr>
        <p:txBody>
          <a:bodyPr/>
          <a:lstStyle>
            <a:lvl1pPr marL="182834" indent="-182834" algn="l" defTabSz="1828343" rtl="0" eaLnBrk="1" latinLnBrk="0" hangingPunct="1">
              <a:lnSpc>
                <a:spcPct val="90000"/>
              </a:lnSpc>
              <a:spcBef>
                <a:spcPts val="2399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7904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35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573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9241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64910" indent="-365669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994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993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992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99150" indent="-457086" algn="l" defTabSz="1828343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Calibri" pitchFamily="34" charset="0"/>
              <a:buChar char="◦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1400" b="1" u="sng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Phantom Mini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GB" sz="12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86EDE0-D2A0-4DD2-AF5D-ECDC7A1AACC4}"/>
              </a:ext>
            </a:extLst>
          </p:cNvPr>
          <p:cNvSpPr/>
          <p:nvPr/>
        </p:nvSpPr>
        <p:spPr>
          <a:xfrm>
            <a:off x="3983319" y="102461"/>
            <a:ext cx="2284216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Accelerometers</a:t>
            </a:r>
          </a:p>
        </p:txBody>
      </p:sp>
    </p:spTree>
    <p:extLst>
      <p:ext uri="{BB962C8B-B14F-4D97-AF65-F5344CB8AC3E}">
        <p14:creationId xmlns:p14="http://schemas.microsoft.com/office/powerpoint/2010/main" val="1698706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5A0D7-ED33-49A0-9FD6-0BAD9679EB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23935E-333B-46BC-8A63-F88E954813DD}"/>
              </a:ext>
            </a:extLst>
          </p:cNvPr>
          <p:cNvSpPr/>
          <p:nvPr/>
        </p:nvSpPr>
        <p:spPr>
          <a:xfrm>
            <a:off x="2842223" y="1644358"/>
            <a:ext cx="3435291" cy="1061829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en-GB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Vibration Current Temperature Sensor All In One / Phantom All Purpose</a:t>
            </a:r>
            <a:endParaRPr lang="en-US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D8A5B-9AEB-433A-AE3F-323DB2BF7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09" y="1305621"/>
            <a:ext cx="1914263" cy="187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6525D-1F2E-43FC-AB48-6D6624FF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56" y="3646329"/>
            <a:ext cx="5899639" cy="1452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09EF85-4C15-4550-89D2-48B93BEC9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53" y="444762"/>
            <a:ext cx="3890391" cy="1708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496EC4-5A3E-43D5-8C1E-8DF14814D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062" y="2610857"/>
            <a:ext cx="4132982" cy="1452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94F39E-2276-4FB8-B5BC-FEA440B57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196" y="4371711"/>
            <a:ext cx="3509812" cy="1599757"/>
          </a:xfrm>
          <a:prstGeom prst="rect">
            <a:avLst/>
          </a:prstGeom>
        </p:spPr>
      </p:pic>
      <p:sp>
        <p:nvSpPr>
          <p:cNvPr id="20" name="Plus Sign 19">
            <a:extLst>
              <a:ext uri="{FF2B5EF4-FFF2-40B4-BE49-F238E27FC236}">
                <a16:creationId xmlns:a16="http://schemas.microsoft.com/office/drawing/2014/main" id="{727BCC30-0E27-4B71-B8EC-D043EF240E31}"/>
              </a:ext>
            </a:extLst>
          </p:cNvPr>
          <p:cNvSpPr/>
          <p:nvPr/>
        </p:nvSpPr>
        <p:spPr>
          <a:xfrm>
            <a:off x="7390652" y="2519899"/>
            <a:ext cx="549409" cy="5494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25B6B542-21E5-4DDD-84DB-82C29D15239F}"/>
              </a:ext>
            </a:extLst>
          </p:cNvPr>
          <p:cNvSpPr/>
          <p:nvPr/>
        </p:nvSpPr>
        <p:spPr>
          <a:xfrm>
            <a:off x="7388347" y="4307015"/>
            <a:ext cx="549409" cy="5494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EB568A-C757-4A68-A6D0-8EC41A296D1F}"/>
              </a:ext>
            </a:extLst>
          </p:cNvPr>
          <p:cNvSpPr/>
          <p:nvPr/>
        </p:nvSpPr>
        <p:spPr>
          <a:xfrm>
            <a:off x="3983319" y="102461"/>
            <a:ext cx="2284216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Accelerometers</a:t>
            </a:r>
          </a:p>
        </p:txBody>
      </p:sp>
    </p:spTree>
    <p:extLst>
      <p:ext uri="{BB962C8B-B14F-4D97-AF65-F5344CB8AC3E}">
        <p14:creationId xmlns:p14="http://schemas.microsoft.com/office/powerpoint/2010/main" val="164709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D5C69-FEBE-43E5-9664-7F980DE4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0F7A16-1AE9-47CC-A7F4-81DFD8A7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47" y="1010623"/>
            <a:ext cx="928688" cy="966788"/>
          </a:xfrm>
          <a:prstGeom prst="rect">
            <a:avLst/>
          </a:prstGeom>
        </p:spPr>
      </p:pic>
      <p:pic>
        <p:nvPicPr>
          <p:cNvPr id="18" name="Picture 17" descr="A close up of a device&#10;&#10;Description automatically generated">
            <a:extLst>
              <a:ext uri="{FF2B5EF4-FFF2-40B4-BE49-F238E27FC236}">
                <a16:creationId xmlns:a16="http://schemas.microsoft.com/office/drawing/2014/main" id="{C8A0B708-067D-4765-A6A2-CA9B7824C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599" y="4924880"/>
            <a:ext cx="1143415" cy="7501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23D6FA-44F0-40D7-97E3-2D749D758B97}"/>
              </a:ext>
            </a:extLst>
          </p:cNvPr>
          <p:cNvSpPr txBox="1"/>
          <p:nvPr/>
        </p:nvSpPr>
        <p:spPr>
          <a:xfrm>
            <a:off x="4575424" y="3162708"/>
            <a:ext cx="2386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Recording Methods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2BD5B-6355-42BD-ADAC-2D3F6A78FCF1}"/>
              </a:ext>
            </a:extLst>
          </p:cNvPr>
          <p:cNvSpPr txBox="1"/>
          <p:nvPr/>
        </p:nvSpPr>
        <p:spPr>
          <a:xfrm>
            <a:off x="442461" y="2017700"/>
            <a:ext cx="336066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Set Interval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Maximum every 10mins </a:t>
            </a:r>
          </a:p>
          <a:p>
            <a:pPr algn="ctr"/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(full time wave form every 10mins)</a:t>
            </a:r>
          </a:p>
          <a:p>
            <a:pPr algn="ctr"/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3-5year battery based on 4 measures per day</a:t>
            </a:r>
            <a:endParaRPr lang="en-GB" sz="2200" b="1" spc="2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5AD9D8-540C-4F0B-ABAE-B67768FA15E9}"/>
              </a:ext>
            </a:extLst>
          </p:cNvPr>
          <p:cNvSpPr txBox="1"/>
          <p:nvPr/>
        </p:nvSpPr>
        <p:spPr>
          <a:xfrm>
            <a:off x="4575424" y="1263858"/>
            <a:ext cx="3360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Time Of Day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Specific time of the day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Used to trigger multiple sensors at the same time. Max of 7 at the same time.</a:t>
            </a:r>
          </a:p>
          <a:p>
            <a:pPr algn="ctr"/>
            <a:endParaRPr lang="en-GB" sz="2200" b="1" spc="2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46EBAE-D278-4FFC-9BCD-1F032170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10" y="150323"/>
            <a:ext cx="928688" cy="966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17651-2B8A-41FD-BFFE-E573BFE7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202" y="3463505"/>
            <a:ext cx="928688" cy="9667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23B938-44A0-4882-A9DE-0AADADCC806D}"/>
              </a:ext>
            </a:extLst>
          </p:cNvPr>
          <p:cNvSpPr txBox="1"/>
          <p:nvPr/>
        </p:nvSpPr>
        <p:spPr>
          <a:xfrm>
            <a:off x="1024350" y="4430475"/>
            <a:ext cx="33606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Set RMS Trigger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RMS level can be used to trigger a recording.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RMS value check maximum is every 30 seconds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Recommended every 5 minutes</a:t>
            </a:r>
            <a:endParaRPr lang="en-GB" sz="2200" spc="2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61AB2C-302A-4CC5-A084-06E85E0A4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963" y="3719968"/>
            <a:ext cx="928688" cy="966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45E769-8C9F-40A4-B227-6555A93FF825}"/>
              </a:ext>
            </a:extLst>
          </p:cNvPr>
          <p:cNvSpPr txBox="1"/>
          <p:nvPr/>
        </p:nvSpPr>
        <p:spPr>
          <a:xfrm>
            <a:off x="6636052" y="3870746"/>
            <a:ext cx="33606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RPM Trigger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RPM is checked very 5mins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Boundary can be set for rpm range and also time in boundary to then trigger a recording</a:t>
            </a:r>
          </a:p>
          <a:p>
            <a:pPr algn="ctr"/>
            <a:r>
              <a:rPr lang="en-GB" sz="12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example</a:t>
            </a:r>
          </a:p>
          <a:p>
            <a:pPr algn="ctr"/>
            <a:r>
              <a:rPr lang="en-GB" sz="12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1000-1500 rpm when the machine is operating in this range for longer than 10mins then record vibration</a:t>
            </a:r>
          </a:p>
          <a:p>
            <a:pPr algn="ctr"/>
            <a:r>
              <a:rPr lang="en-GB" sz="12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More than one sensor can be linked to one RPM sensor </a:t>
            </a:r>
            <a:endParaRPr lang="en-GB" spc="2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EBF940-1628-49B5-8381-ADE7CCFF786C}"/>
              </a:ext>
            </a:extLst>
          </p:cNvPr>
          <p:cNvSpPr txBox="1"/>
          <p:nvPr/>
        </p:nvSpPr>
        <p:spPr>
          <a:xfrm>
            <a:off x="8358679" y="1340058"/>
            <a:ext cx="33606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Auto Delete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spc="2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Levels below a set threshold can be discredited</a:t>
            </a:r>
          </a:p>
          <a:p>
            <a:pPr algn="ctr"/>
            <a:endParaRPr lang="en-GB" sz="2200" b="1" spc="2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1EE5A8-26A3-43F7-B71F-09B5D1E3B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216" y="280391"/>
            <a:ext cx="968338" cy="9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A391CA-9BE5-489D-A08B-113F4D58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05" y="896471"/>
            <a:ext cx="10192590" cy="4921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1B4CC6-7439-41A5-9C4D-6D97F7ADE068}"/>
              </a:ext>
            </a:extLst>
          </p:cNvPr>
          <p:cNvSpPr/>
          <p:nvPr/>
        </p:nvSpPr>
        <p:spPr>
          <a:xfrm>
            <a:off x="3977285" y="491952"/>
            <a:ext cx="956352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3935E-333B-46BC-8A63-F88E954813DD}"/>
              </a:ext>
            </a:extLst>
          </p:cNvPr>
          <p:cNvSpPr/>
          <p:nvPr/>
        </p:nvSpPr>
        <p:spPr>
          <a:xfrm>
            <a:off x="6828190" y="434806"/>
            <a:ext cx="1890133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Temperature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07A225-24FC-47D8-A9EF-1852CAD4A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40773"/>
            <a:ext cx="3787558" cy="4109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D0BE0F-1CAD-449C-8C0A-A20A21A5679C}"/>
              </a:ext>
            </a:extLst>
          </p:cNvPr>
          <p:cNvSpPr/>
          <p:nvPr/>
        </p:nvSpPr>
        <p:spPr>
          <a:xfrm>
            <a:off x="9884881" y="2243219"/>
            <a:ext cx="1174938" cy="1708160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F92D7-4196-48CE-A2B8-1C6352F3E558}"/>
              </a:ext>
            </a:extLst>
          </p:cNvPr>
          <p:cNvSpPr/>
          <p:nvPr/>
        </p:nvSpPr>
        <p:spPr>
          <a:xfrm>
            <a:off x="1265881" y="1763321"/>
            <a:ext cx="882229" cy="1708160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RPM 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Hall </a:t>
            </a: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Effect</a:t>
            </a:r>
          </a:p>
        </p:txBody>
      </p:sp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3798C106-5D7A-40F6-AD6A-B5321E2EE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17" y="4033490"/>
            <a:ext cx="2357989" cy="1547040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2EDCCCFB-BAB1-4205-97CB-3DCC9244F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206" y="612721"/>
            <a:ext cx="2506133" cy="17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iceberg2">
            <a:extLst>
              <a:ext uri="{FF2B5EF4-FFF2-40B4-BE49-F238E27FC236}">
                <a16:creationId xmlns:a16="http://schemas.microsoft.com/office/drawing/2014/main" id="{12DE26FB-BAAF-4473-B422-DC1153F2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2" y="1403648"/>
            <a:ext cx="3335928" cy="452499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5">
            <a:extLst>
              <a:ext uri="{FF2B5EF4-FFF2-40B4-BE49-F238E27FC236}">
                <a16:creationId xmlns:a16="http://schemas.microsoft.com/office/drawing/2014/main" id="{14E4354A-389A-4A02-B9CE-2BB9EC3D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235" y="1403648"/>
            <a:ext cx="3810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Labour  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Materials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Contracts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8325309-A643-4531-AA99-02353919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291" y="3264445"/>
            <a:ext cx="2909887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Poor plant reliability and performance</a:t>
            </a:r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34CE42F5-2F65-4052-A1FC-BB63DE6EC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235" y="4458600"/>
            <a:ext cx="343696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Wasted time, Low yield, Scrap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DDE444FB-21E9-4C51-824C-E50AE41C3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293" y="3441341"/>
            <a:ext cx="3678704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Poor teamwork and 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communication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Line 37">
            <a:extLst>
              <a:ext uri="{FF2B5EF4-FFF2-40B4-BE49-F238E27FC236}">
                <a16:creationId xmlns:a16="http://schemas.microsoft.com/office/drawing/2014/main" id="{76666862-D978-4615-935C-73BDA1A47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989" y="2839729"/>
            <a:ext cx="72606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0" name="Rectangle 38">
            <a:extLst>
              <a:ext uri="{FF2B5EF4-FFF2-40B4-BE49-F238E27FC236}">
                <a16:creationId xmlns:a16="http://schemas.microsoft.com/office/drawing/2014/main" id="{E4FE7FCC-AADB-41A1-8E9A-6D19BE4CA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57" y="4957159"/>
            <a:ext cx="2965555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Late Deliveries, Penalties,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Lost Business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04D81B6D-0754-4A78-B02C-43F16DAB6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989" y="5381874"/>
            <a:ext cx="4631273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Pollution, Fines</a:t>
            </a:r>
          </a:p>
          <a:p>
            <a:pPr algn="ctr"/>
            <a:r>
              <a:rPr lang="en-GB" altLang="en-US" sz="2000" dirty="0">
                <a:solidFill>
                  <a:srgbClr val="000000"/>
                </a:solidFill>
              </a:rPr>
              <a:t>Litigation (legal)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2" name="3 Título">
            <a:extLst>
              <a:ext uri="{FF2B5EF4-FFF2-40B4-BE49-F238E27FC236}">
                <a16:creationId xmlns:a16="http://schemas.microsoft.com/office/drawing/2014/main" id="{2941132A-2423-4215-B191-4182B1632CBC}"/>
              </a:ext>
            </a:extLst>
          </p:cNvPr>
          <p:cNvSpPr txBox="1">
            <a:spLocks/>
          </p:cNvSpPr>
          <p:nvPr/>
        </p:nvSpPr>
        <p:spPr>
          <a:xfrm>
            <a:off x="639271" y="260648"/>
            <a:ext cx="1094072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Maintenance</a:t>
            </a:r>
            <a:r>
              <a:rPr lang="es-MX" dirty="0"/>
              <a:t> is </a:t>
            </a:r>
            <a:r>
              <a:rPr lang="en-GB" dirty="0"/>
              <a:t>an investment not a cost</a:t>
            </a:r>
            <a:r>
              <a:rPr lang="es-MX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0748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1B4CC6-7439-41A5-9C4D-6D97F7ADE068}"/>
              </a:ext>
            </a:extLst>
          </p:cNvPr>
          <p:cNvSpPr/>
          <p:nvPr/>
        </p:nvSpPr>
        <p:spPr>
          <a:xfrm>
            <a:off x="3253231" y="665638"/>
            <a:ext cx="2422394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General 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3935E-333B-46BC-8A63-F88E954813DD}"/>
              </a:ext>
            </a:extLst>
          </p:cNvPr>
          <p:cNvSpPr/>
          <p:nvPr/>
        </p:nvSpPr>
        <p:spPr>
          <a:xfrm>
            <a:off x="6974094" y="718302"/>
            <a:ext cx="1533048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157BF-4525-40E0-A68E-765F60F6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78" y="1232630"/>
            <a:ext cx="10423845" cy="4959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A0D7-ED33-49A0-9FD6-0BAD9679EB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9028E5-4F6C-4072-A8A7-37B556BF506A}"/>
              </a:ext>
            </a:extLst>
          </p:cNvPr>
          <p:cNvSpPr/>
          <p:nvPr/>
        </p:nvSpPr>
        <p:spPr>
          <a:xfrm>
            <a:off x="896874" y="1669061"/>
            <a:ext cx="1200008" cy="2539157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4-20mA</a:t>
            </a:r>
          </a:p>
          <a:p>
            <a:pPr algn="ctr"/>
            <a:endParaRPr lang="en-US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</a:p>
          <a:p>
            <a:pPr algn="ctr"/>
            <a:endParaRPr lang="en-US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0-5V</a:t>
            </a:r>
          </a:p>
          <a:p>
            <a:pPr algn="ctr"/>
            <a:endParaRPr lang="en-US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D58D26CA-E107-4A3B-8650-A3825352F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57" y="4356325"/>
            <a:ext cx="2236488" cy="1644121"/>
          </a:xfrm>
          <a:prstGeom prst="rect">
            <a:avLst/>
          </a:prstGeom>
        </p:spPr>
      </p:pic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C47DDB0E-5261-45F0-B3F7-AB05E1306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067" y="4467258"/>
            <a:ext cx="2453100" cy="15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1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D34CEE-1F34-4ED8-8CA7-DCB0362E74B8}"/>
              </a:ext>
            </a:extLst>
          </p:cNvPr>
          <p:cNvSpPr/>
          <p:nvPr/>
        </p:nvSpPr>
        <p:spPr>
          <a:xfrm>
            <a:off x="1424781" y="625297"/>
            <a:ext cx="664606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FEAB0-F08B-40CC-9AD0-14F02BD8386D}"/>
              </a:ext>
            </a:extLst>
          </p:cNvPr>
          <p:cNvSpPr/>
          <p:nvPr/>
        </p:nvSpPr>
        <p:spPr>
          <a:xfrm>
            <a:off x="1199124" y="1305749"/>
            <a:ext cx="5316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of existing fixed accelerometers on site.  Using the Phantom General purpose unit and and Erbessd GP8 - 8 channels of vibration</a:t>
            </a:r>
          </a:p>
        </p:txBody>
      </p:sp>
      <p:pic>
        <p:nvPicPr>
          <p:cNvPr id="7" name="Picture 6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03EB7F6B-83A7-4E70-AB36-F6AF69C326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687" y="3604073"/>
            <a:ext cx="2122234" cy="24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8BBC4-DD20-4A7E-AA6D-633806733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1" y="2516867"/>
            <a:ext cx="6109421" cy="3576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F15DB-0738-493B-BFCC-248F123CA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972" y="401842"/>
            <a:ext cx="4805507" cy="2664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BA757B-89CB-4CC8-95BF-B9CA15A75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2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29F65-D3DF-4020-8071-166833B3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68" y="367242"/>
            <a:ext cx="8245265" cy="505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922A7-A23C-43C2-B751-9193A3DA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13" y="3651501"/>
            <a:ext cx="4089400" cy="2206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0EACB-1FD7-4DFC-95E5-47713A660F6E}"/>
              </a:ext>
            </a:extLst>
          </p:cNvPr>
          <p:cNvSpPr txBox="1"/>
          <p:nvPr/>
        </p:nvSpPr>
        <p:spPr>
          <a:xfrm>
            <a:off x="9162510" y="673047"/>
            <a:ext cx="1669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Ready for market end of October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C8184-9C22-43BC-94A6-4D40A5F7C302}"/>
              </a:ext>
            </a:extLst>
          </p:cNvPr>
          <p:cNvSpPr txBox="1"/>
          <p:nvPr/>
        </p:nvSpPr>
        <p:spPr>
          <a:xfrm rot="20888841">
            <a:off x="475889" y="581203"/>
            <a:ext cx="2144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the Way</a:t>
            </a:r>
          </a:p>
        </p:txBody>
      </p:sp>
    </p:spTree>
    <p:extLst>
      <p:ext uri="{BB962C8B-B14F-4D97-AF65-F5344CB8AC3E}">
        <p14:creationId xmlns:p14="http://schemas.microsoft.com/office/powerpoint/2010/main" val="50871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D32B735C-719B-44D3-B880-BF405E76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151" y="363456"/>
            <a:ext cx="43738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600" b="1" dirty="0">
                <a:solidFill>
                  <a:srgbClr val="001934"/>
                </a:solidFill>
                <a:latin typeface="Arial" panose="020B0604020202020204" pitchFamily="34" charset="0"/>
              </a:rPr>
              <a:t>World Class SQL Machine Health Database</a:t>
            </a:r>
          </a:p>
        </p:txBody>
      </p:sp>
      <p:pic>
        <p:nvPicPr>
          <p:cNvPr id="4" name="Picture 3" descr="Screenshot 2019-01-21 at 13.56.32.png">
            <a:extLst>
              <a:ext uri="{FF2B5EF4-FFF2-40B4-BE49-F238E27FC236}">
                <a16:creationId xmlns:a16="http://schemas.microsoft.com/office/drawing/2014/main" id="{A7C021D5-1E81-4CED-9442-3014D590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06" y="1089560"/>
            <a:ext cx="10702988" cy="4667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E4070-E376-4C49-8308-AA0CE6492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6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9BFD9-579F-40A4-8BCC-7114C14A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7EEE0-684F-46F6-8545-B6DE6715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002" y="875127"/>
            <a:ext cx="9063038" cy="48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094125-D161-4F7F-889C-67B1323C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4" y="887850"/>
            <a:ext cx="8055961" cy="4637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6A18A-7208-4E98-953E-E557F7FE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98" y="1332203"/>
            <a:ext cx="6812453" cy="4193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90366-CC19-4585-8B9A-C3264372AC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9BFD9-579F-40A4-8BCC-7114C14A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9059A-A4BA-4292-9190-72CD78C626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813" y="1931535"/>
            <a:ext cx="5210992" cy="2746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11560B-7545-4D68-BFA2-75354BA9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29" y="2115539"/>
            <a:ext cx="1233488" cy="1766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E411E-5481-4BA3-9053-9AC37F69B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9" y="4859558"/>
            <a:ext cx="2133930" cy="1110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00D71-50F6-4656-94DF-177C15F213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70" y="722733"/>
            <a:ext cx="6677135" cy="1155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36AA3-5880-45DB-BBD2-430037995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668" y="415930"/>
            <a:ext cx="5803761" cy="55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1E75C-C0FD-4799-B516-FA396BBA1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397AF-4CD6-4A08-B24E-0C4836B0A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9" y="1155171"/>
            <a:ext cx="8986838" cy="4276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52518-AF0F-4BBF-9B86-C9874E925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293" y="4413411"/>
            <a:ext cx="4821549" cy="153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83731-70D0-4010-8A6C-70C444952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872" y="280113"/>
            <a:ext cx="3249019" cy="13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7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Proprietary &amp; Confidential - ERBESSD INSTRUMENTS 2021</a:t>
            </a:r>
            <a:endParaRPr lang="en-GB" dirty="0"/>
          </a:p>
        </p:txBody>
      </p:sp>
      <p:pic>
        <p:nvPicPr>
          <p:cNvPr id="3" name="FullSizeRen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376" y="219299"/>
            <a:ext cx="8886422" cy="59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2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ome – Erbessd Store">
            <a:extLst>
              <a:ext uri="{FF2B5EF4-FFF2-40B4-BE49-F238E27FC236}">
                <a16:creationId xmlns:a16="http://schemas.microsoft.com/office/drawing/2014/main" id="{2246CE17-16F8-431F-A0B2-A182284F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4" y="2846231"/>
            <a:ext cx="4694926" cy="312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Bluetooth Accelerometer Triaxial Vibration Analysis WiSER3X | Erbessd">
            <a:extLst>
              <a:ext uri="{FF2B5EF4-FFF2-40B4-BE49-F238E27FC236}">
                <a16:creationId xmlns:a16="http://schemas.microsoft.com/office/drawing/2014/main" id="{4107F0F1-2282-42DE-B2DD-1E346AAA2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0" y="393770"/>
            <a:ext cx="4618744" cy="196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C67F076-AA25-428E-BD89-6EF2D53E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72" y="393770"/>
            <a:ext cx="3555741" cy="200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Analizzatore di vibrazioni">
            <a:extLst>
              <a:ext uri="{FF2B5EF4-FFF2-40B4-BE49-F238E27FC236}">
                <a16:creationId xmlns:a16="http://schemas.microsoft.com/office/drawing/2014/main" id="{919F8C86-156F-46AF-AA68-3B2D1DF77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35" y="2875843"/>
            <a:ext cx="4936378" cy="3099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71441-7FBA-4A2A-A73C-1044E17E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78" y="529035"/>
            <a:ext cx="9137043" cy="5799929"/>
          </a:xfrm>
          <a:prstGeom prst="rect">
            <a:avLst/>
          </a:prstGeom>
        </p:spPr>
      </p:pic>
      <p:sp>
        <p:nvSpPr>
          <p:cNvPr id="5" name="3 Título">
            <a:extLst>
              <a:ext uri="{FF2B5EF4-FFF2-40B4-BE49-F238E27FC236}">
                <a16:creationId xmlns:a16="http://schemas.microsoft.com/office/drawing/2014/main" id="{8F6A8984-EDF6-46C0-97BF-E64696692278}"/>
              </a:ext>
            </a:extLst>
          </p:cNvPr>
          <p:cNvSpPr txBox="1">
            <a:spLocks/>
          </p:cNvSpPr>
          <p:nvPr/>
        </p:nvSpPr>
        <p:spPr>
          <a:xfrm>
            <a:off x="590872" y="26064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P-F Curve</a:t>
            </a:r>
          </a:p>
        </p:txBody>
      </p:sp>
    </p:spTree>
    <p:extLst>
      <p:ext uri="{BB962C8B-B14F-4D97-AF65-F5344CB8AC3E}">
        <p14:creationId xmlns:p14="http://schemas.microsoft.com/office/powerpoint/2010/main" val="3001988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QR-Code">
            <a:hlinkClick r:id="" action="ppaction://media"/>
            <a:extLst>
              <a:ext uri="{FF2B5EF4-FFF2-40B4-BE49-F238E27FC236}">
                <a16:creationId xmlns:a16="http://schemas.microsoft.com/office/drawing/2014/main" id="{0FBB7182-268F-4705-8910-782505D0A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60" y="209812"/>
            <a:ext cx="10359483" cy="582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Proprietary &amp; Confidential - ERBESSD INSTRUMENTS 2021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8" y="1197736"/>
            <a:ext cx="5420315" cy="381214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D12A82-81FB-49F5-9DE5-C6901099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85" y="1184858"/>
            <a:ext cx="5867253" cy="37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86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gon vision def">
            <a:hlinkClick r:id="" action="ppaction://media"/>
            <a:extLst>
              <a:ext uri="{FF2B5EF4-FFF2-40B4-BE49-F238E27FC236}">
                <a16:creationId xmlns:a16="http://schemas.microsoft.com/office/drawing/2014/main" id="{190C9744-6AB6-4935-8F06-791B91DE1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Proprietary &amp; Confidential - ERBESSD INSTRUMENTS 2021</a:t>
            </a:r>
            <a:endParaRPr lang="en-GB" dirty="0"/>
          </a:p>
        </p:txBody>
      </p:sp>
      <p:pic>
        <p:nvPicPr>
          <p:cNvPr id="3" name="Picture 2" descr="Condition Monitoring System">
            <a:extLst>
              <a:ext uri="{FF2B5EF4-FFF2-40B4-BE49-F238E27FC236}">
                <a16:creationId xmlns:a16="http://schemas.microsoft.com/office/drawing/2014/main" id="{FCFC932B-3361-4230-9D0C-FD721365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1" y="800439"/>
            <a:ext cx="3428868" cy="45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cs for Phantom Sensors – Vibration Phantom – ERBESSD INSTRUMENTS">
            <a:extLst>
              <a:ext uri="{FF2B5EF4-FFF2-40B4-BE49-F238E27FC236}">
                <a16:creationId xmlns:a16="http://schemas.microsoft.com/office/drawing/2014/main" id="{C5E5C54A-4425-4897-989F-136C00FB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1" y="800438"/>
            <a:ext cx="3621315" cy="20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ocs for Phantom Sensors – Vibration Phantom – ERBESSD INSTRUMENTS">
            <a:extLst>
              <a:ext uri="{FF2B5EF4-FFF2-40B4-BE49-F238E27FC236}">
                <a16:creationId xmlns:a16="http://schemas.microsoft.com/office/drawing/2014/main" id="{0B3D5FCD-C426-49B4-A1EF-E40992592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13" y="3367342"/>
            <a:ext cx="3621315" cy="20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essuna descrizione alternativa per questa immagine">
            <a:extLst>
              <a:ext uri="{FF2B5EF4-FFF2-40B4-BE49-F238E27FC236}">
                <a16:creationId xmlns:a16="http://schemas.microsoft.com/office/drawing/2014/main" id="{B562AEAF-8A53-4447-BE24-771E2281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828" y="800438"/>
            <a:ext cx="3481341" cy="464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9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Proprietary &amp; Confidential - ERBESSD INSTRUMENTS 2021</a:t>
            </a:r>
            <a:endParaRPr lang="en-GB" dirty="0"/>
          </a:p>
        </p:txBody>
      </p:sp>
      <p:pic>
        <p:nvPicPr>
          <p:cNvPr id="3" name="Picture 8" descr="Erbessd Instruments USA Vibration Analyzer - DigivibeMX for Industrial Use,  | ID: 20950714548">
            <a:extLst>
              <a:ext uri="{FF2B5EF4-FFF2-40B4-BE49-F238E27FC236}">
                <a16:creationId xmlns:a16="http://schemas.microsoft.com/office/drawing/2014/main" id="{1ABB6C34-A277-4086-8F56-7A6DE9B9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6" y="690513"/>
            <a:ext cx="4005803" cy="251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Nessuna descrizione alternativa per questa immagine">
            <a:extLst>
              <a:ext uri="{FF2B5EF4-FFF2-40B4-BE49-F238E27FC236}">
                <a16:creationId xmlns:a16="http://schemas.microsoft.com/office/drawing/2014/main" id="{D7AF0B4D-D93D-4D24-A192-A4D40413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6" y="3830428"/>
            <a:ext cx="4108516" cy="184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9A08C-F733-43B0-B9D0-BB3F69B5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93" y="711783"/>
            <a:ext cx="7620487" cy="49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23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75BF9-C276-475F-8D57-609AADBF6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48601-0957-4E67-88DA-976F2BEE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31" y="821931"/>
            <a:ext cx="9535138" cy="521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7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75BF9-C276-475F-8D57-609AADBF6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5D1DF-4FEC-42F1-85EA-9B3A839D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19" y="729089"/>
            <a:ext cx="10035920" cy="53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0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0B7014-EE84-4FAF-9527-ABD2A641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3829" y="6459785"/>
            <a:ext cx="3343263" cy="365125"/>
          </a:xfrm>
        </p:spPr>
        <p:txBody>
          <a:bodyPr vert="horz" lIns="45720" tIns="22860" rIns="45720" bIns="22860" rtlCol="0" anchor="ctr">
            <a:normAutofit/>
          </a:bodyPr>
          <a:lstStyle/>
          <a:p>
            <a:pPr algn="l">
              <a:spcAft>
                <a:spcPts val="300"/>
              </a:spcAft>
            </a:pPr>
            <a:r>
              <a:rPr lang="en-US" sz="450"/>
              <a:t>info@erbessdreliability.eu    Erbessd-Instruments-Europe©                                                                    www.erbessd-instruments.eu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07E579-DC60-A641-A6A2-3EFA0138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61" y="480048"/>
            <a:ext cx="10796298" cy="579049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DC40F3-1DE8-264A-A642-7518C2F88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46" y="2863112"/>
            <a:ext cx="1343163" cy="732056"/>
          </a:xfrm>
          <a:prstGeom prst="rect">
            <a:avLst/>
          </a:prstGeom>
        </p:spPr>
      </p:pic>
      <p:pic>
        <p:nvPicPr>
          <p:cNvPr id="25" name="Picture 24" descr="A picture containing engine&#10;&#10;Description automatically generated">
            <a:extLst>
              <a:ext uri="{FF2B5EF4-FFF2-40B4-BE49-F238E27FC236}">
                <a16:creationId xmlns:a16="http://schemas.microsoft.com/office/drawing/2014/main" id="{897F4713-B14B-FA44-A4A2-CEDA1110F7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924" y="1938755"/>
            <a:ext cx="1536586" cy="6104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C75EE4-DCFD-DC4A-BBC8-AA958927F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24" y="4215443"/>
            <a:ext cx="854119" cy="782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54A10-61B2-BB40-8600-843021FBEF1C}"/>
              </a:ext>
            </a:extLst>
          </p:cNvPr>
          <p:cNvSpPr txBox="1"/>
          <p:nvPr/>
        </p:nvSpPr>
        <p:spPr>
          <a:xfrm>
            <a:off x="390224" y="85751"/>
            <a:ext cx="137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213585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0BC257-3667-4CC3-B398-0E438725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494" y="6459786"/>
            <a:ext cx="11910919" cy="365125"/>
          </a:xfrm>
        </p:spPr>
        <p:txBody>
          <a:bodyPr/>
          <a:lstStyle/>
          <a:p>
            <a:r>
              <a:rPr lang="en-US" sz="1400" b="1" dirty="0"/>
              <a:t>M.V. Industrial Group </a:t>
            </a:r>
            <a:r>
              <a:rPr lang="en-US" sz="1400" dirty="0" err="1"/>
              <a:t>S</a:t>
            </a:r>
            <a:r>
              <a:rPr lang="en-US" sz="1400" cap="none" dirty="0" err="1"/>
              <a:t>rls</a:t>
            </a:r>
            <a:r>
              <a:rPr lang="en-US" sz="1400" cap="none" dirty="0"/>
              <a:t>  </a:t>
            </a:r>
            <a:r>
              <a:rPr lang="en-US" sz="1400" dirty="0"/>
              <a:t>V</a:t>
            </a:r>
            <a:r>
              <a:rPr lang="en-US" sz="1400" cap="none" dirty="0"/>
              <a:t>ia</a:t>
            </a:r>
            <a:r>
              <a:rPr lang="en-US" sz="1400" dirty="0"/>
              <a:t> L</a:t>
            </a:r>
            <a:r>
              <a:rPr lang="en-US" sz="1400" cap="none" dirty="0"/>
              <a:t>a</a:t>
            </a:r>
            <a:r>
              <a:rPr lang="en-US" sz="1400" dirty="0"/>
              <a:t> S</a:t>
            </a:r>
            <a:r>
              <a:rPr lang="en-US" sz="1400" cap="none" dirty="0"/>
              <a:t>pezia</a:t>
            </a:r>
            <a:r>
              <a:rPr lang="en-US" sz="1400" dirty="0"/>
              <a:t> 218,P</a:t>
            </a:r>
            <a:r>
              <a:rPr lang="en-US" sz="1400" cap="none" dirty="0"/>
              <a:t>r</a:t>
            </a:r>
            <a:r>
              <a:rPr lang="en-US" sz="1400" dirty="0"/>
              <a:t> </a:t>
            </a:r>
            <a:r>
              <a:rPr lang="en-US" sz="1400" cap="none" dirty="0"/>
              <a:t>mv@mv-ig.com  </a:t>
            </a:r>
            <a:r>
              <a:rPr lang="en-US" sz="1400" dirty="0"/>
              <a:t>T</a:t>
            </a:r>
            <a:r>
              <a:rPr lang="en-US" sz="1400" cap="none" dirty="0"/>
              <a:t>el</a:t>
            </a:r>
            <a:r>
              <a:rPr lang="en-US" sz="1400" dirty="0"/>
              <a:t>. 0521 573327 C</a:t>
            </a:r>
            <a:r>
              <a:rPr lang="en-US" sz="1400" cap="none" dirty="0"/>
              <a:t>ell. </a:t>
            </a:r>
            <a:r>
              <a:rPr lang="en-US" sz="1400" dirty="0"/>
              <a:t>+39 342 808 3853 </a:t>
            </a:r>
            <a:r>
              <a:rPr lang="en-US" sz="1400" cap="none" dirty="0"/>
              <a:t>www.mv-ig.com 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26D98-F19D-4893-BDBE-CAEE3C564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827" y="2729178"/>
            <a:ext cx="7132586" cy="7738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80DA9D4-A1F1-450A-9982-5226087214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7" y="2380105"/>
            <a:ext cx="2081654" cy="14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42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7CDE90-FF4D-4E82-88DB-9906A2E5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64" y="1019454"/>
            <a:ext cx="10200272" cy="4819091"/>
          </a:xfrm>
          <a:prstGeom prst="rect">
            <a:avLst/>
          </a:prstGeom>
        </p:spPr>
      </p:pic>
      <p:sp>
        <p:nvSpPr>
          <p:cNvPr id="19" name="3 Título">
            <a:extLst>
              <a:ext uri="{FF2B5EF4-FFF2-40B4-BE49-F238E27FC236}">
                <a16:creationId xmlns:a16="http://schemas.microsoft.com/office/drawing/2014/main" id="{AF83CB88-1837-4DF3-9ECD-C780035DC107}"/>
              </a:ext>
            </a:extLst>
          </p:cNvPr>
          <p:cNvSpPr txBox="1">
            <a:spLocks/>
          </p:cNvSpPr>
          <p:nvPr/>
        </p:nvSpPr>
        <p:spPr>
          <a:xfrm>
            <a:off x="590872" y="26064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329852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7B3A7-6EAA-425E-B154-7E1351FB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90" y="779928"/>
            <a:ext cx="8641019" cy="5298143"/>
          </a:xfrm>
          <a:prstGeom prst="rect">
            <a:avLst/>
          </a:prstGeom>
        </p:spPr>
      </p:pic>
      <p:sp>
        <p:nvSpPr>
          <p:cNvPr id="4" name="3 Título">
            <a:extLst>
              <a:ext uri="{FF2B5EF4-FFF2-40B4-BE49-F238E27FC236}">
                <a16:creationId xmlns:a16="http://schemas.microsoft.com/office/drawing/2014/main" id="{4811F045-E4DA-40B5-8F51-1769F3E72A8A}"/>
              </a:ext>
            </a:extLst>
          </p:cNvPr>
          <p:cNvSpPr txBox="1">
            <a:spLocks/>
          </p:cNvSpPr>
          <p:nvPr/>
        </p:nvSpPr>
        <p:spPr>
          <a:xfrm>
            <a:off x="590872" y="26064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Maintenance</a:t>
            </a:r>
            <a:r>
              <a:rPr lang="es-MX" dirty="0"/>
              <a:t> Maturity</a:t>
            </a:r>
          </a:p>
        </p:txBody>
      </p:sp>
    </p:spTree>
    <p:extLst>
      <p:ext uri="{BB962C8B-B14F-4D97-AF65-F5344CB8AC3E}">
        <p14:creationId xmlns:p14="http://schemas.microsoft.com/office/powerpoint/2010/main" val="305258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>
            <a:extLst>
              <a:ext uri="{FF2B5EF4-FFF2-40B4-BE49-F238E27FC236}">
                <a16:creationId xmlns:a16="http://schemas.microsoft.com/office/drawing/2014/main" id="{E13320EC-ED41-47EF-98C9-2B3F5FB3A13A}"/>
              </a:ext>
            </a:extLst>
          </p:cNvPr>
          <p:cNvSpPr txBox="1">
            <a:spLocks/>
          </p:cNvSpPr>
          <p:nvPr/>
        </p:nvSpPr>
        <p:spPr>
          <a:xfrm>
            <a:off x="590872" y="26064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Our Focus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769F2-03CB-4D13-A93B-CF75AFD3EC54}"/>
              </a:ext>
            </a:extLst>
          </p:cNvPr>
          <p:cNvSpPr txBox="1"/>
          <p:nvPr/>
        </p:nvSpPr>
        <p:spPr>
          <a:xfrm>
            <a:off x="634566" y="1769758"/>
            <a:ext cx="138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Vibration Analysis &amp; Dynamic Balancing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E0E40-7EFB-4C8B-8386-CE4DB85D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1026" y="1012699"/>
            <a:ext cx="1512168" cy="151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27E18-1C28-4357-9FB6-65C42C48ED51}"/>
              </a:ext>
            </a:extLst>
          </p:cNvPr>
          <p:cNvSpPr txBox="1"/>
          <p:nvPr/>
        </p:nvSpPr>
        <p:spPr>
          <a:xfrm>
            <a:off x="7570312" y="574753"/>
            <a:ext cx="15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Soft Bearing Dynamic Balancing Machines 30KG-25000KG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D80F7-1687-4389-8110-40C268378C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2957" y="3761402"/>
            <a:ext cx="1800358" cy="1360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B6491E-7864-4495-A698-A66523795D7E}"/>
              </a:ext>
            </a:extLst>
          </p:cNvPr>
          <p:cNvSpPr txBox="1"/>
          <p:nvPr/>
        </p:nvSpPr>
        <p:spPr>
          <a:xfrm>
            <a:off x="7495506" y="5147437"/>
            <a:ext cx="155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Build Your Own Balancing Machine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A830AE-F530-4FED-BCAC-4EF060088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8D8DA"/>
              </a:clrFrom>
              <a:clrTo>
                <a:srgbClr val="D8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5" y="3264918"/>
            <a:ext cx="1680332" cy="125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E1107-2295-4DAC-A7BB-09F0A6B86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5" y="3875383"/>
            <a:ext cx="1221093" cy="886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C6134B-6E64-4D29-9FA2-91B171DC4EE1}"/>
              </a:ext>
            </a:extLst>
          </p:cNvPr>
          <p:cNvSpPr txBox="1"/>
          <p:nvPr/>
        </p:nvSpPr>
        <p:spPr>
          <a:xfrm>
            <a:off x="5251962" y="1693870"/>
            <a:ext cx="1553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Precision Wireless Laser Shaft Alignment for Horizontal &amp; Vertical Machines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F1C46-2477-469A-8AE8-24F41588404D}"/>
              </a:ext>
            </a:extLst>
          </p:cNvPr>
          <p:cNvSpPr txBox="1"/>
          <p:nvPr/>
        </p:nvSpPr>
        <p:spPr>
          <a:xfrm>
            <a:off x="2902001" y="1874554"/>
            <a:ext cx="155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Wireless Machine Surveillance</a:t>
            </a:r>
          </a:p>
        </p:txBody>
      </p:sp>
      <p:pic>
        <p:nvPicPr>
          <p:cNvPr id="18" name="Picture 2" descr="Phantom Vibration Monitoring System Sensors with Gateway">
            <a:extLst>
              <a:ext uri="{FF2B5EF4-FFF2-40B4-BE49-F238E27FC236}">
                <a16:creationId xmlns:a16="http://schemas.microsoft.com/office/drawing/2014/main" id="{2BD0C3BF-43D8-427D-92F8-B0A5A4AD3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94" y="3346333"/>
            <a:ext cx="1724302" cy="16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Dragon Vision Main">
            <a:extLst>
              <a:ext uri="{FF2B5EF4-FFF2-40B4-BE49-F238E27FC236}">
                <a16:creationId xmlns:a16="http://schemas.microsoft.com/office/drawing/2014/main" id="{FCCC37C4-DE6F-417A-BAF1-D299AD66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17" y="3658038"/>
            <a:ext cx="2163751" cy="12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Vibration Analyzer - Wireless | Digivibe M30 from Erbessd®">
            <a:extLst>
              <a:ext uri="{FF2B5EF4-FFF2-40B4-BE49-F238E27FC236}">
                <a16:creationId xmlns:a16="http://schemas.microsoft.com/office/drawing/2014/main" id="{86E86BCB-146B-4FE5-A66F-CA36D5EB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6" y="3257878"/>
            <a:ext cx="1729509" cy="17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00D8EA-ABB8-4B74-BDAA-7AA8261E5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2244" y="2681504"/>
            <a:ext cx="1295928" cy="4145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2ABB52-0B4D-41F5-8C5E-F2D8B00D2B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419" y="2611265"/>
            <a:ext cx="1473357" cy="3921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8F78B-72C8-4D0A-9203-12EA8184AE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3031" y="2600089"/>
            <a:ext cx="1338699" cy="510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3394FC-886F-46D9-BE2F-106A6C2292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3599" y="3152123"/>
            <a:ext cx="1450999" cy="4857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AA1B8D-5A05-4A8B-8011-B9638E5101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4545" y="2600089"/>
            <a:ext cx="1473358" cy="38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8964DF-8036-4ACC-8852-26CA202E6C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098" y="2555056"/>
            <a:ext cx="1259641" cy="4824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284E05-D025-4992-B0A1-2537E20B6207}"/>
              </a:ext>
            </a:extLst>
          </p:cNvPr>
          <p:cNvSpPr txBox="1"/>
          <p:nvPr/>
        </p:nvSpPr>
        <p:spPr>
          <a:xfrm>
            <a:off x="9895106" y="1639719"/>
            <a:ext cx="191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Vibration Analysis &amp; Deflection Technology with LiveDial™</a:t>
            </a:r>
          </a:p>
        </p:txBody>
      </p:sp>
    </p:spTree>
    <p:extLst>
      <p:ext uri="{BB962C8B-B14F-4D97-AF65-F5344CB8AC3E}">
        <p14:creationId xmlns:p14="http://schemas.microsoft.com/office/powerpoint/2010/main" val="328769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A8367-C222-447A-A375-43019CB5CE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666" y="3619522"/>
            <a:ext cx="2113337" cy="2057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9AAF1-8968-40C1-BA0A-9F3F01B3E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9" t="-5404"/>
          <a:stretch/>
        </p:blipFill>
        <p:spPr>
          <a:xfrm>
            <a:off x="6096000" y="3386931"/>
            <a:ext cx="2374855" cy="2522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042ECD-3034-41CE-9C5A-F1121BA95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2" y="74640"/>
            <a:ext cx="3787558" cy="410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E99E9-5CD5-4473-A07A-B852B25D02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27" y="1531101"/>
            <a:ext cx="2964391" cy="1778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58B2A-B751-4085-8E03-3DFEC19090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283" y="1535395"/>
            <a:ext cx="3260196" cy="17813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289249-8D40-4839-8098-94D359C51719}"/>
              </a:ext>
            </a:extLst>
          </p:cNvPr>
          <p:cNvSpPr/>
          <p:nvPr/>
        </p:nvSpPr>
        <p:spPr>
          <a:xfrm>
            <a:off x="1174240" y="1513853"/>
            <a:ext cx="1313822" cy="1277273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Digivibe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Mx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 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Analysis 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20A65B-9017-48B1-8BC8-FBAEF46F1788}"/>
              </a:ext>
            </a:extLst>
          </p:cNvPr>
          <p:cNvSpPr/>
          <p:nvPr/>
        </p:nvSpPr>
        <p:spPr>
          <a:xfrm>
            <a:off x="9953058" y="1507339"/>
            <a:ext cx="1177245" cy="969496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 Analytic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Cloud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AC904-4E8A-4E25-A05F-D67B4932E085}"/>
              </a:ext>
            </a:extLst>
          </p:cNvPr>
          <p:cNvSpPr/>
          <p:nvPr/>
        </p:nvSpPr>
        <p:spPr>
          <a:xfrm>
            <a:off x="2203438" y="3619521"/>
            <a:ext cx="1263231" cy="1277273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Phantom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Condition </a:t>
            </a:r>
          </a:p>
          <a:p>
            <a:pPr algn="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Monitoring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318FE-8353-491F-944D-F67A85DD0467}"/>
              </a:ext>
            </a:extLst>
          </p:cNvPr>
          <p:cNvSpPr/>
          <p:nvPr/>
        </p:nvSpPr>
        <p:spPr>
          <a:xfrm>
            <a:off x="8241993" y="3619522"/>
            <a:ext cx="1134285" cy="1277273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E-Wiser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Handheld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43F39-56E6-44E4-AAE1-6A76B7908499}"/>
              </a:ext>
            </a:extLst>
          </p:cNvPr>
          <p:cNvSpPr/>
          <p:nvPr/>
        </p:nvSpPr>
        <p:spPr>
          <a:xfrm>
            <a:off x="4121235" y="877051"/>
            <a:ext cx="3949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Products for todays discussion</a:t>
            </a:r>
          </a:p>
        </p:txBody>
      </p:sp>
    </p:spTree>
    <p:extLst>
      <p:ext uri="{BB962C8B-B14F-4D97-AF65-F5344CB8AC3E}">
        <p14:creationId xmlns:p14="http://schemas.microsoft.com/office/powerpoint/2010/main" val="119679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4655027" y="164025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661E581-8886-4EA6-ABB8-A257E50D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26" y="2094869"/>
            <a:ext cx="1139597" cy="11341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897" y="2345616"/>
            <a:ext cx="2151386" cy="125404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8248465" y="2293477"/>
            <a:ext cx="787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2"/>
                </a:solidFill>
              </a:rPr>
              <a:t>Internet 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911826"/>
            <a:ext cx="1187295" cy="957683"/>
          </a:xfrm>
          <a:prstGeom prst="rect">
            <a:avLst/>
          </a:prstGeom>
        </p:spPr>
      </p:pic>
      <p:sp>
        <p:nvSpPr>
          <p:cNvPr id="10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4256292" y="2346464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528636" y="2740781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C188B-3A46-4EA9-9F01-E07E087B2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272" y="1354574"/>
            <a:ext cx="1198071" cy="43887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E14DC9-A65A-40F0-824C-D7636CB4D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372" y="1326177"/>
            <a:ext cx="542523" cy="684145"/>
          </a:xfrm>
          <a:prstGeom prst="rect">
            <a:avLst/>
          </a:prstGeom>
        </p:spPr>
      </p:pic>
      <p:sp>
        <p:nvSpPr>
          <p:cNvPr id="126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3710532" y="192340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6F529B9-C98F-4CCE-B947-5C3A60230861}"/>
              </a:ext>
            </a:extLst>
          </p:cNvPr>
          <p:cNvSpPr txBox="1"/>
          <p:nvPr/>
        </p:nvSpPr>
        <p:spPr>
          <a:xfrm>
            <a:off x="3756290" y="441870"/>
            <a:ext cx="819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accent2"/>
                </a:solidFill>
              </a:rPr>
              <a:t>DIY Software</a:t>
            </a:r>
            <a:endParaRPr lang="en-GB" sz="800" dirty="0">
              <a:solidFill>
                <a:schemeClr val="accent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4913174" y="1172311"/>
            <a:ext cx="1650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Endpoint to Endpoint</a:t>
            </a:r>
            <a:endParaRPr lang="en-GB" sz="900" dirty="0">
              <a:solidFill>
                <a:schemeClr val="accent2"/>
              </a:solidFill>
            </a:endParaRPr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F72AFE-5912-4909-8B5D-DD32A616A2AC}"/>
              </a:ext>
            </a:extLst>
          </p:cNvPr>
          <p:cNvSpPr txBox="1"/>
          <p:nvPr/>
        </p:nvSpPr>
        <p:spPr>
          <a:xfrm>
            <a:off x="2818368" y="1621003"/>
            <a:ext cx="74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RMS Data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033957" y="5896880"/>
            <a:ext cx="9683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4013297" y="3351577"/>
            <a:ext cx="81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WIFI/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Ethernet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4883485" y="2329792"/>
            <a:ext cx="79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2"/>
                </a:solidFill>
              </a:rPr>
              <a:t>Internet</a:t>
            </a:r>
          </a:p>
          <a:p>
            <a:r>
              <a:rPr lang="en-GB" sz="900" dirty="0">
                <a:solidFill>
                  <a:schemeClr val="accent2"/>
                </a:solidFill>
              </a:rPr>
              <a:t>WIFI/4G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22195" y="4363815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96F1D67D-F049-4585-9A80-F83751D66784}"/>
              </a:ext>
            </a:extLst>
          </p:cNvPr>
          <p:cNvSpPr/>
          <p:nvPr/>
        </p:nvSpPr>
        <p:spPr>
          <a:xfrm rot="18252636">
            <a:off x="5052428" y="2506397"/>
            <a:ext cx="197005" cy="2741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D266D6C-CB0A-48FC-9EEE-E133F2956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3209" y="62953"/>
            <a:ext cx="912258" cy="745225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BCEAC93-FF6F-4AF7-A73C-A92F83B685B9}"/>
              </a:ext>
            </a:extLst>
          </p:cNvPr>
          <p:cNvSpPr txBox="1"/>
          <p:nvPr/>
        </p:nvSpPr>
        <p:spPr>
          <a:xfrm>
            <a:off x="866143" y="339842"/>
            <a:ext cx="215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HMI Display Or PLC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278137" y="2411986"/>
            <a:ext cx="1696971" cy="3212952"/>
            <a:chOff x="1831491" y="1112994"/>
            <a:chExt cx="1696971" cy="321295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1997771" y="390322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98FF617-A09E-4627-AFD1-0CC3561A4905}"/>
                </a:ext>
              </a:extLst>
            </p:cNvPr>
            <p:cNvSpPr txBox="1"/>
            <p:nvPr/>
          </p:nvSpPr>
          <p:spPr>
            <a:xfrm>
              <a:off x="1831491" y="4048947"/>
              <a:ext cx="13297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(Vibration only)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3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043986" y="3082162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137">
              <a:extLst>
                <a:ext uri="{FF2B5EF4-FFF2-40B4-BE49-F238E27FC236}">
                  <a16:creationId xmlns:a16="http://schemas.microsoft.com/office/drawing/2014/main" id="{94BBFCEF-E1E9-4584-9ED4-C1744CB4AA00}"/>
                </a:ext>
              </a:extLst>
            </p:cNvPr>
            <p:cNvSpPr txBox="1"/>
            <p:nvPr/>
          </p:nvSpPr>
          <p:spPr>
            <a:xfrm>
              <a:off x="2708403" y="1112994"/>
              <a:ext cx="820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2"/>
                  </a:solidFill>
                </a:rPr>
                <a:t>Bluetooth</a:t>
              </a:r>
              <a:endParaRPr lang="en-GB" sz="55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5" y="4458662"/>
            <a:ext cx="730200" cy="7110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75887" y="3097175"/>
            <a:ext cx="7500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CC6600"/>
                </a:solidFill>
              </a:rPr>
              <a:t>RUTER 4G</a:t>
            </a:r>
          </a:p>
        </p:txBody>
      </p:sp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>
            <a:off x="2973294" y="1886073"/>
            <a:ext cx="221657" cy="4263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4706680" y="2326518"/>
            <a:ext cx="741745" cy="825322"/>
          </a:xfrm>
          <a:prstGeom prst="rect">
            <a:avLst/>
          </a:prstGeom>
        </p:spPr>
      </p:pic>
      <p:sp>
        <p:nvSpPr>
          <p:cNvPr id="52" name="Arrow: Down 101">
            <a:extLst>
              <a:ext uri="{FF2B5EF4-FFF2-40B4-BE49-F238E27FC236}">
                <a16:creationId xmlns:a16="http://schemas.microsoft.com/office/drawing/2014/main" id="{1AFF3483-6876-4C8D-83FA-1611DE86F0BD}"/>
              </a:ext>
            </a:extLst>
          </p:cNvPr>
          <p:cNvSpPr/>
          <p:nvPr/>
        </p:nvSpPr>
        <p:spPr>
          <a:xfrm rot="16200000">
            <a:off x="5751400" y="2434998"/>
            <a:ext cx="184904" cy="753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4" name="TextBox 134">
            <a:extLst>
              <a:ext uri="{FF2B5EF4-FFF2-40B4-BE49-F238E27FC236}">
                <a16:creationId xmlns:a16="http://schemas.microsoft.com/office/drawing/2014/main" id="{E176A2F4-52DD-4FA9-983C-657373FE0951}"/>
              </a:ext>
            </a:extLst>
          </p:cNvPr>
          <p:cNvSpPr txBox="1"/>
          <p:nvPr/>
        </p:nvSpPr>
        <p:spPr>
          <a:xfrm>
            <a:off x="5657997" y="2310773"/>
            <a:ext cx="79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CC6600"/>
                </a:solidFill>
              </a:rPr>
              <a:t>Internet</a:t>
            </a:r>
          </a:p>
          <a:p>
            <a:r>
              <a:rPr lang="en-GB" sz="1000" b="1" dirty="0">
                <a:solidFill>
                  <a:srgbClr val="CC6600"/>
                </a:solidFill>
              </a:rPr>
              <a:t>WIFI/4G</a:t>
            </a:r>
          </a:p>
        </p:txBody>
      </p:sp>
      <p:sp>
        <p:nvSpPr>
          <p:cNvPr id="62" name="TextBox 133">
            <a:extLst>
              <a:ext uri="{FF2B5EF4-FFF2-40B4-BE49-F238E27FC236}">
                <a16:creationId xmlns:a16="http://schemas.microsoft.com/office/drawing/2014/main" id="{A2C83721-9C1C-4B65-A358-91ED4F6926FD}"/>
              </a:ext>
            </a:extLst>
          </p:cNvPr>
          <p:cNvSpPr txBox="1"/>
          <p:nvPr/>
        </p:nvSpPr>
        <p:spPr>
          <a:xfrm>
            <a:off x="3992063" y="2191035"/>
            <a:ext cx="81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accent2"/>
              </a:solidFill>
            </a:endParaRPr>
          </a:p>
          <a:p>
            <a:r>
              <a:rPr lang="en-GB" sz="1200" dirty="0">
                <a:solidFill>
                  <a:schemeClr val="accent2"/>
                </a:solidFill>
              </a:rPr>
              <a:t>Ethernet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371" y="685600"/>
            <a:ext cx="771873" cy="30695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Freccia a destra 6"/>
          <p:cNvSpPr/>
          <p:nvPr/>
        </p:nvSpPr>
        <p:spPr>
          <a:xfrm>
            <a:off x="1066747" y="2720410"/>
            <a:ext cx="1824177" cy="170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9406344">
            <a:off x="956333" y="3867194"/>
            <a:ext cx="2013667" cy="208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1226600" y="4994640"/>
            <a:ext cx="1664208" cy="17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912040" y="85975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Temperatura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952943" y="1366631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Ampère</a:t>
            </a:r>
            <a:endParaRPr lang="it-IT" sz="1200" dirty="0">
              <a:solidFill>
                <a:srgbClr val="CC6600"/>
              </a:solidFill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951161" y="1881943"/>
            <a:ext cx="115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RPM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979121" y="2311876"/>
            <a:ext cx="11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6600"/>
                </a:solidFill>
              </a:rPr>
              <a:t>4-20 </a:t>
            </a:r>
            <a:r>
              <a:rPr lang="it-IT" sz="1200" dirty="0" err="1">
                <a:solidFill>
                  <a:srgbClr val="CC6600"/>
                </a:solidFill>
              </a:rPr>
              <a:t>mA</a:t>
            </a:r>
            <a:r>
              <a:rPr lang="it-IT" sz="1200" dirty="0">
                <a:solidFill>
                  <a:srgbClr val="CC6600"/>
                </a:solidFill>
              </a:rPr>
              <a:t> </a:t>
            </a:r>
          </a:p>
          <a:p>
            <a:r>
              <a:rPr lang="it-IT" sz="1200" dirty="0">
                <a:solidFill>
                  <a:srgbClr val="CC6600"/>
                </a:solidFill>
              </a:rPr>
              <a:t>0-10 V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987081" y="2918559"/>
            <a:ext cx="1182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All</a:t>
            </a:r>
            <a:r>
              <a:rPr lang="it-IT" sz="1200" dirty="0">
                <a:solidFill>
                  <a:srgbClr val="CC6600"/>
                </a:solidFill>
              </a:rPr>
              <a:t> in </a:t>
            </a:r>
            <a:r>
              <a:rPr lang="it-IT" sz="1200" dirty="0" err="1">
                <a:solidFill>
                  <a:srgbClr val="CC6600"/>
                </a:solidFill>
              </a:rPr>
              <a:t>One</a:t>
            </a:r>
            <a:r>
              <a:rPr lang="it-IT" sz="1200" dirty="0">
                <a:solidFill>
                  <a:srgbClr val="CC6600"/>
                </a:solidFill>
              </a:rPr>
              <a:t> V-I-T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1061667" y="3509125"/>
            <a:ext cx="1107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C6600"/>
                </a:solidFill>
              </a:rPr>
              <a:t>Termocamera</a:t>
            </a:r>
            <a:endParaRPr lang="it-IT" sz="1200" dirty="0">
              <a:solidFill>
                <a:srgbClr val="CC6600"/>
              </a:solidFill>
            </a:endParaRPr>
          </a:p>
        </p:txBody>
      </p:sp>
      <p:sp>
        <p:nvSpPr>
          <p:cNvPr id="67" name="Freccia in su 66"/>
          <p:cNvSpPr/>
          <p:nvPr/>
        </p:nvSpPr>
        <p:spPr>
          <a:xfrm>
            <a:off x="2956819" y="866230"/>
            <a:ext cx="237522" cy="2845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849766" y="1156923"/>
            <a:ext cx="725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E7A441"/>
                </a:solidFill>
              </a:rPr>
              <a:t>OPC</a:t>
            </a:r>
          </a:p>
        </p:txBody>
      </p:sp>
      <p:sp>
        <p:nvSpPr>
          <p:cNvPr id="70" name="Freccia in su 69"/>
          <p:cNvSpPr/>
          <p:nvPr/>
        </p:nvSpPr>
        <p:spPr>
          <a:xfrm>
            <a:off x="4089192" y="935779"/>
            <a:ext cx="199970" cy="2904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sinistra 2"/>
          <p:cNvSpPr/>
          <p:nvPr/>
        </p:nvSpPr>
        <p:spPr>
          <a:xfrm>
            <a:off x="6430824" y="1219891"/>
            <a:ext cx="459788" cy="190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8" name="Google Shape;305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61241" y="125417"/>
            <a:ext cx="575420" cy="68044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CasellaDiTesto 13"/>
          <p:cNvSpPr txBox="1"/>
          <p:nvPr/>
        </p:nvSpPr>
        <p:spPr>
          <a:xfrm>
            <a:off x="8413668" y="229244"/>
            <a:ext cx="1251988" cy="65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E7A441"/>
                </a:solidFill>
              </a:rPr>
              <a:t>Piattaforma di </a:t>
            </a:r>
            <a:r>
              <a:rPr lang="it-IT" sz="1200" dirty="0" err="1">
                <a:solidFill>
                  <a:srgbClr val="E7A441"/>
                </a:solidFill>
              </a:rPr>
              <a:t>Augmented</a:t>
            </a:r>
            <a:r>
              <a:rPr lang="it-IT" sz="1200" dirty="0">
                <a:solidFill>
                  <a:srgbClr val="E7A441"/>
                </a:solidFill>
              </a:rPr>
              <a:t> Collaboration</a:t>
            </a:r>
          </a:p>
        </p:txBody>
      </p:sp>
      <p:pic>
        <p:nvPicPr>
          <p:cNvPr id="109" name="Google Shape;310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19949" y="879879"/>
            <a:ext cx="1145761" cy="100206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110" name="Google Shape;310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87597" y="1024668"/>
            <a:ext cx="572448" cy="6222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42035" y="1770317"/>
            <a:ext cx="618010" cy="526270"/>
          </a:xfrm>
          <a:prstGeom prst="rect">
            <a:avLst/>
          </a:prstGeom>
          <a:ln w="28575">
            <a:solidFill>
              <a:srgbClr val="CC6600"/>
            </a:solidFill>
          </a:ln>
        </p:spPr>
      </p:pic>
      <p:sp>
        <p:nvSpPr>
          <p:cNvPr id="112" name="Google Shape;326;p22"/>
          <p:cNvSpPr/>
          <p:nvPr/>
        </p:nvSpPr>
        <p:spPr>
          <a:xfrm>
            <a:off x="10995273" y="339842"/>
            <a:ext cx="1140360" cy="34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defTabSz="914400">
              <a:lnSpc>
                <a:spcPct val="93000"/>
              </a:lnSpc>
              <a:buClr>
                <a:srgbClr val="1A181B"/>
              </a:buClr>
              <a:buSzPts val="900"/>
              <a:buFont typeface="Times New Roman"/>
              <a:buNone/>
            </a:pPr>
            <a:r>
              <a:rPr lang="it-IT" sz="900" b="1" kern="0" dirty="0">
                <a:solidFill>
                  <a:srgbClr val="E7A441"/>
                </a:solidFill>
                <a:latin typeface="Arial"/>
                <a:ea typeface="Arial"/>
                <a:cs typeface="Arial"/>
                <a:sym typeface="Arial"/>
              </a:rPr>
              <a:t>Supporto da remoto</a:t>
            </a:r>
            <a:endParaRPr sz="1400" b="1" kern="0" dirty="0">
              <a:solidFill>
                <a:srgbClr val="E7A44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12;p22"/>
          <p:cNvSpPr/>
          <p:nvPr/>
        </p:nvSpPr>
        <p:spPr>
          <a:xfrm>
            <a:off x="10917665" y="1740013"/>
            <a:ext cx="1217968" cy="33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defTabSz="914400">
              <a:lnSpc>
                <a:spcPct val="93000"/>
              </a:lnSpc>
              <a:buClr>
                <a:srgbClr val="1A181B"/>
              </a:buClr>
              <a:buSzPts val="900"/>
              <a:buFont typeface="Times New Roman"/>
              <a:buNone/>
            </a:pPr>
            <a:r>
              <a:rPr lang="it-IT" sz="900" b="1" kern="0" dirty="0">
                <a:solidFill>
                  <a:srgbClr val="E7A441"/>
                </a:solidFill>
                <a:latin typeface="Arial"/>
                <a:ea typeface="Arial"/>
                <a:cs typeface="Arial"/>
                <a:sym typeface="Arial"/>
              </a:rPr>
              <a:t>KNOWLEDGE BASE</a:t>
            </a:r>
            <a:endParaRPr sz="1400" b="1" kern="0" dirty="0">
              <a:solidFill>
                <a:srgbClr val="E7A44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12;p22"/>
          <p:cNvSpPr/>
          <p:nvPr/>
        </p:nvSpPr>
        <p:spPr>
          <a:xfrm>
            <a:off x="10995273" y="1074133"/>
            <a:ext cx="1217968" cy="24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 defTabSz="914400">
              <a:lnSpc>
                <a:spcPct val="93000"/>
              </a:lnSpc>
              <a:buClr>
                <a:srgbClr val="1A181B"/>
              </a:buClr>
              <a:buSzPts val="900"/>
              <a:buFont typeface="Times New Roman"/>
              <a:buNone/>
            </a:pPr>
            <a:r>
              <a:rPr lang="it-IT" sz="900" b="1" kern="0" dirty="0" err="1">
                <a:solidFill>
                  <a:srgbClr val="E7A441"/>
                </a:solidFill>
                <a:latin typeface="Arial"/>
                <a:cs typeface="Arial"/>
                <a:sym typeface="Arial"/>
              </a:rPr>
              <a:t>Traininng</a:t>
            </a:r>
            <a:endParaRPr sz="1400" b="1" kern="0" dirty="0">
              <a:solidFill>
                <a:srgbClr val="E7A44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Arrow: Down 125">
            <a:extLst>
              <a:ext uri="{FF2B5EF4-FFF2-40B4-BE49-F238E27FC236}">
                <a16:creationId xmlns:a16="http://schemas.microsoft.com/office/drawing/2014/main" id="{5DF322A9-1B47-4E5E-9E1A-0320070816F2}"/>
              </a:ext>
            </a:extLst>
          </p:cNvPr>
          <p:cNvSpPr/>
          <p:nvPr/>
        </p:nvSpPr>
        <p:spPr>
          <a:xfrm rot="13109359">
            <a:off x="9805273" y="394604"/>
            <a:ext cx="196570" cy="5172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8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9854479" y="1709632"/>
            <a:ext cx="188544" cy="569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9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9894326" y="1104271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04704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8DCBAC2-E56C-4BF0-BEBC-BBB57942C876}"/>
              </a:ext>
            </a:extLst>
          </p:cNvPr>
          <p:cNvSpPr/>
          <p:nvPr/>
        </p:nvSpPr>
        <p:spPr>
          <a:xfrm>
            <a:off x="8997791" y="280113"/>
            <a:ext cx="2669449" cy="4616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Architecture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85" y="2140540"/>
            <a:ext cx="1014088" cy="9874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434D77-1631-41F6-B805-BE3C0043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65" y="4118420"/>
            <a:ext cx="1488926" cy="14955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A19A1D0-81F8-4F16-8834-776D6C68847E}"/>
              </a:ext>
            </a:extLst>
          </p:cNvPr>
          <p:cNvSpPr txBox="1"/>
          <p:nvPr/>
        </p:nvSpPr>
        <p:spPr>
          <a:xfrm>
            <a:off x="6155914" y="5215230"/>
            <a:ext cx="163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SQL Server or PC</a:t>
            </a:r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0F068F4B-632A-406C-AAB3-E40DF0FACFFB}"/>
              </a:ext>
            </a:extLst>
          </p:cNvPr>
          <p:cNvSpPr/>
          <p:nvPr/>
        </p:nvSpPr>
        <p:spPr>
          <a:xfrm>
            <a:off x="6370580" y="2087702"/>
            <a:ext cx="1844873" cy="172243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8FF19A-5949-435E-9948-71F48E556C73}"/>
              </a:ext>
            </a:extLst>
          </p:cNvPr>
          <p:cNvSpPr txBox="1"/>
          <p:nvPr/>
        </p:nvSpPr>
        <p:spPr>
          <a:xfrm>
            <a:off x="6509814" y="2656859"/>
            <a:ext cx="154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Cloud Storage</a:t>
            </a:r>
          </a:p>
          <a:p>
            <a:pPr algn="ctr"/>
            <a:r>
              <a:rPr lang="en-GB" dirty="0"/>
              <a:t>SQL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198568D-8C90-4C6D-A8A0-78AD315C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584" y="2201145"/>
            <a:ext cx="2565689" cy="14955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FA09FBC-D820-450B-B0A9-5047AA3F2F6E}"/>
              </a:ext>
            </a:extLst>
          </p:cNvPr>
          <p:cNvSpPr txBox="1"/>
          <p:nvPr/>
        </p:nvSpPr>
        <p:spPr>
          <a:xfrm>
            <a:off x="9204906" y="2015474"/>
            <a:ext cx="2309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Internet - Web Browser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3CEB98C-6C10-41F5-BFAB-910E92E7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480" y="3942688"/>
            <a:ext cx="1678488" cy="130400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28E6E92-F413-4849-8368-6DE6EA1B1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78" y="3681848"/>
            <a:ext cx="1169391" cy="1187662"/>
          </a:xfrm>
          <a:prstGeom prst="rect">
            <a:avLst/>
          </a:prstGeom>
        </p:spPr>
      </p:pic>
      <p:sp>
        <p:nvSpPr>
          <p:cNvPr id="116" name="Arrow: Down 115">
            <a:extLst>
              <a:ext uri="{FF2B5EF4-FFF2-40B4-BE49-F238E27FC236}">
                <a16:creationId xmlns:a16="http://schemas.microsoft.com/office/drawing/2014/main" id="{70A50B51-DB02-40A5-88A7-5AC42E169945}"/>
              </a:ext>
            </a:extLst>
          </p:cNvPr>
          <p:cNvSpPr/>
          <p:nvPr/>
        </p:nvSpPr>
        <p:spPr>
          <a:xfrm rot="16200000">
            <a:off x="8374869" y="2458187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8FB889C8-DD3A-49FE-8653-FF8A18BFC8BF}"/>
              </a:ext>
            </a:extLst>
          </p:cNvPr>
          <p:cNvSpPr/>
          <p:nvPr/>
        </p:nvSpPr>
        <p:spPr>
          <a:xfrm rot="16200000">
            <a:off x="5065974" y="3679453"/>
            <a:ext cx="197005" cy="2269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472FEAB3-8008-4B7F-91F2-8038C8F1A9C0}"/>
              </a:ext>
            </a:extLst>
          </p:cNvPr>
          <p:cNvSpPr/>
          <p:nvPr/>
        </p:nvSpPr>
        <p:spPr>
          <a:xfrm rot="14643425">
            <a:off x="5016341" y="2670494"/>
            <a:ext cx="197005" cy="2427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55C8CE55-386C-446B-B844-75CCD88B10F4}"/>
              </a:ext>
            </a:extLst>
          </p:cNvPr>
          <p:cNvSpPr/>
          <p:nvPr/>
        </p:nvSpPr>
        <p:spPr>
          <a:xfrm rot="16200000">
            <a:off x="8557953" y="4015173"/>
            <a:ext cx="197005" cy="1681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FEFC9F5F-CE55-4986-9F9E-AA8670486F96}"/>
              </a:ext>
            </a:extLst>
          </p:cNvPr>
          <p:cNvSpPr/>
          <p:nvPr/>
        </p:nvSpPr>
        <p:spPr>
          <a:xfrm rot="14324689">
            <a:off x="8267758" y="3293544"/>
            <a:ext cx="197005" cy="1351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83AF80D9-945E-4A09-B340-0DF09E8D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978" y="5571721"/>
            <a:ext cx="1198071" cy="438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610C7E-6B4F-4364-94C6-F87E1BEAA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838" y="1026140"/>
            <a:ext cx="704850" cy="60007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AF1C98A6-7D42-4A41-8B07-7F82205367B1}"/>
              </a:ext>
            </a:extLst>
          </p:cNvPr>
          <p:cNvSpPr txBox="1"/>
          <p:nvPr/>
        </p:nvSpPr>
        <p:spPr>
          <a:xfrm>
            <a:off x="8511768" y="1226258"/>
            <a:ext cx="1650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Endpoint to Endpoint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31" name="Arrow: Down 130">
            <a:extLst>
              <a:ext uri="{FF2B5EF4-FFF2-40B4-BE49-F238E27FC236}">
                <a16:creationId xmlns:a16="http://schemas.microsoft.com/office/drawing/2014/main" id="{667A4D23-3A91-49D7-A1F9-CEA7DB1FE699}"/>
              </a:ext>
            </a:extLst>
          </p:cNvPr>
          <p:cNvSpPr/>
          <p:nvPr/>
        </p:nvSpPr>
        <p:spPr>
          <a:xfrm rot="16200000">
            <a:off x="8079630" y="1082859"/>
            <a:ext cx="197005" cy="471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BD356-7771-4ADE-8B95-4EF1F0C71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146" y="4018375"/>
            <a:ext cx="1076227" cy="1214832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77D9521E-9732-442E-9166-48BE98822A7B}"/>
              </a:ext>
            </a:extLst>
          </p:cNvPr>
          <p:cNvSpPr txBox="1"/>
          <p:nvPr/>
        </p:nvSpPr>
        <p:spPr>
          <a:xfrm>
            <a:off x="10162747" y="5935517"/>
            <a:ext cx="96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Processed Data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4BBFCEF-E1E9-4584-9ED4-C1744CB4AA00}"/>
              </a:ext>
            </a:extLst>
          </p:cNvPr>
          <p:cNvSpPr txBox="1"/>
          <p:nvPr/>
        </p:nvSpPr>
        <p:spPr>
          <a:xfrm>
            <a:off x="1860652" y="3246421"/>
            <a:ext cx="820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Bluetooth</a:t>
            </a:r>
            <a:endParaRPr lang="en-GB" sz="550" dirty="0">
              <a:solidFill>
                <a:schemeClr val="accent2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1179201-278D-4DEA-A97C-2BF6ABB42179}"/>
              </a:ext>
            </a:extLst>
          </p:cNvPr>
          <p:cNvSpPr txBox="1"/>
          <p:nvPr/>
        </p:nvSpPr>
        <p:spPr>
          <a:xfrm>
            <a:off x="4722195" y="4363815"/>
            <a:ext cx="107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Local Network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Wi-Fi</a:t>
            </a:r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B81DB621-86AA-4314-8C39-C4FC00FD56F9}"/>
              </a:ext>
            </a:extLst>
          </p:cNvPr>
          <p:cNvSpPr/>
          <p:nvPr/>
        </p:nvSpPr>
        <p:spPr>
          <a:xfrm rot="18030738">
            <a:off x="8652012" y="3106076"/>
            <a:ext cx="197005" cy="1670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98FF617-A09E-4627-AFD1-0CC3561A4905}"/>
              </a:ext>
            </a:extLst>
          </p:cNvPr>
          <p:cNvSpPr txBox="1"/>
          <p:nvPr/>
        </p:nvSpPr>
        <p:spPr>
          <a:xfrm>
            <a:off x="1813896" y="3454148"/>
            <a:ext cx="1408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/>
                </a:solidFill>
              </a:rPr>
              <a:t>(Vibration only)</a:t>
            </a:r>
            <a:endParaRPr lang="en-GB" sz="550" dirty="0">
              <a:solidFill>
                <a:schemeClr val="accent2"/>
              </a:solidFill>
            </a:endParaRPr>
          </a:p>
        </p:txBody>
      </p:sp>
      <p:pic>
        <p:nvPicPr>
          <p:cNvPr id="56" name="Picture 56">
            <a:extLst>
              <a:ext uri="{FF2B5EF4-FFF2-40B4-BE49-F238E27FC236}">
                <a16:creationId xmlns:a16="http://schemas.microsoft.com/office/drawing/2014/main" id="{D9F47BCD-110D-4B82-833C-D66CE6801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121" y="2101501"/>
            <a:ext cx="1014088" cy="9874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364407" y="1669907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3723805" y="1732169"/>
            <a:ext cx="3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3207738" y="3271697"/>
            <a:ext cx="158152" cy="424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su 9"/>
          <p:cNvSpPr/>
          <p:nvPr/>
        </p:nvSpPr>
        <p:spPr>
          <a:xfrm>
            <a:off x="7341654" y="1604973"/>
            <a:ext cx="187981" cy="396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/>
          <p:nvPr/>
        </p:nvSpPr>
        <p:spPr>
          <a:xfrm>
            <a:off x="10359427" y="5309055"/>
            <a:ext cx="189524" cy="36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313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3450</TotalTime>
  <Words>875</Words>
  <Application>Microsoft Office PowerPoint</Application>
  <PresentationFormat>Widescreen</PresentationFormat>
  <Paragraphs>298</Paragraphs>
  <Slides>38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Retrospect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Mottershead</dc:creator>
  <cp:lastModifiedBy>Marco</cp:lastModifiedBy>
  <cp:revision>35</cp:revision>
  <dcterms:created xsi:type="dcterms:W3CDTF">2021-09-02T14:08:41Z</dcterms:created>
  <dcterms:modified xsi:type="dcterms:W3CDTF">2022-03-10T11:35:02Z</dcterms:modified>
</cp:coreProperties>
</file>