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719" r:id="rId2"/>
    <p:sldMasterId id="2147483723" r:id="rId3"/>
    <p:sldMasterId id="2147483725" r:id="rId4"/>
  </p:sldMasterIdLst>
  <p:notesMasterIdLst>
    <p:notesMasterId r:id="rId20"/>
  </p:notesMasterIdLst>
  <p:handoutMasterIdLst>
    <p:handoutMasterId r:id="rId21"/>
  </p:handoutMasterIdLst>
  <p:sldIdLst>
    <p:sldId id="303" r:id="rId5"/>
    <p:sldId id="304" r:id="rId6"/>
    <p:sldId id="301" r:id="rId7"/>
    <p:sldId id="307" r:id="rId8"/>
    <p:sldId id="308" r:id="rId9"/>
    <p:sldId id="309" r:id="rId10"/>
    <p:sldId id="310" r:id="rId11"/>
    <p:sldId id="311" r:id="rId12"/>
    <p:sldId id="312" r:id="rId13"/>
    <p:sldId id="313" r:id="rId14"/>
    <p:sldId id="314" r:id="rId15"/>
    <p:sldId id="315" r:id="rId16"/>
    <p:sldId id="316" r:id="rId17"/>
    <p:sldId id="317" r:id="rId18"/>
    <p:sldId id="318" r:id="rId1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599C"/>
    <a:srgbClr val="03EDF9"/>
    <a:srgbClr val="80C7BA"/>
    <a:srgbClr val="D42E12"/>
    <a:srgbClr val="99FF66"/>
    <a:srgbClr val="898C8A"/>
    <a:srgbClr val="BFBFBF"/>
    <a:srgbClr val="EDEEED"/>
    <a:srgbClr val="DADB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68" autoAdjust="0"/>
    <p:restoredTop sz="94660" autoAdjust="0"/>
  </p:normalViewPr>
  <p:slideViewPr>
    <p:cSldViewPr snapToGrid="0">
      <p:cViewPr>
        <p:scale>
          <a:sx n="75" d="100"/>
          <a:sy n="75" d="100"/>
        </p:scale>
        <p:origin x="-2082" y="-918"/>
      </p:cViewPr>
      <p:guideLst>
        <p:guide orient="horz" pos="672"/>
        <p:guide pos="317"/>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0" d="100"/>
          <a:sy n="70" d="100"/>
        </p:scale>
        <p:origin x="-255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A3B378-26CE-4DF2-96FC-004E94F84F21}" type="datetimeFigureOut">
              <a:rPr lang="it-IT" smtClean="0"/>
              <a:pPr/>
              <a:t>22/04/2020</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FA6834-2BB9-49C1-802D-75F144DD4A77}" type="slidenum">
              <a:rPr lang="it-IT" smtClean="0"/>
              <a:pPr/>
              <a:t>‹N›</a:t>
            </a:fld>
            <a:endParaRPr lang="it-IT"/>
          </a:p>
        </p:txBody>
      </p:sp>
    </p:spTree>
    <p:extLst>
      <p:ext uri="{BB962C8B-B14F-4D97-AF65-F5344CB8AC3E}">
        <p14:creationId xmlns:p14="http://schemas.microsoft.com/office/powerpoint/2010/main" val="3260385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560198-979D-42D6-98FC-5A815EB2AB03}" type="datetimeFigureOut">
              <a:rPr lang="it-IT" smtClean="0"/>
              <a:pPr/>
              <a:t>22/04/2020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63D0D7-AC72-4EBA-A16F-89118858F59C}" type="slidenum">
              <a:rPr lang="it-IT" smtClean="0"/>
              <a:pPr/>
              <a:t>‹N›</a:t>
            </a:fld>
            <a:endParaRPr lang="it-IT"/>
          </a:p>
        </p:txBody>
      </p:sp>
    </p:spTree>
    <p:extLst>
      <p:ext uri="{BB962C8B-B14F-4D97-AF65-F5344CB8AC3E}">
        <p14:creationId xmlns:p14="http://schemas.microsoft.com/office/powerpoint/2010/main" val="3404848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INDEX">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29443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CKUP">
    <p:spTree>
      <p:nvGrpSpPr>
        <p:cNvPr id="1" name=""/>
        <p:cNvGrpSpPr/>
        <p:nvPr/>
      </p:nvGrpSpPr>
      <p:grpSpPr>
        <a:xfrm>
          <a:off x="0" y="0"/>
          <a:ext cx="0" cy="0"/>
          <a:chOff x="0" y="0"/>
          <a:chExt cx="0" cy="0"/>
        </a:xfrm>
      </p:grpSpPr>
      <p:sp>
        <p:nvSpPr>
          <p:cNvPr id="15" name="CasellaDiTesto 14"/>
          <p:cNvSpPr txBox="1"/>
          <p:nvPr userDrawn="1"/>
        </p:nvSpPr>
        <p:spPr>
          <a:xfrm>
            <a:off x="1118400" y="2514600"/>
            <a:ext cx="8048533" cy="1270000"/>
          </a:xfrm>
          <a:prstGeom prst="rect">
            <a:avLst/>
          </a:prstGeom>
          <a:noFill/>
        </p:spPr>
        <p:txBody>
          <a:bodyPr wrap="none" lIns="0" tIns="0" rIns="0" bIns="0" rtlCol="0">
            <a:noAutofit/>
          </a:bodyPr>
          <a:lstStyle/>
          <a:p>
            <a:pPr defTabSz="609585"/>
            <a:r>
              <a:rPr lang="it-IT" sz="7200" b="1" dirty="0" smtClean="0">
                <a:solidFill>
                  <a:srgbClr val="FFFFFF"/>
                </a:solidFill>
              </a:rPr>
              <a:t>Backup</a:t>
            </a:r>
            <a:endParaRPr lang="it-IT" sz="7200" b="1" dirty="0">
              <a:solidFill>
                <a:srgbClr val="FFFFFF"/>
              </a:solidFill>
            </a:endParaRPr>
          </a:p>
        </p:txBody>
      </p:sp>
      <p:sp>
        <p:nvSpPr>
          <p:cNvPr id="16" name="Segnaposto testo 4"/>
          <p:cNvSpPr>
            <a:spLocks noGrp="1"/>
          </p:cNvSpPr>
          <p:nvPr>
            <p:ph type="body" sz="quarter" idx="15" hasCustomPrompt="1"/>
          </p:nvPr>
        </p:nvSpPr>
        <p:spPr>
          <a:xfrm>
            <a:off x="1118401" y="3794734"/>
            <a:ext cx="10464356" cy="486577"/>
          </a:xfrm>
          <a:prstGeom prst="rect">
            <a:avLst/>
          </a:prstGeom>
        </p:spPr>
        <p:txBody>
          <a:bodyPr vert="horz" lIns="0" tIns="0" rIns="0" bIns="0" anchor="t" anchorCtr="0"/>
          <a:lstStyle>
            <a:lvl1pPr marL="0" indent="0" algn="l">
              <a:lnSpc>
                <a:spcPts val="3067"/>
              </a:lnSpc>
              <a:spcBef>
                <a:spcPts val="0"/>
              </a:spcBef>
              <a:buNone/>
              <a:defRPr sz="2667" b="0" i="0" u="none" kern="1200" baseline="0">
                <a:solidFill>
                  <a:schemeClr val="bg2"/>
                </a:solidFill>
                <a:uFill>
                  <a:solidFill>
                    <a:srgbClr val="291C1D"/>
                  </a:solidFill>
                </a:uFill>
                <a:latin typeface="+mn-lt"/>
                <a:ea typeface="Adobe 仿宋 Std R"/>
              </a:defRPr>
            </a:lvl1pPr>
          </a:lstStyle>
          <a:p>
            <a:pPr lvl="0"/>
            <a:r>
              <a:rPr lang="it-IT" dirty="0" smtClean="0"/>
              <a:t>Optional </a:t>
            </a:r>
            <a:r>
              <a:rPr lang="it-IT" dirty="0" err="1" smtClean="0"/>
              <a:t>subtitle</a:t>
            </a:r>
            <a:endParaRPr lang="it-IT" dirty="0"/>
          </a:p>
        </p:txBody>
      </p:sp>
    </p:spTree>
    <p:extLst>
      <p:ext uri="{BB962C8B-B14F-4D97-AF65-F5344CB8AC3E}">
        <p14:creationId xmlns:p14="http://schemas.microsoft.com/office/powerpoint/2010/main" val="1201609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8" name="Segnaposto testo 4"/>
          <p:cNvSpPr>
            <a:spLocks noGrp="1"/>
          </p:cNvSpPr>
          <p:nvPr>
            <p:ph type="body" sz="quarter" idx="11" hasCustomPrompt="1"/>
          </p:nvPr>
        </p:nvSpPr>
        <p:spPr>
          <a:xfrm>
            <a:off x="1118043" y="3525621"/>
            <a:ext cx="5824623" cy="244847"/>
          </a:xfrm>
          <a:prstGeom prst="rect">
            <a:avLst/>
          </a:prstGeom>
        </p:spPr>
        <p:txBody>
          <a:bodyPr vert="horz" lIns="0" tIns="0" rIns="0" bIns="0" anchor="t" anchorCtr="0"/>
          <a:lstStyle>
            <a:lvl1pPr marL="0" indent="0" algn="l">
              <a:lnSpc>
                <a:spcPts val="1600"/>
              </a:lnSpc>
              <a:spcBef>
                <a:spcPts val="0"/>
              </a:spcBef>
              <a:buNone/>
              <a:defRPr sz="1467" b="0" i="0" u="none" kern="1200" baseline="0">
                <a:solidFill>
                  <a:schemeClr val="bg2"/>
                </a:solidFill>
                <a:uFill>
                  <a:solidFill>
                    <a:srgbClr val="291C1D"/>
                  </a:solidFill>
                </a:uFill>
                <a:latin typeface="+mn-lt"/>
                <a:ea typeface="Adobe 仿宋 Std R"/>
              </a:defRPr>
            </a:lvl1pPr>
          </a:lstStyle>
          <a:p>
            <a:pPr lvl="0"/>
            <a:r>
              <a:rPr lang="it-IT" dirty="0" smtClean="0"/>
              <a:t>Name Surname</a:t>
            </a:r>
          </a:p>
        </p:txBody>
      </p:sp>
      <p:sp>
        <p:nvSpPr>
          <p:cNvPr id="9" name="Segnaposto testo 4"/>
          <p:cNvSpPr>
            <a:spLocks noGrp="1"/>
          </p:cNvSpPr>
          <p:nvPr>
            <p:ph type="body" sz="quarter" idx="14" hasCustomPrompt="1"/>
          </p:nvPr>
        </p:nvSpPr>
        <p:spPr>
          <a:xfrm>
            <a:off x="1118045" y="2367881"/>
            <a:ext cx="10464356" cy="567231"/>
          </a:xfrm>
          <a:prstGeom prst="rect">
            <a:avLst/>
          </a:prstGeom>
        </p:spPr>
        <p:txBody>
          <a:bodyPr vert="horz" lIns="0" tIns="0" rIns="0" bIns="0" anchor="t" anchorCtr="0"/>
          <a:lstStyle>
            <a:lvl1pPr marL="0" indent="0" algn="l">
              <a:lnSpc>
                <a:spcPts val="4000"/>
              </a:lnSpc>
              <a:spcBef>
                <a:spcPts val="0"/>
              </a:spcBef>
              <a:buNone/>
              <a:defRPr sz="3733" b="1" i="0" u="none" kern="1200" baseline="0">
                <a:solidFill>
                  <a:schemeClr val="bg2"/>
                </a:solidFill>
                <a:uFill>
                  <a:solidFill>
                    <a:srgbClr val="291C1D"/>
                  </a:solidFill>
                </a:uFill>
                <a:latin typeface="+mn-lt"/>
                <a:ea typeface="Adobe 仿宋 Std R"/>
              </a:defRPr>
            </a:lvl1pPr>
          </a:lstStyle>
          <a:p>
            <a:pPr lvl="0"/>
            <a:r>
              <a:rPr lang="it-IT" dirty="0" smtClean="0"/>
              <a:t>Title of the presentation</a:t>
            </a:r>
            <a:endParaRPr lang="it-IT" dirty="0"/>
          </a:p>
        </p:txBody>
      </p:sp>
      <p:sp>
        <p:nvSpPr>
          <p:cNvPr id="10" name="Segnaposto testo 4"/>
          <p:cNvSpPr>
            <a:spLocks noGrp="1"/>
          </p:cNvSpPr>
          <p:nvPr>
            <p:ph type="body" sz="quarter" idx="15" hasCustomPrompt="1"/>
          </p:nvPr>
        </p:nvSpPr>
        <p:spPr>
          <a:xfrm>
            <a:off x="1118045" y="2952367"/>
            <a:ext cx="10464356" cy="310112"/>
          </a:xfrm>
          <a:prstGeom prst="rect">
            <a:avLst/>
          </a:prstGeom>
        </p:spPr>
        <p:txBody>
          <a:bodyPr vert="horz" lIns="0" tIns="0" rIns="0" bIns="0" anchor="t" anchorCtr="0"/>
          <a:lstStyle>
            <a:lvl1pPr marL="0" indent="0" algn="l">
              <a:lnSpc>
                <a:spcPts val="2000"/>
              </a:lnSpc>
              <a:spcBef>
                <a:spcPts val="0"/>
              </a:spcBef>
              <a:buNone/>
              <a:defRPr sz="1867" b="0" i="0" u="none" kern="1200" baseline="0">
                <a:solidFill>
                  <a:schemeClr val="bg2"/>
                </a:solidFill>
                <a:uFill>
                  <a:solidFill>
                    <a:srgbClr val="291C1D"/>
                  </a:solidFill>
                </a:uFill>
                <a:latin typeface="+mn-lt"/>
                <a:ea typeface="Adobe 仿宋 Std R"/>
              </a:defRPr>
            </a:lvl1pPr>
          </a:lstStyle>
          <a:p>
            <a:pPr lvl="0"/>
            <a:r>
              <a:rPr lang="it-IT" dirty="0" smtClean="0"/>
              <a:t>Subtitle of the presentation</a:t>
            </a:r>
            <a:endParaRPr lang="it-IT" dirty="0"/>
          </a:p>
        </p:txBody>
      </p:sp>
      <p:sp>
        <p:nvSpPr>
          <p:cNvPr id="11" name="Segnaposto testo 4"/>
          <p:cNvSpPr>
            <a:spLocks noGrp="1"/>
          </p:cNvSpPr>
          <p:nvPr>
            <p:ph type="body" sz="quarter" idx="16" hasCustomPrompt="1"/>
          </p:nvPr>
        </p:nvSpPr>
        <p:spPr>
          <a:xfrm>
            <a:off x="1118043" y="3796551"/>
            <a:ext cx="5824623" cy="233560"/>
          </a:xfrm>
          <a:prstGeom prst="rect">
            <a:avLst/>
          </a:prstGeom>
        </p:spPr>
        <p:txBody>
          <a:bodyPr vert="horz" lIns="0" tIns="0" rIns="0" bIns="0" anchor="t" anchorCtr="0"/>
          <a:lstStyle>
            <a:lvl1pPr marL="0" indent="0" algn="l">
              <a:lnSpc>
                <a:spcPts val="1333"/>
              </a:lnSpc>
              <a:spcBef>
                <a:spcPts val="0"/>
              </a:spcBef>
              <a:buNone/>
              <a:defRPr sz="1200" b="0" i="0" u="none" kern="1200" baseline="0">
                <a:solidFill>
                  <a:schemeClr val="bg2"/>
                </a:solidFill>
                <a:uFill>
                  <a:solidFill>
                    <a:srgbClr val="291C1D"/>
                  </a:solidFill>
                </a:uFill>
                <a:latin typeface="+mn-lt"/>
                <a:ea typeface="Adobe 仿宋 Std R"/>
              </a:defRPr>
            </a:lvl1pPr>
          </a:lstStyle>
          <a:p>
            <a:pPr lvl="0"/>
            <a:r>
              <a:rPr lang="it-IT" dirty="0" smtClean="0"/>
              <a:t>Job Title or Department</a:t>
            </a:r>
          </a:p>
        </p:txBody>
      </p:sp>
      <p:sp>
        <p:nvSpPr>
          <p:cNvPr id="12" name="Segnaposto testo 4"/>
          <p:cNvSpPr>
            <a:spLocks noGrp="1"/>
          </p:cNvSpPr>
          <p:nvPr>
            <p:ph type="body" sz="quarter" idx="17" hasCustomPrompt="1"/>
          </p:nvPr>
        </p:nvSpPr>
        <p:spPr>
          <a:xfrm>
            <a:off x="1118043" y="5348112"/>
            <a:ext cx="5824623" cy="228600"/>
          </a:xfrm>
          <a:prstGeom prst="rect">
            <a:avLst/>
          </a:prstGeom>
        </p:spPr>
        <p:txBody>
          <a:bodyPr vert="horz" lIns="0" tIns="0" rIns="0" bIns="0" anchor="t" anchorCtr="0"/>
          <a:lstStyle>
            <a:lvl1pPr marL="0" indent="0" algn="l">
              <a:lnSpc>
                <a:spcPts val="1333"/>
              </a:lnSpc>
              <a:spcBef>
                <a:spcPts val="0"/>
              </a:spcBef>
              <a:buNone/>
              <a:defRPr sz="1200" b="0" i="0" u="none" kern="1200" baseline="0">
                <a:solidFill>
                  <a:schemeClr val="bg2"/>
                </a:solidFill>
                <a:uFill>
                  <a:solidFill>
                    <a:srgbClr val="291C1D"/>
                  </a:solidFill>
                </a:uFill>
                <a:latin typeface="+mn-lt"/>
                <a:ea typeface="Adobe 仿宋 Std R"/>
              </a:defRPr>
            </a:lvl1pPr>
          </a:lstStyle>
          <a:p>
            <a:pPr lvl="0"/>
            <a:r>
              <a:rPr lang="it-IT" dirty="0" smtClean="0"/>
              <a:t>City, Nation</a:t>
            </a:r>
          </a:p>
        </p:txBody>
      </p:sp>
      <p:sp>
        <p:nvSpPr>
          <p:cNvPr id="14" name="Segnaposto data 8"/>
          <p:cNvSpPr>
            <a:spLocks noGrp="1"/>
          </p:cNvSpPr>
          <p:nvPr>
            <p:ph type="dt" sz="half" idx="2"/>
          </p:nvPr>
        </p:nvSpPr>
        <p:spPr>
          <a:xfrm>
            <a:off x="1118043" y="5596465"/>
            <a:ext cx="5824623" cy="251179"/>
          </a:xfrm>
          <a:prstGeom prst="rect">
            <a:avLst/>
          </a:prstGeom>
        </p:spPr>
        <p:txBody>
          <a:bodyPr vert="horz" lIns="0" tIns="0" rIns="0" bIns="0" rtlCol="0" anchor="t" anchorCtr="0"/>
          <a:lstStyle>
            <a:lvl1pPr algn="l">
              <a:defRPr sz="1200" baseline="0">
                <a:solidFill>
                  <a:schemeClr val="bg2"/>
                </a:solidFill>
                <a:latin typeface="+mn-lt"/>
              </a:defRPr>
            </a:lvl1pPr>
          </a:lstStyle>
          <a:p>
            <a:pPr defTabSz="609585"/>
            <a:r>
              <a:rPr lang="en-US" smtClean="0">
                <a:solidFill>
                  <a:srgbClr val="FFFFFF"/>
                </a:solidFill>
              </a:rPr>
              <a:t>October 21st, 2015</a:t>
            </a:r>
            <a:endParaRPr lang="it-IT">
              <a:solidFill>
                <a:srgbClr val="FFFFFF"/>
              </a:solidFill>
            </a:endParaRPr>
          </a:p>
        </p:txBody>
      </p:sp>
    </p:spTree>
    <p:extLst>
      <p:ext uri="{BB962C8B-B14F-4D97-AF65-F5344CB8AC3E}">
        <p14:creationId xmlns:p14="http://schemas.microsoft.com/office/powerpoint/2010/main" val="59759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DEX">
    <p:spTree>
      <p:nvGrpSpPr>
        <p:cNvPr id="1" name=""/>
        <p:cNvGrpSpPr/>
        <p:nvPr/>
      </p:nvGrpSpPr>
      <p:grpSpPr>
        <a:xfrm>
          <a:off x="0" y="0"/>
          <a:ext cx="0" cy="0"/>
          <a:chOff x="0" y="0"/>
          <a:chExt cx="0" cy="0"/>
        </a:xfrm>
      </p:grpSpPr>
      <p:sp>
        <p:nvSpPr>
          <p:cNvPr id="4" name="Segnaposto numero diapositiva 6"/>
          <p:cNvSpPr>
            <a:spLocks noGrp="1"/>
          </p:cNvSpPr>
          <p:nvPr>
            <p:ph type="sldNum" sz="quarter" idx="4"/>
          </p:nvPr>
        </p:nvSpPr>
        <p:spPr>
          <a:xfrm>
            <a:off x="11268600" y="6515669"/>
            <a:ext cx="427411" cy="266131"/>
          </a:xfrm>
          <a:prstGeom prst="rect">
            <a:avLst/>
          </a:prstGeom>
        </p:spPr>
        <p:txBody>
          <a:bodyPr vert="horz" lIns="0" tIns="0" rIns="0" bIns="0" rtlCol="0" anchor="t" anchorCtr="0"/>
          <a:lstStyle>
            <a:lvl1pPr algn="l">
              <a:defRPr sz="1067" baseline="0">
                <a:solidFill>
                  <a:schemeClr val="accent2"/>
                </a:solidFill>
                <a:latin typeface="+mn-lt"/>
              </a:defRPr>
            </a:lvl1pPr>
          </a:lstStyle>
          <a:p>
            <a:pPr defTabSz="609585"/>
            <a:fld id="{9648F461-6B1C-CA42-A063-2DCE900AB2CB}" type="slidenum">
              <a:rPr lang="it-IT" smtClean="0">
                <a:solidFill>
                  <a:srgbClr val="898C8A"/>
                </a:solidFill>
              </a:rPr>
              <a:pPr defTabSz="609585"/>
              <a:t>‹N›</a:t>
            </a:fld>
            <a:endParaRPr lang="it-IT">
              <a:solidFill>
                <a:srgbClr val="898C8A"/>
              </a:solidFill>
            </a:endParaRPr>
          </a:p>
        </p:txBody>
      </p:sp>
      <p:sp>
        <p:nvSpPr>
          <p:cNvPr id="5" name="Segnaposto piè di pagina 4"/>
          <p:cNvSpPr>
            <a:spLocks noGrp="1"/>
          </p:cNvSpPr>
          <p:nvPr>
            <p:ph type="ftr" sz="quarter" idx="3"/>
          </p:nvPr>
        </p:nvSpPr>
        <p:spPr>
          <a:xfrm>
            <a:off x="720000" y="6514779"/>
            <a:ext cx="5036005" cy="312175"/>
          </a:xfrm>
          <a:prstGeom prst="rect">
            <a:avLst/>
          </a:prstGeom>
        </p:spPr>
        <p:txBody>
          <a:bodyPr vert="horz" wrap="none" lIns="0" tIns="0" rIns="0" bIns="0" rtlCol="0" anchor="t" anchorCtr="0"/>
          <a:lstStyle>
            <a:lvl1pPr algn="l">
              <a:defRPr sz="1067" baseline="0">
                <a:solidFill>
                  <a:schemeClr val="accent2"/>
                </a:solidFill>
                <a:latin typeface="+mn-lt"/>
              </a:defRPr>
            </a:lvl1pPr>
          </a:lstStyle>
          <a:p>
            <a:r>
              <a:rPr lang="it-IT" smtClean="0">
                <a:solidFill>
                  <a:srgbClr val="898C8A"/>
                </a:solidFill>
              </a:rPr>
              <a:t>TITLE OF THE PRESENTATION</a:t>
            </a:r>
            <a:endParaRPr lang="it-IT">
              <a:solidFill>
                <a:srgbClr val="898C8A"/>
              </a:solidFill>
            </a:endParaRPr>
          </a:p>
        </p:txBody>
      </p:sp>
      <p:sp>
        <p:nvSpPr>
          <p:cNvPr id="6" name="Segnaposto data 8"/>
          <p:cNvSpPr>
            <a:spLocks noGrp="1"/>
          </p:cNvSpPr>
          <p:nvPr>
            <p:ph type="dt" sz="half" idx="2"/>
          </p:nvPr>
        </p:nvSpPr>
        <p:spPr>
          <a:xfrm>
            <a:off x="8815191" y="6514779"/>
            <a:ext cx="1894357" cy="275375"/>
          </a:xfrm>
          <a:prstGeom prst="rect">
            <a:avLst/>
          </a:prstGeom>
        </p:spPr>
        <p:txBody>
          <a:bodyPr vert="horz" lIns="0" tIns="0" rIns="0" bIns="0" rtlCol="0" anchor="t" anchorCtr="0"/>
          <a:lstStyle>
            <a:lvl1pPr algn="r">
              <a:defRPr sz="1067" baseline="0">
                <a:solidFill>
                  <a:schemeClr val="accent2"/>
                </a:solidFill>
                <a:latin typeface="+mn-lt"/>
              </a:defRPr>
            </a:lvl1pPr>
          </a:lstStyle>
          <a:p>
            <a:r>
              <a:rPr lang="en-US" smtClean="0">
                <a:solidFill>
                  <a:srgbClr val="898C8A"/>
                </a:solidFill>
              </a:rPr>
              <a:t>October 21st, 2015</a:t>
            </a:r>
            <a:endParaRPr lang="it-IT">
              <a:solidFill>
                <a:srgbClr val="898C8A"/>
              </a:solidFill>
            </a:endParaRPr>
          </a:p>
        </p:txBody>
      </p:sp>
      <p:sp>
        <p:nvSpPr>
          <p:cNvPr id="7" name="CasellaDiTesto 6"/>
          <p:cNvSpPr txBox="1"/>
          <p:nvPr userDrawn="1"/>
        </p:nvSpPr>
        <p:spPr>
          <a:xfrm>
            <a:off x="720000" y="177800"/>
            <a:ext cx="8048533" cy="1219200"/>
          </a:xfrm>
          <a:prstGeom prst="rect">
            <a:avLst/>
          </a:prstGeom>
          <a:noFill/>
        </p:spPr>
        <p:txBody>
          <a:bodyPr wrap="none" lIns="0" tIns="0" rIns="0" bIns="0" rtlCol="0">
            <a:noAutofit/>
          </a:bodyPr>
          <a:lstStyle/>
          <a:p>
            <a:pPr defTabSz="609585"/>
            <a:r>
              <a:rPr lang="it-IT" sz="4800" dirty="0" err="1" smtClean="0">
                <a:solidFill>
                  <a:srgbClr val="FFFFFF"/>
                </a:solidFill>
              </a:rPr>
              <a:t>Index</a:t>
            </a:r>
            <a:endParaRPr lang="it-IT" sz="4800" dirty="0">
              <a:solidFill>
                <a:srgbClr val="FFFFFF"/>
              </a:solidFill>
            </a:endParaRPr>
          </a:p>
        </p:txBody>
      </p:sp>
      <p:cxnSp>
        <p:nvCxnSpPr>
          <p:cNvPr id="8" name="Connettore 1 7"/>
          <p:cNvCxnSpPr/>
          <p:nvPr userDrawn="1"/>
        </p:nvCxnSpPr>
        <p:spPr>
          <a:xfrm>
            <a:off x="688623" y="953561"/>
            <a:ext cx="11520000" cy="0"/>
          </a:xfrm>
          <a:prstGeom prst="line">
            <a:avLst/>
          </a:prstGeom>
          <a:ln w="1270" cmpd="sng">
            <a:solidFill>
              <a:schemeClr val="bg2"/>
            </a:solidFill>
            <a:prstDash val="solid"/>
          </a:ln>
        </p:spPr>
        <p:style>
          <a:lnRef idx="1">
            <a:schemeClr val="accent1"/>
          </a:lnRef>
          <a:fillRef idx="0">
            <a:schemeClr val="accent1"/>
          </a:fillRef>
          <a:effectRef idx="0">
            <a:schemeClr val="accent1"/>
          </a:effectRef>
          <a:fontRef idx="minor">
            <a:schemeClr val="tx1"/>
          </a:fontRef>
        </p:style>
      </p:cxnSp>
      <p:sp>
        <p:nvSpPr>
          <p:cNvPr id="9" name="Segnaposto testo 4"/>
          <p:cNvSpPr>
            <a:spLocks noGrp="1"/>
          </p:cNvSpPr>
          <p:nvPr>
            <p:ph type="body" sz="quarter" idx="21" hasCustomPrompt="1"/>
          </p:nvPr>
        </p:nvSpPr>
        <p:spPr>
          <a:xfrm>
            <a:off x="720000" y="1920001"/>
            <a:ext cx="10964000" cy="4353800"/>
          </a:xfrm>
          <a:prstGeom prst="rect">
            <a:avLst/>
          </a:prstGeom>
        </p:spPr>
        <p:txBody>
          <a:bodyPr vert="horz" lIns="0" tIns="0" rIns="0" bIns="0" anchor="t" anchorCtr="0"/>
          <a:lstStyle>
            <a:lvl1pPr marL="263993" indent="-479988" algn="l">
              <a:lnSpc>
                <a:spcPts val="3733"/>
              </a:lnSpc>
              <a:spcBef>
                <a:spcPts val="0"/>
              </a:spcBef>
              <a:buClr>
                <a:schemeClr val="accent1"/>
              </a:buClr>
              <a:buSzPct val="130000"/>
              <a:buFont typeface="Lucida Grande"/>
              <a:buChar char="■"/>
              <a:defRPr sz="2133" b="0" i="0" u="none" kern="1200" baseline="0">
                <a:solidFill>
                  <a:schemeClr val="accent2"/>
                </a:solidFill>
                <a:uFill>
                  <a:solidFill>
                    <a:srgbClr val="291C1D"/>
                  </a:solidFill>
                </a:uFill>
                <a:latin typeface="+mn-lt"/>
                <a:ea typeface="Adobe 仿宋 Std R"/>
              </a:defRPr>
            </a:lvl1pPr>
          </a:lstStyle>
          <a:p>
            <a:pPr lvl="0"/>
            <a:r>
              <a:rPr lang="it-IT" dirty="0" smtClean="0"/>
              <a:t>Title</a:t>
            </a:r>
          </a:p>
          <a:p>
            <a:pPr lvl="0"/>
            <a:r>
              <a:rPr lang="it-IT" dirty="0" smtClean="0"/>
              <a:t>Title</a:t>
            </a:r>
          </a:p>
          <a:p>
            <a:pPr lvl="0"/>
            <a:r>
              <a:rPr lang="it-IT" dirty="0" smtClean="0"/>
              <a:t>Title</a:t>
            </a:r>
          </a:p>
          <a:p>
            <a:pPr lvl="0"/>
            <a:r>
              <a:rPr lang="it-IT" dirty="0" smtClean="0"/>
              <a:t>Title</a:t>
            </a:r>
          </a:p>
          <a:p>
            <a:pPr lvl="0"/>
            <a:r>
              <a:rPr lang="it-IT" dirty="0" smtClean="0"/>
              <a:t>Title</a:t>
            </a:r>
          </a:p>
        </p:txBody>
      </p:sp>
    </p:spTree>
    <p:extLst>
      <p:ext uri="{BB962C8B-B14F-4D97-AF65-F5344CB8AC3E}">
        <p14:creationId xmlns:p14="http://schemas.microsoft.com/office/powerpoint/2010/main" val="7266345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 name="Shape 60"/>
          <p:cNvSpPr/>
          <p:nvPr userDrawn="1"/>
        </p:nvSpPr>
        <p:spPr>
          <a:xfrm>
            <a:off x="0" y="777600"/>
            <a:ext cx="12191999" cy="45719"/>
          </a:xfrm>
          <a:prstGeom prst="rect">
            <a:avLst/>
          </a:prstGeom>
          <a:gradFill flip="none" rotWithShape="1">
            <a:gsLst>
              <a:gs pos="22000">
                <a:schemeClr val="accent6"/>
              </a:gs>
              <a:gs pos="12000">
                <a:schemeClr val="bg1"/>
              </a:gs>
            </a:gsLst>
            <a:lin ang="0" scaled="1"/>
            <a:tileRect/>
          </a:gradFill>
          <a:ln w="12700">
            <a:miter lim="400000"/>
          </a:ln>
        </p:spPr>
        <p:txBody>
          <a:bodyPr lIns="50800" tIns="50800" rIns="50800" bIns="50800" anchor="ctr"/>
          <a:lstStyle/>
          <a:p>
            <a:pPr lvl="0"/>
            <a:endParaRPr sz="2400">
              <a:solidFill>
                <a:srgbClr val="CC1C01"/>
              </a:solidFill>
              <a:sym typeface="Helvetica Light"/>
            </a:endParaRPr>
          </a:p>
        </p:txBody>
      </p:sp>
      <p:pic>
        <p:nvPicPr>
          <p:cNvPr id="23" name="Immagin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2681" y="82722"/>
            <a:ext cx="1323372" cy="665046"/>
          </a:xfrm>
          <a:prstGeom prst="rect">
            <a:avLst/>
          </a:prstGeom>
        </p:spPr>
      </p:pic>
      <p:pic>
        <p:nvPicPr>
          <p:cNvPr id="28" name="Immagine 27"/>
          <p:cNvPicPr>
            <a:picLocks noChangeAspect="1"/>
          </p:cNvPicPr>
          <p:nvPr userDrawn="1"/>
        </p:nvPicPr>
        <p:blipFill rotWithShape="1">
          <a:blip r:embed="rId4"/>
          <a:srcRect l="4789" t="22070" r="24225" b="64592"/>
          <a:stretch/>
        </p:blipFill>
        <p:spPr>
          <a:xfrm>
            <a:off x="5163424" y="6172282"/>
            <a:ext cx="7028575" cy="685718"/>
          </a:xfrm>
          <a:prstGeom prst="roundRect">
            <a:avLst>
              <a:gd name="adj" fmla="val 8594"/>
            </a:avLst>
          </a:prstGeom>
          <a:solidFill>
            <a:srgbClr val="FFFFFF">
              <a:shade val="85000"/>
            </a:srgbClr>
          </a:solidFill>
          <a:ln>
            <a:noFill/>
          </a:ln>
          <a:effectLst/>
        </p:spPr>
      </p:pic>
      <p:pic>
        <p:nvPicPr>
          <p:cNvPr id="2050" name="Picture 2" descr="https://www.paraserbatoi.it/921-thickbox_default/kit-2-stickers-decorativi-italia-bandiera-italiana-per-auto-moto.jpg"/>
          <p:cNvPicPr>
            <a:picLocks noChangeAspect="1" noChangeArrowheads="1"/>
          </p:cNvPicPr>
          <p:nvPr userDrawn="1"/>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50872" b="29641"/>
          <a:stretch/>
        </p:blipFill>
        <p:spPr bwMode="auto">
          <a:xfrm>
            <a:off x="-177800" y="6159899"/>
            <a:ext cx="5436634" cy="685718"/>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22"/>
          <p:cNvSpPr txBox="1"/>
          <p:nvPr userDrawn="1"/>
        </p:nvSpPr>
        <p:spPr>
          <a:xfrm>
            <a:off x="11524028" y="6515141"/>
            <a:ext cx="467544" cy="249472"/>
          </a:xfrm>
          <a:prstGeom prst="rect">
            <a:avLst/>
          </a:prstGeom>
          <a:noFill/>
        </p:spPr>
        <p:txBody>
          <a:bodyPr anchor="ctr"/>
          <a:lstStyle/>
          <a:p>
            <a:pPr algn="r"/>
            <a:fld id="{11D40784-3B01-4A92-B0A7-E06555972573}" type="slidenum">
              <a:rPr lang="pt-BR" sz="1200" b="1">
                <a:solidFill>
                  <a:schemeClr val="bg1"/>
                </a:solidFill>
                <a:latin typeface="Din"/>
              </a:rPr>
              <a:pPr algn="r"/>
              <a:t>‹N›</a:t>
            </a:fld>
            <a:endParaRPr lang="pt-BR" sz="1200" b="1" dirty="0">
              <a:solidFill>
                <a:schemeClr val="bg1"/>
              </a:solidFill>
              <a:latin typeface="Din"/>
            </a:endParaRPr>
          </a:p>
        </p:txBody>
      </p:sp>
      <p:sp>
        <p:nvSpPr>
          <p:cNvPr id="8" name="Segnaposto testo 4"/>
          <p:cNvSpPr txBox="1">
            <a:spLocks/>
          </p:cNvSpPr>
          <p:nvPr userDrawn="1"/>
        </p:nvSpPr>
        <p:spPr>
          <a:xfrm>
            <a:off x="-152399" y="178166"/>
            <a:ext cx="1828799" cy="485105"/>
          </a:xfrm>
          <a:prstGeom prst="rect">
            <a:avLst/>
          </a:prstGeom>
        </p:spPr>
        <p:txBody>
          <a:bodyPr vert="horz" lIns="0" tIns="0" rIns="0" bIns="0" anchor="ctr" anchorCtr="0"/>
          <a:lstStyle>
            <a:lvl1pPr marL="0" indent="0" algn="l" defTabSz="609585" rtl="0" eaLnBrk="1" latinLnBrk="0" hangingPunct="1">
              <a:lnSpc>
                <a:spcPts val="2933"/>
              </a:lnSpc>
              <a:spcBef>
                <a:spcPts val="0"/>
              </a:spcBef>
              <a:buFont typeface="Arial"/>
              <a:buNone/>
              <a:defRPr sz="1400" b="1" i="0" u="none" kern="1200" baseline="0">
                <a:solidFill>
                  <a:srgbClr val="0070C0"/>
                </a:solidFill>
                <a:uFill>
                  <a:solidFill>
                    <a:srgbClr val="291C1D"/>
                  </a:solidFill>
                </a:uFill>
                <a:latin typeface="Calibri" panose="020F0502020204030204" pitchFamily="34" charset="0"/>
                <a:ea typeface="Calibri" panose="020F0502020204030204" pitchFamily="34" charset="0"/>
                <a:cs typeface="Calibri" panose="020F0502020204030204" pitchFamily="34" charset="0"/>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algn="ctr">
              <a:lnSpc>
                <a:spcPct val="100000"/>
              </a:lnSpc>
            </a:pPr>
            <a:r>
              <a:rPr lang="it-IT" dirty="0" smtClean="0"/>
              <a:t>Pratola Serra</a:t>
            </a:r>
          </a:p>
          <a:p>
            <a:pPr algn="ctr">
              <a:lnSpc>
                <a:spcPct val="100000"/>
              </a:lnSpc>
            </a:pPr>
            <a:r>
              <a:rPr lang="it-IT" dirty="0" smtClean="0"/>
              <a:t>Engine </a:t>
            </a:r>
            <a:r>
              <a:rPr lang="it-IT" dirty="0" err="1" smtClean="0"/>
              <a:t>Plant</a:t>
            </a:r>
            <a:endParaRPr lang="it-IT" dirty="0" smtClean="0"/>
          </a:p>
        </p:txBody>
      </p:sp>
    </p:spTree>
    <p:extLst>
      <p:ext uri="{BB962C8B-B14F-4D97-AF65-F5344CB8AC3E}">
        <p14:creationId xmlns:p14="http://schemas.microsoft.com/office/powerpoint/2010/main" val="2750252238"/>
      </p:ext>
    </p:extLst>
  </p:cSld>
  <p:clrMap bg1="lt1" tx1="dk1" bg2="lt2" tx2="dk2" accent1="accent1" accent2="accent2" accent3="accent3" accent4="accent4" accent5="accent5" accent6="accent6" hlink="hlink" folHlink="folHlink"/>
  <p:sldLayoutIdLst>
    <p:sldLayoutId id="2147483691" r:id="rId1"/>
  </p:sldLayoutIdLst>
  <p:timing>
    <p:tnLst>
      <p:par>
        <p:cTn id="1" dur="indefinite" restart="never" nodeType="tmRoot"/>
      </p:par>
    </p:tnLst>
  </p:timing>
  <p:hf hd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it-IT"/>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ttangolo 2"/>
          <p:cNvSpPr/>
          <p:nvPr userDrawn="1"/>
        </p:nvSpPr>
        <p:spPr>
          <a:xfrm>
            <a:off x="0" y="1490135"/>
            <a:ext cx="12192000" cy="456070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it-IT" sz="2400">
              <a:solidFill>
                <a:srgbClr val="FFFFFF"/>
              </a:solidFill>
            </a:endParaRPr>
          </a:p>
        </p:txBody>
      </p:sp>
    </p:spTree>
    <p:extLst>
      <p:ext uri="{BB962C8B-B14F-4D97-AF65-F5344CB8AC3E}">
        <p14:creationId xmlns:p14="http://schemas.microsoft.com/office/powerpoint/2010/main" val="3636363731"/>
      </p:ext>
    </p:extLst>
  </p:cSld>
  <p:clrMap bg1="lt1" tx1="dk1" bg2="lt2" tx2="dk2" accent1="accent1" accent2="accent2" accent3="accent3" accent4="accent4" accent5="accent5" accent6="accent6" hlink="hlink" folHlink="folHlink"/>
  <p:sldLayoutIdLst>
    <p:sldLayoutId id="2147483720" r:id="rId1"/>
  </p:sldLayoutIdLst>
  <p:hf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it-IT"/>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ttangolo 7"/>
          <p:cNvSpPr/>
          <p:nvPr userDrawn="1"/>
        </p:nvSpPr>
        <p:spPr>
          <a:xfrm>
            <a:off x="0" y="1490135"/>
            <a:ext cx="12192000" cy="456070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it-IT" sz="2400">
              <a:solidFill>
                <a:srgbClr val="FFFFFF"/>
              </a:solidFill>
            </a:endParaRPr>
          </a:p>
        </p:txBody>
      </p:sp>
      <p:pic>
        <p:nvPicPr>
          <p:cNvPr id="10" name="Immagine 9" descr="FCA.png"/>
          <p:cNvPicPr>
            <a:picLocks noChangeAspect="1"/>
          </p:cNvPicPr>
          <p:nvPr userDrawn="1"/>
        </p:nvPicPr>
        <p:blipFill>
          <a:blip r:embed="rId3"/>
          <a:stretch>
            <a:fillRect/>
          </a:stretch>
        </p:blipFill>
        <p:spPr>
          <a:xfrm>
            <a:off x="812763" y="420609"/>
            <a:ext cx="2235275" cy="885981"/>
          </a:xfrm>
          <a:prstGeom prst="rect">
            <a:avLst/>
          </a:prstGeom>
        </p:spPr>
      </p:pic>
      <p:pic>
        <p:nvPicPr>
          <p:cNvPr id="7" name="Immagine 6" descr="REGION_EMEA2.png"/>
          <p:cNvPicPr>
            <a:picLocks noChangeAspect="1"/>
          </p:cNvPicPr>
          <p:nvPr userDrawn="1"/>
        </p:nvPicPr>
        <p:blipFill>
          <a:blip r:embed="rId4"/>
          <a:stretch>
            <a:fillRect/>
          </a:stretch>
        </p:blipFill>
        <p:spPr>
          <a:xfrm>
            <a:off x="1105431" y="6273827"/>
            <a:ext cx="837128" cy="406373"/>
          </a:xfrm>
          <a:prstGeom prst="rect">
            <a:avLst/>
          </a:prstGeom>
        </p:spPr>
      </p:pic>
      <p:pic>
        <p:nvPicPr>
          <p:cNvPr id="9" name="Immagine 8" descr="REGION_EMEA NEW JEEP.png"/>
          <p:cNvPicPr>
            <a:picLocks noChangeAspect="1"/>
          </p:cNvPicPr>
          <p:nvPr userDrawn="1"/>
        </p:nvPicPr>
        <p:blipFill>
          <a:blip r:embed="rId5"/>
          <a:stretch>
            <a:fillRect/>
          </a:stretch>
        </p:blipFill>
        <p:spPr>
          <a:xfrm>
            <a:off x="5625826" y="6066396"/>
            <a:ext cx="6291281" cy="780315"/>
          </a:xfrm>
          <a:prstGeom prst="rect">
            <a:avLst/>
          </a:prstGeom>
        </p:spPr>
      </p:pic>
    </p:spTree>
    <p:extLst>
      <p:ext uri="{BB962C8B-B14F-4D97-AF65-F5344CB8AC3E}">
        <p14:creationId xmlns:p14="http://schemas.microsoft.com/office/powerpoint/2010/main" val="1334730046"/>
      </p:ext>
    </p:extLst>
  </p:cSld>
  <p:clrMap bg1="lt1" tx1="dk1" bg2="lt2" tx2="dk2" accent1="accent1" accent2="accent2" accent3="accent3" accent4="accent4" accent5="accent5" accent6="accent6" hlink="hlink" folHlink="folHlink"/>
  <p:sldLayoutIdLst>
    <p:sldLayoutId id="2147483724" r:id="rId1"/>
  </p:sldLayoutIdLst>
  <p:hf hd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it-IT"/>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4" name="Connettore 1 3"/>
          <p:cNvCxnSpPr/>
          <p:nvPr userDrawn="1"/>
        </p:nvCxnSpPr>
        <p:spPr>
          <a:xfrm rot="5400000">
            <a:off x="10871211" y="6600119"/>
            <a:ext cx="248355" cy="2117"/>
          </a:xfrm>
          <a:prstGeom prst="line">
            <a:avLst/>
          </a:prstGeom>
          <a:ln w="19050"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Rettangolo 7"/>
          <p:cNvSpPr/>
          <p:nvPr userDrawn="1"/>
        </p:nvSpPr>
        <p:spPr>
          <a:xfrm>
            <a:off x="0" y="0"/>
            <a:ext cx="12192000" cy="149013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it-IT" sz="2400">
              <a:solidFill>
                <a:srgbClr val="FFFFFF"/>
              </a:solidFill>
            </a:endParaRPr>
          </a:p>
        </p:txBody>
      </p:sp>
      <p:pic>
        <p:nvPicPr>
          <p:cNvPr id="7" name="Immagine 6"/>
          <p:cNvPicPr>
            <a:picLocks noChangeAspect="1"/>
          </p:cNvPicPr>
          <p:nvPr userDrawn="1"/>
        </p:nvPicPr>
        <p:blipFill rotWithShape="1">
          <a:blip r:embed="rId3"/>
          <a:srcRect l="4789" t="22070" r="24225" b="64592"/>
          <a:stretch/>
        </p:blipFill>
        <p:spPr>
          <a:xfrm>
            <a:off x="5153149" y="6172280"/>
            <a:ext cx="7028575" cy="685718"/>
          </a:xfrm>
          <a:prstGeom prst="roundRect">
            <a:avLst>
              <a:gd name="adj" fmla="val 8594"/>
            </a:avLst>
          </a:prstGeom>
          <a:solidFill>
            <a:srgbClr val="FFFFFF">
              <a:shade val="85000"/>
            </a:srgbClr>
          </a:solidFill>
          <a:ln>
            <a:noFill/>
          </a:ln>
          <a:effectLst/>
        </p:spPr>
      </p:pic>
      <p:pic>
        <p:nvPicPr>
          <p:cNvPr id="9" name="Picture 2" descr="https://www.paraserbatoi.it/921-thickbox_default/kit-2-stickers-decorativi-italia-bandiera-italiana-per-auto-moto.jpg"/>
          <p:cNvPicPr>
            <a:picLocks noChangeAspect="1" noChangeArrowheads="1"/>
          </p:cNvPicPr>
          <p:nvPr userDrawn="1"/>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50872" b="29641"/>
          <a:stretch/>
        </p:blipFill>
        <p:spPr bwMode="auto">
          <a:xfrm>
            <a:off x="-188075" y="6159897"/>
            <a:ext cx="5436634" cy="685718"/>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22"/>
          <p:cNvSpPr txBox="1"/>
          <p:nvPr userDrawn="1"/>
        </p:nvSpPr>
        <p:spPr>
          <a:xfrm>
            <a:off x="11513753" y="6515139"/>
            <a:ext cx="467544" cy="249472"/>
          </a:xfrm>
          <a:prstGeom prst="rect">
            <a:avLst/>
          </a:prstGeom>
          <a:noFill/>
        </p:spPr>
        <p:txBody>
          <a:bodyPr anchor="ctr"/>
          <a:lstStyle/>
          <a:p>
            <a:pPr algn="r"/>
            <a:fld id="{11D40784-3B01-4A92-B0A7-E06555972573}" type="slidenum">
              <a:rPr lang="pt-BR" sz="1200" b="1">
                <a:solidFill>
                  <a:srgbClr val="FFFFFF"/>
                </a:solidFill>
                <a:latin typeface="Din"/>
              </a:rPr>
              <a:pPr algn="r"/>
              <a:t>‹N›</a:t>
            </a:fld>
            <a:endParaRPr lang="pt-BR" sz="1200" b="1" dirty="0">
              <a:solidFill>
                <a:srgbClr val="FFFFFF"/>
              </a:solidFill>
              <a:latin typeface="Din"/>
            </a:endParaRPr>
          </a:p>
        </p:txBody>
      </p:sp>
    </p:spTree>
    <p:extLst>
      <p:ext uri="{BB962C8B-B14F-4D97-AF65-F5344CB8AC3E}">
        <p14:creationId xmlns:p14="http://schemas.microsoft.com/office/powerpoint/2010/main" val="923199167"/>
      </p:ext>
    </p:extLst>
  </p:cSld>
  <p:clrMap bg1="lt1" tx1="dk1" bg2="lt2" tx2="dk2" accent1="accent1" accent2="accent2" accent3="accent3" accent4="accent4" accent5="accent5" accent6="accent6" hlink="hlink" folHlink="folHlink"/>
  <p:sldLayoutIdLst>
    <p:sldLayoutId id="2147483726" r:id="rId1"/>
  </p:sldLayoutIdLst>
  <p:hf hd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it-IT"/>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7"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5.sv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33.svg"/></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1"/>
          </p:nvPr>
        </p:nvSpPr>
        <p:spPr/>
        <p:txBody>
          <a:bodyPr/>
          <a:lstStyle/>
          <a:p>
            <a:r>
              <a:rPr lang="it-IT" dirty="0" smtClean="0"/>
              <a:t>Andrea D’Urzo</a:t>
            </a:r>
            <a:endParaRPr lang="it-IT" dirty="0"/>
          </a:p>
        </p:txBody>
      </p:sp>
      <p:sp>
        <p:nvSpPr>
          <p:cNvPr id="3" name="Segnaposto testo 2"/>
          <p:cNvSpPr>
            <a:spLocks noGrp="1"/>
          </p:cNvSpPr>
          <p:nvPr>
            <p:ph type="body" sz="quarter" idx="14"/>
          </p:nvPr>
        </p:nvSpPr>
        <p:spPr/>
        <p:txBody>
          <a:bodyPr/>
          <a:lstStyle/>
          <a:p>
            <a:r>
              <a:rPr lang="it-IT" dirty="0" smtClean="0"/>
              <a:t>Pratola Serra Plant</a:t>
            </a:r>
            <a:endParaRPr lang="it-IT" dirty="0"/>
          </a:p>
        </p:txBody>
      </p:sp>
      <p:sp>
        <p:nvSpPr>
          <p:cNvPr id="4" name="Segnaposto testo 3"/>
          <p:cNvSpPr>
            <a:spLocks noGrp="1"/>
          </p:cNvSpPr>
          <p:nvPr>
            <p:ph type="body" sz="quarter" idx="15"/>
          </p:nvPr>
        </p:nvSpPr>
        <p:spPr/>
        <p:txBody>
          <a:bodyPr/>
          <a:lstStyle/>
          <a:p>
            <a:r>
              <a:rPr lang="it-IT" dirty="0" smtClean="0"/>
              <a:t>Comitato Tecnico Ripartenza</a:t>
            </a:r>
            <a:endParaRPr lang="it-IT" dirty="0"/>
          </a:p>
        </p:txBody>
      </p:sp>
      <p:sp>
        <p:nvSpPr>
          <p:cNvPr id="5" name="Segnaposto testo 4"/>
          <p:cNvSpPr>
            <a:spLocks noGrp="1"/>
          </p:cNvSpPr>
          <p:nvPr>
            <p:ph type="body" sz="quarter" idx="16"/>
          </p:nvPr>
        </p:nvSpPr>
        <p:spPr/>
        <p:txBody>
          <a:bodyPr/>
          <a:lstStyle/>
          <a:p>
            <a:r>
              <a:rPr lang="it-IT" dirty="0">
                <a:solidFill>
                  <a:schemeClr val="bg1"/>
                </a:solidFill>
              </a:rPr>
              <a:t>Definizione delle Linee Guida per la gestione dell’emergenza Covid-19</a:t>
            </a:r>
            <a:endParaRPr lang="it-IT" dirty="0"/>
          </a:p>
        </p:txBody>
      </p:sp>
      <p:sp>
        <p:nvSpPr>
          <p:cNvPr id="6" name="Segnaposto testo 5"/>
          <p:cNvSpPr>
            <a:spLocks noGrp="1"/>
          </p:cNvSpPr>
          <p:nvPr>
            <p:ph type="body" sz="quarter" idx="17"/>
          </p:nvPr>
        </p:nvSpPr>
        <p:spPr/>
        <p:txBody>
          <a:bodyPr/>
          <a:lstStyle/>
          <a:p>
            <a:r>
              <a:rPr lang="it-IT" dirty="0" smtClean="0"/>
              <a:t>Pratola Serra, Italia</a:t>
            </a:r>
            <a:endParaRPr lang="it-IT" dirty="0"/>
          </a:p>
        </p:txBody>
      </p:sp>
      <p:sp>
        <p:nvSpPr>
          <p:cNvPr id="7" name="Segnaposto data 6"/>
          <p:cNvSpPr>
            <a:spLocks noGrp="1"/>
          </p:cNvSpPr>
          <p:nvPr>
            <p:ph type="dt" sz="half" idx="2"/>
          </p:nvPr>
        </p:nvSpPr>
        <p:spPr/>
        <p:txBody>
          <a:bodyPr/>
          <a:lstStyle/>
          <a:p>
            <a:r>
              <a:rPr lang="en-US" dirty="0" smtClean="0">
                <a:solidFill>
                  <a:srgbClr val="FFFFFF"/>
                </a:solidFill>
              </a:rPr>
              <a:t>22.04.2020</a:t>
            </a:r>
            <a:endParaRPr lang="it-IT" dirty="0">
              <a:solidFill>
                <a:srgbClr val="FFFFFF"/>
              </a:solidFill>
            </a:endParaRPr>
          </a:p>
        </p:txBody>
      </p:sp>
    </p:spTree>
    <p:extLst>
      <p:ext uri="{BB962C8B-B14F-4D97-AF65-F5344CB8AC3E}">
        <p14:creationId xmlns:p14="http://schemas.microsoft.com/office/powerpoint/2010/main" val="337026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testo 1"/>
          <p:cNvSpPr txBox="1">
            <a:spLocks/>
          </p:cNvSpPr>
          <p:nvPr/>
        </p:nvSpPr>
        <p:spPr>
          <a:xfrm>
            <a:off x="4493336" y="246964"/>
            <a:ext cx="6055533" cy="322075"/>
          </a:xfrm>
          <a:prstGeom prst="rect">
            <a:avLst/>
          </a:prstGeom>
        </p:spPr>
        <p:txBody>
          <a:bodyPr vert="horz" lIns="0" tIns="0" rIns="0" bIns="0" anchor="ctr" anchorCtr="0"/>
          <a:lstStyle>
            <a:lvl1pPr marL="0" indent="0" algn="l" defTabSz="457200" rtl="0" eaLnBrk="1" latinLnBrk="0" hangingPunct="1">
              <a:lnSpc>
                <a:spcPts val="2200"/>
              </a:lnSpc>
              <a:spcBef>
                <a:spcPts val="0"/>
              </a:spcBef>
              <a:buFont typeface="Arial"/>
              <a:buNone/>
              <a:defRPr sz="2200" b="1" i="0" u="none" kern="1200" baseline="0">
                <a:solidFill>
                  <a:schemeClr val="accent1"/>
                </a:solidFill>
                <a:uFill>
                  <a:solidFill>
                    <a:srgbClr val="291C1D"/>
                  </a:solidFill>
                </a:uFill>
                <a:latin typeface="+mn-lt"/>
                <a:ea typeface="Adobe 仿宋 Std R"/>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ts val="2200"/>
              </a:lnSpc>
              <a:spcBef>
                <a:spcPts val="0"/>
              </a:spcBef>
              <a:spcAft>
                <a:spcPts val="0"/>
              </a:spcAft>
              <a:buClrTx/>
              <a:buSzTx/>
              <a:buFont typeface="Arial"/>
              <a:buNone/>
              <a:tabLst/>
              <a:defRPr/>
            </a:pPr>
            <a:r>
              <a:rPr kumimoji="0" lang="it-IT" sz="2200" b="1" i="0" u="none" strike="noStrike" kern="1200" cap="none" spc="0" normalizeH="0" baseline="0" noProof="0" dirty="0" smtClean="0">
                <a:ln>
                  <a:noFill/>
                </a:ln>
                <a:solidFill>
                  <a:srgbClr val="6784C1"/>
                </a:solidFill>
                <a:effectLst/>
                <a:uLnTx/>
                <a:uFill>
                  <a:solidFill>
                    <a:srgbClr val="291C1D"/>
                  </a:solidFill>
                </a:uFill>
                <a:latin typeface="Arial"/>
                <a:cs typeface="+mn-cs"/>
              </a:rPr>
              <a:t>Aree Comuni</a:t>
            </a:r>
            <a:endParaRPr kumimoji="0" lang="it-IT" sz="2200" b="1" i="0" u="none" strike="noStrike" kern="1200" cap="none" spc="0" normalizeH="0" baseline="0" noProof="0" dirty="0">
              <a:ln>
                <a:noFill/>
              </a:ln>
              <a:solidFill>
                <a:srgbClr val="6784C1"/>
              </a:solidFill>
              <a:effectLst/>
              <a:uLnTx/>
              <a:uFill>
                <a:solidFill>
                  <a:srgbClr val="291C1D"/>
                </a:solidFill>
              </a:uFill>
              <a:latin typeface="Arial"/>
              <a:cs typeface="+mn-cs"/>
            </a:endParaRPr>
          </a:p>
        </p:txBody>
      </p:sp>
      <p:sp>
        <p:nvSpPr>
          <p:cNvPr id="3" name="CasellaDiTesto 2">
            <a:extLst>
              <a:ext uri="{FF2B5EF4-FFF2-40B4-BE49-F238E27FC236}">
                <a16:creationId xmlns:a16="http://schemas.microsoft.com/office/drawing/2014/main" xmlns="" id="{5174B825-1827-4E5B-9AB9-7CB656E688F5}"/>
              </a:ext>
            </a:extLst>
          </p:cNvPr>
          <p:cNvSpPr txBox="1"/>
          <p:nvPr/>
        </p:nvSpPr>
        <p:spPr>
          <a:xfrm>
            <a:off x="498459" y="1851579"/>
            <a:ext cx="2212083" cy="307777"/>
          </a:xfrm>
          <a:prstGeom prst="rect">
            <a:avLst/>
          </a:prstGeom>
          <a:noFill/>
        </p:spPr>
        <p:txBody>
          <a:bodyPr wrap="square" rtlCol="0">
            <a:spAutoFit/>
          </a:bodyPr>
          <a:lstStyle>
            <a:defPPr>
              <a:defRPr lang="it-IT"/>
            </a:defPPr>
            <a:lvl1pPr algn="just">
              <a:defRPr sz="1400" kern="0">
                <a:solidFill>
                  <a:srgbClr val="898C8A"/>
                </a:solidFill>
                <a:uFill>
                  <a:solidFill>
                    <a:srgbClr val="291C1D"/>
                  </a:solidFill>
                </a:uFill>
              </a:defRPr>
            </a:lvl1pPr>
          </a:lstStyle>
          <a:p>
            <a:r>
              <a:rPr lang="it-IT" b="1" dirty="0"/>
              <a:t>MENSA AZIENDALE</a:t>
            </a:r>
          </a:p>
        </p:txBody>
      </p:sp>
      <p:pic>
        <p:nvPicPr>
          <p:cNvPr id="4" name="Elemento grafico 4" descr="Sala riunioni">
            <a:extLst>
              <a:ext uri="{FF2B5EF4-FFF2-40B4-BE49-F238E27FC236}">
                <a16:creationId xmlns:a16="http://schemas.microsoft.com/office/drawing/2014/main" xmlns="" id="{7559B3FA-9081-4F41-87E0-72855D2B3E0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547533" y="1659366"/>
            <a:ext cx="756000" cy="756000"/>
          </a:xfrm>
          <a:prstGeom prst="rect">
            <a:avLst/>
          </a:prstGeom>
        </p:spPr>
      </p:pic>
      <p:cxnSp>
        <p:nvCxnSpPr>
          <p:cNvPr id="5" name="Connettore diritto 9">
            <a:extLst>
              <a:ext uri="{FF2B5EF4-FFF2-40B4-BE49-F238E27FC236}">
                <a16:creationId xmlns:a16="http://schemas.microsoft.com/office/drawing/2014/main" xmlns="" id="{7D66DEB5-5FE8-461F-9B16-C5568E095405}"/>
              </a:ext>
            </a:extLst>
          </p:cNvPr>
          <p:cNvCxnSpPr>
            <a:cxnSpLocks/>
          </p:cNvCxnSpPr>
          <p:nvPr/>
        </p:nvCxnSpPr>
        <p:spPr>
          <a:xfrm>
            <a:off x="498219" y="2140864"/>
            <a:ext cx="5760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CasellaDiTesto 6">
            <a:extLst>
              <a:ext uri="{FF2B5EF4-FFF2-40B4-BE49-F238E27FC236}">
                <a16:creationId xmlns:a16="http://schemas.microsoft.com/office/drawing/2014/main" xmlns="" id="{4997298B-9952-4E3D-A945-F86C344E031E}"/>
              </a:ext>
            </a:extLst>
          </p:cNvPr>
          <p:cNvSpPr txBox="1"/>
          <p:nvPr/>
        </p:nvSpPr>
        <p:spPr>
          <a:xfrm>
            <a:off x="499524" y="2300042"/>
            <a:ext cx="10905076" cy="738664"/>
          </a:xfrm>
          <a:prstGeom prst="rect">
            <a:avLst/>
          </a:prstGeom>
          <a:noFill/>
        </p:spPr>
        <p:txBody>
          <a:bodyPr wrap="square" rtlCol="0">
            <a:spAutoFit/>
          </a:bodyPr>
          <a:lstStyle/>
          <a:p>
            <a:pPr algn="just"/>
            <a:r>
              <a:rPr lang="it-IT" sz="1400" kern="0" dirty="0">
                <a:solidFill>
                  <a:srgbClr val="898C8A"/>
                </a:solidFill>
                <a:uFill>
                  <a:solidFill>
                    <a:srgbClr val="291C1D"/>
                  </a:solidFill>
                </a:uFill>
              </a:rPr>
              <a:t>L’utilizzo </a:t>
            </a:r>
            <a:r>
              <a:rPr lang="it-IT" sz="1400" kern="0" dirty="0" smtClean="0">
                <a:solidFill>
                  <a:srgbClr val="898C8A"/>
                </a:solidFill>
                <a:uFill>
                  <a:solidFill>
                    <a:srgbClr val="291C1D"/>
                  </a:solidFill>
                </a:uFill>
              </a:rPr>
              <a:t>della mensa </a:t>
            </a:r>
            <a:r>
              <a:rPr lang="it-IT" sz="1400" kern="0" dirty="0" smtClean="0">
                <a:solidFill>
                  <a:srgbClr val="898C8A"/>
                </a:solidFill>
                <a:uFill>
                  <a:solidFill>
                    <a:srgbClr val="291C1D"/>
                  </a:solidFill>
                </a:uFill>
              </a:rPr>
              <a:t>aziendale </a:t>
            </a:r>
            <a:r>
              <a:rPr lang="it-IT" sz="1400" kern="0" dirty="0">
                <a:solidFill>
                  <a:srgbClr val="898C8A"/>
                </a:solidFill>
                <a:uFill>
                  <a:solidFill>
                    <a:srgbClr val="291C1D"/>
                  </a:solidFill>
                </a:uFill>
              </a:rPr>
              <a:t>deve essere ridotto al minimo sia in termini di afflusso di persone sia relativamente alle tempistiche.</a:t>
            </a:r>
          </a:p>
          <a:p>
            <a:pPr algn="just"/>
            <a:r>
              <a:rPr lang="it-IT" sz="1400" kern="0" dirty="0">
                <a:solidFill>
                  <a:srgbClr val="898C8A"/>
                </a:solidFill>
                <a:uFill>
                  <a:solidFill>
                    <a:srgbClr val="291C1D"/>
                  </a:solidFill>
                </a:uFill>
              </a:rPr>
              <a:t>È necessario concordare con i Referenti Aziendali gli orari per recarsi nella mensa </a:t>
            </a:r>
            <a:r>
              <a:rPr lang="it-IT" sz="1400" kern="0" dirty="0" smtClean="0">
                <a:solidFill>
                  <a:srgbClr val="898C8A"/>
                </a:solidFill>
                <a:uFill>
                  <a:solidFill>
                    <a:srgbClr val="291C1D"/>
                  </a:solidFill>
                </a:uFill>
              </a:rPr>
              <a:t>evitando i momenti con </a:t>
            </a:r>
            <a:r>
              <a:rPr lang="it-IT" sz="1400" kern="0" dirty="0">
                <a:solidFill>
                  <a:srgbClr val="898C8A"/>
                </a:solidFill>
                <a:uFill>
                  <a:solidFill>
                    <a:srgbClr val="291C1D"/>
                  </a:solidFill>
                </a:uFill>
              </a:rPr>
              <a:t>maggior afflusso di persone  e cercando di scaglionare le pause per la consumazione del pasto.</a:t>
            </a:r>
          </a:p>
        </p:txBody>
      </p:sp>
      <p:sp>
        <p:nvSpPr>
          <p:cNvPr id="8" name="CasellaDiTesto 7">
            <a:extLst>
              <a:ext uri="{FF2B5EF4-FFF2-40B4-BE49-F238E27FC236}">
                <a16:creationId xmlns:a16="http://schemas.microsoft.com/office/drawing/2014/main" xmlns="" id="{14BFDDF4-8DC4-4551-B664-20C1E5700D1A}"/>
              </a:ext>
            </a:extLst>
          </p:cNvPr>
          <p:cNvSpPr txBox="1"/>
          <p:nvPr/>
        </p:nvSpPr>
        <p:spPr>
          <a:xfrm>
            <a:off x="499525" y="3445659"/>
            <a:ext cx="3647932" cy="307777"/>
          </a:xfrm>
          <a:prstGeom prst="rect">
            <a:avLst/>
          </a:prstGeom>
          <a:noFill/>
        </p:spPr>
        <p:txBody>
          <a:bodyPr wrap="square" rtlCol="0">
            <a:spAutoFit/>
          </a:bodyPr>
          <a:lstStyle>
            <a:defPPr>
              <a:defRPr lang="it-IT"/>
            </a:defPPr>
            <a:lvl1pPr algn="just">
              <a:defRPr sz="1400" b="1" kern="0">
                <a:solidFill>
                  <a:srgbClr val="898C8A"/>
                </a:solidFill>
                <a:uFill>
                  <a:solidFill>
                    <a:srgbClr val="291C1D"/>
                  </a:solidFill>
                </a:uFill>
              </a:defRPr>
            </a:lvl1pPr>
          </a:lstStyle>
          <a:p>
            <a:r>
              <a:rPr lang="it-IT" dirty="0"/>
              <a:t>AREE RELAX E AREE FUMATORI</a:t>
            </a:r>
          </a:p>
        </p:txBody>
      </p:sp>
      <p:cxnSp>
        <p:nvCxnSpPr>
          <p:cNvPr id="9" name="Connettore diritto 19">
            <a:extLst>
              <a:ext uri="{FF2B5EF4-FFF2-40B4-BE49-F238E27FC236}">
                <a16:creationId xmlns:a16="http://schemas.microsoft.com/office/drawing/2014/main" xmlns="" id="{1DEF1756-D040-445A-B4C5-B5C9E4C21A54}"/>
              </a:ext>
            </a:extLst>
          </p:cNvPr>
          <p:cNvCxnSpPr>
            <a:cxnSpLocks/>
          </p:cNvCxnSpPr>
          <p:nvPr/>
        </p:nvCxnSpPr>
        <p:spPr>
          <a:xfrm>
            <a:off x="510170" y="3727031"/>
            <a:ext cx="5760000" cy="2640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10" name="Immagine 9">
            <a:extLst>
              <a:ext uri="{FF2B5EF4-FFF2-40B4-BE49-F238E27FC236}">
                <a16:creationId xmlns:a16="http://schemas.microsoft.com/office/drawing/2014/main" xmlns="" id="{0774DF2E-6D33-4D6E-9B03-067BB7DAD543}"/>
              </a:ext>
            </a:extLst>
          </p:cNvPr>
          <p:cNvPicPr>
            <a:picLocks noChangeAspect="1"/>
          </p:cNvPicPr>
          <p:nvPr/>
        </p:nvPicPr>
        <p:blipFill>
          <a:blip r:embed="rId7"/>
          <a:stretch>
            <a:fillRect/>
          </a:stretch>
        </p:blipFill>
        <p:spPr>
          <a:xfrm>
            <a:off x="6643230" y="3125850"/>
            <a:ext cx="737727" cy="756000"/>
          </a:xfrm>
          <a:prstGeom prst="rect">
            <a:avLst/>
          </a:prstGeom>
        </p:spPr>
      </p:pic>
      <p:sp>
        <p:nvSpPr>
          <p:cNvPr id="11" name="CasellaDiTesto 10">
            <a:extLst>
              <a:ext uri="{FF2B5EF4-FFF2-40B4-BE49-F238E27FC236}">
                <a16:creationId xmlns:a16="http://schemas.microsoft.com/office/drawing/2014/main" xmlns="" id="{16163E0F-C98E-4E29-BCFB-8953F46F61A9}"/>
              </a:ext>
            </a:extLst>
          </p:cNvPr>
          <p:cNvSpPr txBox="1"/>
          <p:nvPr/>
        </p:nvSpPr>
        <p:spPr>
          <a:xfrm>
            <a:off x="500589" y="3841220"/>
            <a:ext cx="10874129" cy="523220"/>
          </a:xfrm>
          <a:prstGeom prst="rect">
            <a:avLst/>
          </a:prstGeom>
          <a:noFill/>
        </p:spPr>
        <p:txBody>
          <a:bodyPr wrap="square" rtlCol="0">
            <a:spAutoFit/>
          </a:bodyPr>
          <a:lstStyle/>
          <a:p>
            <a:pPr algn="just"/>
            <a:r>
              <a:rPr lang="it-IT" sz="1400" kern="0" dirty="0">
                <a:solidFill>
                  <a:srgbClr val="898C8A"/>
                </a:solidFill>
                <a:uFill>
                  <a:solidFill>
                    <a:srgbClr val="291C1D"/>
                  </a:solidFill>
                </a:uFill>
              </a:rPr>
              <a:t>L’accesso nelle aree relax e aree fumatori è contingentato, di un tempo ridotto di sosta all’interno e con il mantenimento della distanza di sicurezza di 1 metro tra le persone che le occupano.</a:t>
            </a:r>
          </a:p>
        </p:txBody>
      </p:sp>
      <p:sp>
        <p:nvSpPr>
          <p:cNvPr id="12" name="CasellaDiTesto 11">
            <a:extLst>
              <a:ext uri="{FF2B5EF4-FFF2-40B4-BE49-F238E27FC236}">
                <a16:creationId xmlns:a16="http://schemas.microsoft.com/office/drawing/2014/main" xmlns="" id="{AA4D7B4B-9188-4B99-9DB6-6D3B67122405}"/>
              </a:ext>
            </a:extLst>
          </p:cNvPr>
          <p:cNvSpPr txBox="1"/>
          <p:nvPr/>
        </p:nvSpPr>
        <p:spPr>
          <a:xfrm>
            <a:off x="506187" y="4681452"/>
            <a:ext cx="3641270" cy="307777"/>
          </a:xfrm>
          <a:prstGeom prst="rect">
            <a:avLst/>
          </a:prstGeom>
          <a:noFill/>
        </p:spPr>
        <p:txBody>
          <a:bodyPr wrap="square" rtlCol="0">
            <a:spAutoFit/>
          </a:bodyPr>
          <a:lstStyle>
            <a:defPPr>
              <a:defRPr lang="it-IT"/>
            </a:defPPr>
            <a:lvl1pPr algn="just">
              <a:defRPr sz="1400" b="1" kern="0">
                <a:solidFill>
                  <a:srgbClr val="898C8A"/>
                </a:solidFill>
                <a:uFill>
                  <a:solidFill>
                    <a:srgbClr val="291C1D"/>
                  </a:solidFill>
                </a:uFill>
              </a:defRPr>
            </a:lvl1pPr>
          </a:lstStyle>
          <a:p>
            <a:r>
              <a:rPr lang="it-IT" dirty="0"/>
              <a:t>SERVIZI IGIENICI E SPOGLIATOI</a:t>
            </a:r>
          </a:p>
        </p:txBody>
      </p:sp>
      <p:cxnSp>
        <p:nvCxnSpPr>
          <p:cNvPr id="13" name="Connettore diritto 23">
            <a:extLst>
              <a:ext uri="{FF2B5EF4-FFF2-40B4-BE49-F238E27FC236}">
                <a16:creationId xmlns:a16="http://schemas.microsoft.com/office/drawing/2014/main" xmlns="" id="{FE1965B1-DFBD-49CE-A6F6-FDE526B12EAE}"/>
              </a:ext>
            </a:extLst>
          </p:cNvPr>
          <p:cNvCxnSpPr>
            <a:cxnSpLocks/>
          </p:cNvCxnSpPr>
          <p:nvPr/>
        </p:nvCxnSpPr>
        <p:spPr>
          <a:xfrm>
            <a:off x="497863" y="4957212"/>
            <a:ext cx="5760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14" name="Immagine 13">
            <a:extLst>
              <a:ext uri="{FF2B5EF4-FFF2-40B4-BE49-F238E27FC236}">
                <a16:creationId xmlns:a16="http://schemas.microsoft.com/office/drawing/2014/main" xmlns="" id="{51FB33F4-EF76-4729-9B6F-5043AB6336C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27527" y="4519694"/>
            <a:ext cx="653876" cy="631291"/>
          </a:xfrm>
          <a:prstGeom prst="rect">
            <a:avLst/>
          </a:prstGeom>
        </p:spPr>
      </p:pic>
      <p:sp>
        <p:nvSpPr>
          <p:cNvPr id="15" name="CasellaDiTesto 14">
            <a:extLst>
              <a:ext uri="{FF2B5EF4-FFF2-40B4-BE49-F238E27FC236}">
                <a16:creationId xmlns:a16="http://schemas.microsoft.com/office/drawing/2014/main" xmlns="" id="{34145ABF-F2CB-46EA-BB3B-91DD3D79A6B3}"/>
              </a:ext>
            </a:extLst>
          </p:cNvPr>
          <p:cNvSpPr txBox="1"/>
          <p:nvPr/>
        </p:nvSpPr>
        <p:spPr>
          <a:xfrm>
            <a:off x="497370" y="5130453"/>
            <a:ext cx="10966998" cy="738664"/>
          </a:xfrm>
          <a:prstGeom prst="rect">
            <a:avLst/>
          </a:prstGeom>
          <a:noFill/>
        </p:spPr>
        <p:txBody>
          <a:bodyPr wrap="square" rtlCol="0">
            <a:spAutoFit/>
          </a:bodyPr>
          <a:lstStyle/>
          <a:p>
            <a:pPr algn="just"/>
            <a:r>
              <a:rPr lang="it-IT" sz="1400" kern="0" dirty="0">
                <a:solidFill>
                  <a:srgbClr val="898C8A"/>
                </a:solidFill>
                <a:uFill>
                  <a:solidFill>
                    <a:srgbClr val="291C1D"/>
                  </a:solidFill>
                </a:uFill>
              </a:rPr>
              <a:t>L’accesso ai servizi igienici e agli spogliatoi è contingentato, di un tempo ridotto di sosta all’interno e con il mantenimento della distanza di sicurezza di 1 metro tra le persone che li occupano.</a:t>
            </a:r>
          </a:p>
          <a:p>
            <a:pPr algn="just"/>
            <a:r>
              <a:rPr lang="it-IT" sz="1400" kern="0" dirty="0">
                <a:solidFill>
                  <a:srgbClr val="898C8A"/>
                </a:solidFill>
                <a:uFill>
                  <a:solidFill>
                    <a:srgbClr val="291C1D"/>
                  </a:solidFill>
                </a:uFill>
              </a:rPr>
              <a:t>È necessario concordare con i Referenti Aziendali quali servizi è possibile utilizzare, evitando gli orari di maggiore afflusso</a:t>
            </a:r>
            <a:r>
              <a:rPr lang="it-IT" sz="1400" dirty="0">
                <a:cs typeface="Calibri" panose="020F0502020204030204" pitchFamily="34" charset="0"/>
              </a:rPr>
              <a:t>. </a:t>
            </a:r>
          </a:p>
        </p:txBody>
      </p:sp>
      <p:sp>
        <p:nvSpPr>
          <p:cNvPr id="16" name="CasellaDiTesto 15"/>
          <p:cNvSpPr txBox="1"/>
          <p:nvPr/>
        </p:nvSpPr>
        <p:spPr>
          <a:xfrm>
            <a:off x="496643" y="1066667"/>
            <a:ext cx="10849975" cy="523220"/>
          </a:xfrm>
          <a:prstGeom prst="rect">
            <a:avLst/>
          </a:prstGeom>
          <a:noFill/>
        </p:spPr>
        <p:txBody>
          <a:bodyPr wrap="square" rtlCol="0">
            <a:spAutoFit/>
          </a:bodyPr>
          <a:lstStyle/>
          <a:p>
            <a:pPr algn="just"/>
            <a:r>
              <a:rPr lang="it-IT" sz="1400" kern="0" dirty="0">
                <a:solidFill>
                  <a:srgbClr val="898C8A"/>
                </a:solidFill>
                <a:uFill>
                  <a:solidFill>
                    <a:srgbClr val="291C1D"/>
                  </a:solidFill>
                </a:uFill>
              </a:rPr>
              <a:t>Le «Aree Comuni» sono considerate a maggior rischio di contagio per la possibilità di assembramenti e incontri ravvicinati. Pertanto, si invitano tutti i dipendenti a contingentare l’utilizzo e l’accesso a tali aree.</a:t>
            </a:r>
          </a:p>
        </p:txBody>
      </p:sp>
    </p:spTree>
    <p:extLst>
      <p:ext uri="{BB962C8B-B14F-4D97-AF65-F5344CB8AC3E}">
        <p14:creationId xmlns:p14="http://schemas.microsoft.com/office/powerpoint/2010/main" val="3600665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testo 1"/>
          <p:cNvSpPr txBox="1">
            <a:spLocks/>
          </p:cNvSpPr>
          <p:nvPr/>
        </p:nvSpPr>
        <p:spPr>
          <a:xfrm>
            <a:off x="4166427" y="244503"/>
            <a:ext cx="6055533" cy="322075"/>
          </a:xfrm>
          <a:prstGeom prst="rect">
            <a:avLst/>
          </a:prstGeom>
        </p:spPr>
        <p:txBody>
          <a:bodyPr vert="horz" lIns="0" tIns="0" rIns="0" bIns="0" anchor="ctr" anchorCtr="0"/>
          <a:lstStyle>
            <a:lvl1pPr marL="0" indent="0" algn="l" defTabSz="457200" rtl="0" eaLnBrk="1" latinLnBrk="0" hangingPunct="1">
              <a:lnSpc>
                <a:spcPts val="2200"/>
              </a:lnSpc>
              <a:spcBef>
                <a:spcPts val="0"/>
              </a:spcBef>
              <a:buFont typeface="Arial"/>
              <a:buNone/>
              <a:defRPr sz="2200" b="1" i="0" u="none" kern="1200" baseline="0">
                <a:solidFill>
                  <a:schemeClr val="accent1"/>
                </a:solidFill>
                <a:uFill>
                  <a:solidFill>
                    <a:srgbClr val="291C1D"/>
                  </a:solidFill>
                </a:uFill>
                <a:latin typeface="+mn-lt"/>
                <a:ea typeface="Adobe 仿宋 Std R"/>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ts val="2200"/>
              </a:lnSpc>
              <a:spcBef>
                <a:spcPts val="0"/>
              </a:spcBef>
              <a:spcAft>
                <a:spcPts val="0"/>
              </a:spcAft>
              <a:buClrTx/>
              <a:buSzTx/>
              <a:buFont typeface="Arial"/>
              <a:buNone/>
              <a:tabLst/>
              <a:defRPr/>
            </a:pPr>
            <a:r>
              <a:rPr kumimoji="0" lang="it-IT" sz="2200" b="1" i="0" u="none" strike="noStrike" kern="1200" cap="none" spc="0" normalizeH="0" baseline="0" noProof="0" dirty="0" smtClean="0">
                <a:ln>
                  <a:noFill/>
                </a:ln>
                <a:solidFill>
                  <a:srgbClr val="6784C1"/>
                </a:solidFill>
                <a:effectLst/>
                <a:uLnTx/>
                <a:uFill>
                  <a:solidFill>
                    <a:srgbClr val="291C1D"/>
                  </a:solidFill>
                </a:uFill>
                <a:latin typeface="Arial"/>
                <a:cs typeface="+mn-cs"/>
              </a:rPr>
              <a:t>Informazione &amp; Formazione</a:t>
            </a:r>
            <a:endParaRPr kumimoji="0" lang="it-IT" sz="2200" b="1" i="0" u="none" strike="noStrike" kern="1200" cap="none" spc="0" normalizeH="0" baseline="0" noProof="0" dirty="0">
              <a:ln>
                <a:noFill/>
              </a:ln>
              <a:solidFill>
                <a:srgbClr val="6784C1"/>
              </a:solidFill>
              <a:effectLst/>
              <a:uLnTx/>
              <a:uFill>
                <a:solidFill>
                  <a:srgbClr val="291C1D"/>
                </a:solidFill>
              </a:uFill>
              <a:latin typeface="Arial"/>
              <a:cs typeface="+mn-cs"/>
            </a:endParaRPr>
          </a:p>
        </p:txBody>
      </p:sp>
      <p:sp>
        <p:nvSpPr>
          <p:cNvPr id="3" name="CasellaDiTesto 2">
            <a:extLst>
              <a:ext uri="{FF2B5EF4-FFF2-40B4-BE49-F238E27FC236}">
                <a16:creationId xmlns:a16="http://schemas.microsoft.com/office/drawing/2014/main" xmlns="" id="{00831D74-A0DB-4BA9-B50E-AE32027042FC}"/>
              </a:ext>
            </a:extLst>
          </p:cNvPr>
          <p:cNvSpPr txBox="1"/>
          <p:nvPr/>
        </p:nvSpPr>
        <p:spPr>
          <a:xfrm>
            <a:off x="497110" y="1064240"/>
            <a:ext cx="10655300" cy="4616648"/>
          </a:xfrm>
          <a:prstGeom prst="rect">
            <a:avLst/>
          </a:prstGeom>
        </p:spPr>
        <p:txBody>
          <a:bodyPr wrap="square">
            <a:spAutoFit/>
          </a:bodyPr>
          <a:lstStyle>
            <a:defPPr>
              <a:defRPr lang="it-IT"/>
            </a:defPPr>
            <a:lvl1pPr algn="just">
              <a:defRPr sz="1400" kern="0">
                <a:solidFill>
                  <a:srgbClr val="898C8A"/>
                </a:solidFill>
                <a:uFill>
                  <a:solidFill>
                    <a:srgbClr val="291C1D"/>
                  </a:solidFill>
                </a:uFill>
              </a:defRPr>
            </a:lvl1pPr>
          </a:lstStyle>
          <a:p>
            <a:r>
              <a:rPr lang="it-IT" dirty="0"/>
              <a:t>In tutta l’azienda sono disponibili informazioni su disposizioni aziendali e comportamenti virtuosi attraverso</a:t>
            </a:r>
            <a:r>
              <a:rPr lang="it-IT" dirty="0" smtClean="0"/>
              <a:t>:</a:t>
            </a:r>
          </a:p>
          <a:p>
            <a:endParaRPr lang="it-IT" dirty="0"/>
          </a:p>
          <a:p>
            <a:pPr marL="285750" indent="-285750">
              <a:buFont typeface="Arial" panose="020B0604020202020204" pitchFamily="34" charset="0"/>
              <a:buChar char="•"/>
            </a:pPr>
            <a:r>
              <a:rPr lang="it-IT" dirty="0"/>
              <a:t>Locandine;</a:t>
            </a:r>
          </a:p>
          <a:p>
            <a:pPr marL="285750" indent="-285750">
              <a:buFont typeface="Arial" panose="020B0604020202020204" pitchFamily="34" charset="0"/>
              <a:buChar char="•"/>
            </a:pPr>
            <a:r>
              <a:rPr lang="it-IT" dirty="0"/>
              <a:t>Totem informativi / Brochure;</a:t>
            </a:r>
          </a:p>
          <a:p>
            <a:pPr marL="285750" indent="-285750">
              <a:buFont typeface="Arial" panose="020B0604020202020204" pitchFamily="34" charset="0"/>
              <a:buChar char="•"/>
            </a:pPr>
            <a:r>
              <a:rPr lang="it-IT" dirty="0"/>
              <a:t>Mail informative;</a:t>
            </a:r>
          </a:p>
          <a:p>
            <a:pPr marL="285750" indent="-285750">
              <a:buFont typeface="Arial" panose="020B0604020202020204" pitchFamily="34" charset="0"/>
              <a:buChar char="•"/>
            </a:pPr>
            <a:r>
              <a:rPr lang="it-IT" dirty="0"/>
              <a:t>Gestione a vista;</a:t>
            </a:r>
          </a:p>
          <a:p>
            <a:pPr marL="285750" indent="-285750">
              <a:buFont typeface="Arial" panose="020B0604020202020204" pitchFamily="34" charset="0"/>
              <a:buChar char="•"/>
            </a:pPr>
            <a:r>
              <a:rPr lang="it-IT" dirty="0"/>
              <a:t>Implementazione disposizioni aziendali;</a:t>
            </a:r>
          </a:p>
          <a:p>
            <a:pPr marL="285750" indent="-285750">
              <a:buFont typeface="Arial" panose="020B0604020202020204" pitchFamily="34" charset="0"/>
              <a:buChar char="•"/>
            </a:pPr>
            <a:r>
              <a:rPr lang="it-IT" dirty="0"/>
              <a:t>Diario Prevenzionale;</a:t>
            </a:r>
          </a:p>
          <a:p>
            <a:pPr marL="285750" indent="-285750">
              <a:buFont typeface="Arial" panose="020B0604020202020204" pitchFamily="34" charset="0"/>
              <a:buChar char="•"/>
            </a:pPr>
            <a:r>
              <a:rPr lang="it-IT" dirty="0"/>
              <a:t>Video </a:t>
            </a:r>
            <a:r>
              <a:rPr lang="it-IT" dirty="0" smtClean="0"/>
              <a:t>tutorial;</a:t>
            </a:r>
            <a:endParaRPr lang="it-IT" dirty="0"/>
          </a:p>
          <a:p>
            <a:endParaRPr lang="it-IT" dirty="0"/>
          </a:p>
          <a:p>
            <a:r>
              <a:rPr lang="it-IT" dirty="0"/>
              <a:t>Agli ingressi verrà consegnata una brochure informativa individuale.</a:t>
            </a:r>
          </a:p>
          <a:p>
            <a:endParaRPr lang="it-IT" dirty="0"/>
          </a:p>
          <a:p>
            <a:endParaRPr lang="it-IT" dirty="0"/>
          </a:p>
          <a:p>
            <a:r>
              <a:rPr lang="it-IT" dirty="0"/>
              <a:t>Ogni ditta è tenuta a informare e formare tutti i loro dipendenti in merito a:</a:t>
            </a:r>
          </a:p>
          <a:p>
            <a:endParaRPr lang="it-IT" dirty="0"/>
          </a:p>
          <a:p>
            <a:pPr marL="285750" indent="-285750">
              <a:buFont typeface="Arial" panose="020B0604020202020204" pitchFamily="34" charset="0"/>
              <a:buChar char="•"/>
            </a:pPr>
            <a:r>
              <a:rPr lang="it-IT" dirty="0"/>
              <a:t>Documento di valutazione dei Rischi;</a:t>
            </a:r>
          </a:p>
          <a:p>
            <a:pPr marL="285750" indent="-285750">
              <a:buFont typeface="Arial" panose="020B0604020202020204" pitchFamily="34" charset="0"/>
              <a:buChar char="•"/>
            </a:pPr>
            <a:r>
              <a:rPr lang="it-IT" dirty="0"/>
              <a:t>Procedure utilizzo DPI;</a:t>
            </a:r>
          </a:p>
          <a:p>
            <a:pPr marL="285750" indent="-285750">
              <a:buFont typeface="Arial" panose="020B0604020202020204" pitchFamily="34" charset="0"/>
              <a:buChar char="•"/>
            </a:pPr>
            <a:r>
              <a:rPr lang="it-IT" dirty="0"/>
              <a:t>Procedure cicli di pulizia;</a:t>
            </a:r>
          </a:p>
          <a:p>
            <a:pPr marL="285750" indent="-285750">
              <a:buFont typeface="Arial" panose="020B0604020202020204" pitchFamily="34" charset="0"/>
              <a:buChar char="•"/>
            </a:pPr>
            <a:r>
              <a:rPr lang="it-IT" dirty="0"/>
              <a:t>Procedure di emergenza;</a:t>
            </a:r>
          </a:p>
          <a:p>
            <a:pPr marL="285750" indent="-285750">
              <a:buFont typeface="Arial" panose="020B0604020202020204" pitchFamily="34" charset="0"/>
              <a:buChar char="•"/>
            </a:pPr>
            <a:r>
              <a:rPr lang="it-IT" dirty="0"/>
              <a:t>Gestione casi critici;</a:t>
            </a:r>
          </a:p>
          <a:p>
            <a:pPr marL="285750" indent="-285750">
              <a:buFont typeface="Arial" panose="020B0604020202020204" pitchFamily="34" charset="0"/>
              <a:buChar char="•"/>
            </a:pPr>
            <a:r>
              <a:rPr lang="it-IT" dirty="0"/>
              <a:t>Gestione Covid-19 o casi sospetti.</a:t>
            </a:r>
          </a:p>
        </p:txBody>
      </p:sp>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440" t="16977" r="44826" b="5505"/>
          <a:stretch/>
        </p:blipFill>
        <p:spPr bwMode="auto">
          <a:xfrm>
            <a:off x="6000745" y="1485899"/>
            <a:ext cx="1576207" cy="22352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885" t="16306" r="44318" b="4952"/>
          <a:stretch/>
        </p:blipFill>
        <p:spPr bwMode="auto">
          <a:xfrm>
            <a:off x="7718366" y="1485582"/>
            <a:ext cx="1555120" cy="22354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191" t="26218" r="50000" b="15255"/>
          <a:stretch/>
        </p:blipFill>
        <p:spPr bwMode="auto">
          <a:xfrm>
            <a:off x="8696906" y="4017300"/>
            <a:ext cx="1153159" cy="16635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7"/>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3339" t="17447" r="46585" b="5427"/>
          <a:stretch/>
        </p:blipFill>
        <p:spPr bwMode="auto">
          <a:xfrm>
            <a:off x="9614471" y="1708978"/>
            <a:ext cx="1153836" cy="16635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3064" t="16971" r="46183" b="5168"/>
          <a:stretch/>
        </p:blipFill>
        <p:spPr bwMode="auto">
          <a:xfrm>
            <a:off x="10178388" y="2540770"/>
            <a:ext cx="1168684" cy="16635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7543" t="28284" r="51019" b="16919"/>
          <a:stretch/>
        </p:blipFill>
        <p:spPr bwMode="auto">
          <a:xfrm>
            <a:off x="10717466" y="3372564"/>
            <a:ext cx="1157611" cy="16635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7409" t="27748" r="51072" b="16101"/>
          <a:stretch/>
        </p:blipFill>
        <p:spPr bwMode="auto">
          <a:xfrm>
            <a:off x="9312157" y="4401507"/>
            <a:ext cx="1133955" cy="16635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 name="Immagine 14"/>
          <p:cNvPicPr>
            <a:picLocks noChangeAspect="1"/>
          </p:cNvPicPr>
          <p:nvPr/>
        </p:nvPicPr>
        <p:blipFill>
          <a:blip r:embed="rId9"/>
          <a:stretch>
            <a:fillRect/>
          </a:stretch>
        </p:blipFill>
        <p:spPr>
          <a:xfrm>
            <a:off x="3937827" y="4732454"/>
            <a:ext cx="2069999" cy="1140793"/>
          </a:xfrm>
          <a:prstGeom prst="rect">
            <a:avLst/>
          </a:prstGeom>
          <a:ln>
            <a:solidFill>
              <a:schemeClr val="tx1"/>
            </a:solidFill>
          </a:ln>
        </p:spPr>
      </p:pic>
      <p:pic>
        <p:nvPicPr>
          <p:cNvPr id="16" name="Immagine 15"/>
          <p:cNvPicPr>
            <a:picLocks noChangeAspect="1"/>
          </p:cNvPicPr>
          <p:nvPr/>
        </p:nvPicPr>
        <p:blipFill>
          <a:blip r:embed="rId10"/>
          <a:stretch>
            <a:fillRect/>
          </a:stretch>
        </p:blipFill>
        <p:spPr>
          <a:xfrm>
            <a:off x="6071326" y="4732455"/>
            <a:ext cx="2102446" cy="1133184"/>
          </a:xfrm>
          <a:prstGeom prst="rect">
            <a:avLst/>
          </a:prstGeom>
          <a:ln>
            <a:solidFill>
              <a:schemeClr val="tx1"/>
            </a:solidFill>
          </a:ln>
        </p:spPr>
      </p:pic>
    </p:spTree>
    <p:extLst>
      <p:ext uri="{BB962C8B-B14F-4D97-AF65-F5344CB8AC3E}">
        <p14:creationId xmlns:p14="http://schemas.microsoft.com/office/powerpoint/2010/main" val="739308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testo 1"/>
          <p:cNvSpPr txBox="1">
            <a:spLocks/>
          </p:cNvSpPr>
          <p:nvPr/>
        </p:nvSpPr>
        <p:spPr>
          <a:xfrm>
            <a:off x="4445827" y="231803"/>
            <a:ext cx="6055533" cy="322075"/>
          </a:xfrm>
          <a:prstGeom prst="rect">
            <a:avLst/>
          </a:prstGeom>
        </p:spPr>
        <p:txBody>
          <a:bodyPr vert="horz" lIns="0" tIns="0" rIns="0" bIns="0" anchor="ctr" anchorCtr="0"/>
          <a:lstStyle>
            <a:lvl1pPr marL="0" indent="0" algn="l" defTabSz="457200" rtl="0" eaLnBrk="1" latinLnBrk="0" hangingPunct="1">
              <a:lnSpc>
                <a:spcPts val="2200"/>
              </a:lnSpc>
              <a:spcBef>
                <a:spcPts val="0"/>
              </a:spcBef>
              <a:buFont typeface="Arial"/>
              <a:buNone/>
              <a:defRPr sz="2200" b="1" i="0" u="none" kern="1200" baseline="0">
                <a:solidFill>
                  <a:schemeClr val="accent1"/>
                </a:solidFill>
                <a:uFill>
                  <a:solidFill>
                    <a:srgbClr val="291C1D"/>
                  </a:solidFill>
                </a:uFill>
                <a:latin typeface="+mn-lt"/>
                <a:ea typeface="Adobe 仿宋 Std R"/>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ts val="2200"/>
              </a:lnSpc>
              <a:spcBef>
                <a:spcPts val="0"/>
              </a:spcBef>
              <a:spcAft>
                <a:spcPts val="0"/>
              </a:spcAft>
              <a:buClrTx/>
              <a:buSzTx/>
              <a:buFont typeface="Arial"/>
              <a:buNone/>
              <a:tabLst/>
              <a:defRPr/>
            </a:pPr>
            <a:r>
              <a:rPr kumimoji="0" lang="it-IT" sz="2200" b="1" i="0" u="none" strike="noStrike" kern="1200" cap="none" spc="0" normalizeH="0" baseline="0" noProof="0" dirty="0" smtClean="0">
                <a:ln>
                  <a:noFill/>
                </a:ln>
                <a:solidFill>
                  <a:srgbClr val="6784C1"/>
                </a:solidFill>
                <a:effectLst/>
                <a:uLnTx/>
                <a:uFill>
                  <a:solidFill>
                    <a:srgbClr val="291C1D"/>
                  </a:solidFill>
                </a:uFill>
                <a:latin typeface="Arial"/>
                <a:cs typeface="+mn-cs"/>
              </a:rPr>
              <a:t>Percorsi &amp; Trasporti</a:t>
            </a:r>
            <a:endParaRPr kumimoji="0" lang="it-IT" sz="2200" b="1" i="0" u="none" strike="noStrike" kern="1200" cap="none" spc="0" normalizeH="0" baseline="0" noProof="0" dirty="0">
              <a:ln>
                <a:noFill/>
              </a:ln>
              <a:solidFill>
                <a:srgbClr val="6784C1"/>
              </a:solidFill>
              <a:effectLst/>
              <a:uLnTx/>
              <a:uFill>
                <a:solidFill>
                  <a:srgbClr val="291C1D"/>
                </a:solidFill>
              </a:uFill>
              <a:latin typeface="Arial"/>
              <a:cs typeface="+mn-cs"/>
            </a:endParaRPr>
          </a:p>
        </p:txBody>
      </p:sp>
      <p:sp>
        <p:nvSpPr>
          <p:cNvPr id="3" name="CasellaDiTesto 2">
            <a:extLst>
              <a:ext uri="{FF2B5EF4-FFF2-40B4-BE49-F238E27FC236}">
                <a16:creationId xmlns:a16="http://schemas.microsoft.com/office/drawing/2014/main" xmlns="" id="{00831D74-A0DB-4BA9-B50E-AE32027042FC}"/>
              </a:ext>
            </a:extLst>
          </p:cNvPr>
          <p:cNvSpPr txBox="1"/>
          <p:nvPr/>
        </p:nvSpPr>
        <p:spPr>
          <a:xfrm>
            <a:off x="498924" y="1343531"/>
            <a:ext cx="10579100" cy="2462213"/>
          </a:xfrm>
          <a:prstGeom prst="rect">
            <a:avLst/>
          </a:prstGeom>
        </p:spPr>
        <p:txBody>
          <a:bodyPr wrap="square">
            <a:spAutoFit/>
          </a:bodyPr>
          <a:lstStyle>
            <a:defPPr>
              <a:defRPr lang="it-IT"/>
            </a:defPPr>
            <a:lvl1pPr algn="just">
              <a:defRPr sz="1400" kern="0">
                <a:solidFill>
                  <a:srgbClr val="898C8A"/>
                </a:solidFill>
                <a:uFill>
                  <a:solidFill>
                    <a:srgbClr val="291C1D"/>
                  </a:solidFill>
                </a:uFill>
              </a:defRPr>
            </a:lvl1pPr>
          </a:lstStyle>
          <a:p>
            <a:r>
              <a:rPr lang="it-IT" dirty="0"/>
              <a:t>Tutto il personale (dipendenti, fornitori, ditte esterne, visitatori, ecc.) è tenuto a ridurre al minimo gli spostamenti all’interno dello stabilimento rispettando i percorsi pedonali stabiliti.</a:t>
            </a:r>
          </a:p>
          <a:p>
            <a:endParaRPr lang="it-IT" dirty="0"/>
          </a:p>
          <a:p>
            <a:r>
              <a:rPr lang="it-IT" dirty="0"/>
              <a:t>Occorre limitare il più possibile ogni tipologia di trasporto interno. </a:t>
            </a:r>
          </a:p>
          <a:p>
            <a:endParaRPr lang="it-IT" dirty="0"/>
          </a:p>
          <a:p>
            <a:r>
              <a:rPr lang="it-IT" dirty="0"/>
              <a:t>Si invitano tutti i dipendenti delle ditte esterne ad indossare le mascherine durante i tragitti casa-lavoro nei seguenti casi:</a:t>
            </a:r>
          </a:p>
          <a:p>
            <a:pPr marL="285750" indent="-285750">
              <a:buFont typeface="Arial" panose="020B0604020202020204" pitchFamily="34" charset="0"/>
              <a:buChar char="•"/>
            </a:pPr>
            <a:r>
              <a:rPr lang="it-IT" dirty="0"/>
              <a:t>Spostamento attraverso mezzi pubblici;</a:t>
            </a:r>
          </a:p>
          <a:p>
            <a:pPr marL="285750" indent="-285750">
              <a:buFont typeface="Arial" panose="020B0604020202020204" pitchFamily="34" charset="0"/>
              <a:buChar char="•"/>
            </a:pPr>
            <a:r>
              <a:rPr lang="it-IT" dirty="0"/>
              <a:t>Spostamento con mezzo privato se in presenza di passeggero.</a:t>
            </a:r>
          </a:p>
          <a:p>
            <a:endParaRPr lang="it-IT" dirty="0"/>
          </a:p>
          <a:p>
            <a:r>
              <a:rPr lang="it-IT" dirty="0"/>
              <a:t>Se strettamente necessario, lo spostamento è consentito con un numero massimo di due persone all’interno della stessa autovettura.</a:t>
            </a:r>
          </a:p>
        </p:txBody>
      </p:sp>
      <p:pic>
        <p:nvPicPr>
          <p:cNvPr id="4" name="Elemento grafico 3" descr="Automobile">
            <a:extLst>
              <a:ext uri="{FF2B5EF4-FFF2-40B4-BE49-F238E27FC236}">
                <a16:creationId xmlns:a16="http://schemas.microsoft.com/office/drawing/2014/main" xmlns="" id="{0282655A-2969-4896-B5F2-82EC3F2C4A6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686301" y="3698276"/>
            <a:ext cx="2371946" cy="2371946"/>
          </a:xfrm>
          <a:prstGeom prst="rect">
            <a:avLst/>
          </a:prstGeom>
        </p:spPr>
      </p:pic>
    </p:spTree>
    <p:extLst>
      <p:ext uri="{BB962C8B-B14F-4D97-AF65-F5344CB8AC3E}">
        <p14:creationId xmlns:p14="http://schemas.microsoft.com/office/powerpoint/2010/main" val="39937423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testo 1"/>
          <p:cNvSpPr txBox="1">
            <a:spLocks/>
          </p:cNvSpPr>
          <p:nvPr/>
        </p:nvSpPr>
        <p:spPr>
          <a:xfrm>
            <a:off x="4623627" y="246963"/>
            <a:ext cx="4723573" cy="322075"/>
          </a:xfrm>
          <a:prstGeom prst="rect">
            <a:avLst/>
          </a:prstGeom>
        </p:spPr>
        <p:txBody>
          <a:bodyPr vert="horz" lIns="0" tIns="0" rIns="0" bIns="0" anchor="ctr" anchorCtr="0"/>
          <a:lstStyle>
            <a:defPPr>
              <a:defRPr lang="it-IT"/>
            </a:defPPr>
            <a:lvl1pPr marR="0" lvl="0" indent="0" defTabSz="457200" fontAlgn="auto">
              <a:lnSpc>
                <a:spcPts val="2200"/>
              </a:lnSpc>
              <a:spcBef>
                <a:spcPts val="0"/>
              </a:spcBef>
              <a:spcAft>
                <a:spcPts val="0"/>
              </a:spcAft>
              <a:buClrTx/>
              <a:buSzTx/>
              <a:buFont typeface="Arial"/>
              <a:buNone/>
              <a:tabLst/>
              <a:defRPr kumimoji="0" sz="2200" b="1" i="0" u="none" strike="noStrike" cap="none" spc="0" normalizeH="0" baseline="0">
                <a:ln>
                  <a:noFill/>
                </a:ln>
                <a:solidFill>
                  <a:srgbClr val="6784C1"/>
                </a:solidFill>
                <a:effectLst/>
                <a:uLnTx/>
                <a:uFill>
                  <a:solidFill>
                    <a:srgbClr val="291C1D"/>
                  </a:solidFill>
                </a:uFill>
                <a:latin typeface="Arial"/>
                <a:ea typeface="Adobe 仿宋 Std R"/>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it-IT" dirty="0" smtClean="0"/>
              <a:t>Vademecum</a:t>
            </a: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861" t="19260" r="8403" b="15309"/>
          <a:stretch/>
        </p:blipFill>
        <p:spPr bwMode="auto">
          <a:xfrm>
            <a:off x="1574800" y="952500"/>
            <a:ext cx="9189348" cy="5068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01324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1"/>
          <p:cNvSpPr txBox="1">
            <a:spLocks/>
          </p:cNvSpPr>
          <p:nvPr/>
        </p:nvSpPr>
        <p:spPr>
          <a:xfrm>
            <a:off x="4598227" y="252627"/>
            <a:ext cx="5447474" cy="322075"/>
          </a:xfrm>
          <a:prstGeom prst="rect">
            <a:avLst/>
          </a:prstGeom>
        </p:spPr>
        <p:txBody>
          <a:bodyPr vert="horz" lIns="0" tIns="0" rIns="0" bIns="0" anchor="ctr" anchorCtr="0"/>
          <a:lstStyle>
            <a:defPPr>
              <a:defRPr lang="it-IT"/>
            </a:defPPr>
            <a:lvl1pPr marR="0" lvl="0" indent="0" defTabSz="457200" fontAlgn="auto">
              <a:lnSpc>
                <a:spcPts val="2200"/>
              </a:lnSpc>
              <a:spcBef>
                <a:spcPts val="0"/>
              </a:spcBef>
              <a:spcAft>
                <a:spcPts val="0"/>
              </a:spcAft>
              <a:buClrTx/>
              <a:buSzTx/>
              <a:buFont typeface="Arial"/>
              <a:buNone/>
              <a:tabLst/>
              <a:defRPr kumimoji="0" sz="2200" b="1" i="0" u="none" strike="noStrike" cap="none" spc="0" normalizeH="0" baseline="0">
                <a:ln>
                  <a:noFill/>
                </a:ln>
                <a:solidFill>
                  <a:srgbClr val="6784C1"/>
                </a:solidFill>
                <a:effectLst/>
                <a:uLnTx/>
                <a:uFill>
                  <a:solidFill>
                    <a:srgbClr val="291C1D"/>
                  </a:solidFill>
                </a:uFill>
                <a:latin typeface="Arial"/>
                <a:ea typeface="Adobe 仿宋 Std R"/>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it-IT" dirty="0" smtClean="0"/>
              <a:t>Vademecum</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143" t="19505" r="8681" b="14321"/>
          <a:stretch/>
        </p:blipFill>
        <p:spPr bwMode="auto">
          <a:xfrm>
            <a:off x="1574800" y="943260"/>
            <a:ext cx="9169400" cy="515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51162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1"/>
          <p:cNvSpPr txBox="1">
            <a:spLocks/>
          </p:cNvSpPr>
          <p:nvPr/>
        </p:nvSpPr>
        <p:spPr>
          <a:xfrm>
            <a:off x="5003800" y="282603"/>
            <a:ext cx="3351973" cy="322075"/>
          </a:xfrm>
          <a:prstGeom prst="rect">
            <a:avLst/>
          </a:prstGeom>
        </p:spPr>
        <p:txBody>
          <a:bodyPr vert="horz" lIns="0" tIns="0" rIns="0" bIns="0" anchor="ctr" anchorCtr="0"/>
          <a:lstStyle>
            <a:defPPr>
              <a:defRPr lang="it-IT"/>
            </a:defPPr>
            <a:lvl1pPr marR="0" lvl="0" indent="0" defTabSz="457200" fontAlgn="auto">
              <a:lnSpc>
                <a:spcPts val="2200"/>
              </a:lnSpc>
              <a:spcBef>
                <a:spcPts val="0"/>
              </a:spcBef>
              <a:spcAft>
                <a:spcPts val="0"/>
              </a:spcAft>
              <a:buClrTx/>
              <a:buSzTx/>
              <a:buFont typeface="Arial"/>
              <a:buNone/>
              <a:tabLst/>
              <a:defRPr kumimoji="0" sz="2200" b="1" i="0" u="none" strike="noStrike" cap="none" spc="0" normalizeH="0" baseline="0">
                <a:ln>
                  <a:noFill/>
                </a:ln>
                <a:solidFill>
                  <a:srgbClr val="6784C1"/>
                </a:solidFill>
                <a:effectLst/>
                <a:uLnTx/>
                <a:uFill>
                  <a:solidFill>
                    <a:srgbClr val="291C1D"/>
                  </a:solidFill>
                </a:uFill>
                <a:latin typeface="Arial"/>
                <a:ea typeface="Adobe 仿宋 Std R"/>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it-IT" dirty="0" smtClean="0"/>
              <a:t>Vademecum</a:t>
            </a:r>
            <a:endParaRPr lang="en-US"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5000" t="19382" r="8611" b="14476"/>
          <a:stretch/>
        </p:blipFill>
        <p:spPr bwMode="auto">
          <a:xfrm>
            <a:off x="1511300" y="973185"/>
            <a:ext cx="9118600" cy="5110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5717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9648F461-6B1C-CA42-A063-2DCE900AB2CB}" type="slidenum">
              <a:rPr lang="it-IT" smtClean="0">
                <a:solidFill>
                  <a:schemeClr val="bg1"/>
                </a:solidFill>
              </a:rPr>
              <a:pPr/>
              <a:t>2</a:t>
            </a:fld>
            <a:endParaRPr lang="it-IT" dirty="0">
              <a:solidFill>
                <a:schemeClr val="bg1"/>
              </a:solidFill>
            </a:endParaRPr>
          </a:p>
        </p:txBody>
      </p:sp>
      <p:sp>
        <p:nvSpPr>
          <p:cNvPr id="5" name="Segnaposto testo 4"/>
          <p:cNvSpPr>
            <a:spLocks noGrp="1"/>
          </p:cNvSpPr>
          <p:nvPr>
            <p:ph type="body" sz="quarter" idx="21"/>
          </p:nvPr>
        </p:nvSpPr>
        <p:spPr>
          <a:xfrm>
            <a:off x="885255" y="2200404"/>
            <a:ext cx="10964000" cy="4353800"/>
          </a:xfrm>
        </p:spPr>
        <p:txBody>
          <a:bodyPr/>
          <a:lstStyle/>
          <a:p>
            <a:r>
              <a:rPr lang="it-IT" dirty="0" smtClean="0"/>
              <a:t>Informativa </a:t>
            </a:r>
            <a:r>
              <a:rPr lang="it-IT" dirty="0"/>
              <a:t>Covid-19</a:t>
            </a:r>
          </a:p>
          <a:p>
            <a:r>
              <a:rPr lang="it-IT" dirty="0" smtClean="0"/>
              <a:t>Precauzioni personali</a:t>
            </a:r>
          </a:p>
          <a:p>
            <a:r>
              <a:rPr lang="it-IT" dirty="0" smtClean="0"/>
              <a:t>Organizzazione </a:t>
            </a:r>
            <a:r>
              <a:rPr lang="it-IT" dirty="0"/>
              <a:t>e gestione </a:t>
            </a:r>
            <a:r>
              <a:rPr lang="it-IT" dirty="0" smtClean="0"/>
              <a:t>cantieri</a:t>
            </a:r>
          </a:p>
          <a:p>
            <a:r>
              <a:rPr lang="it-IT" dirty="0" smtClean="0"/>
              <a:t>Distanziamento sociale</a:t>
            </a:r>
          </a:p>
          <a:p>
            <a:r>
              <a:rPr lang="it-IT" dirty="0" smtClean="0"/>
              <a:t>Dispositivi </a:t>
            </a:r>
            <a:r>
              <a:rPr lang="it-IT" dirty="0"/>
              <a:t>di </a:t>
            </a:r>
            <a:r>
              <a:rPr lang="it-IT" dirty="0" smtClean="0"/>
              <a:t>Protezione Individuale</a:t>
            </a:r>
          </a:p>
          <a:p>
            <a:r>
              <a:rPr lang="it-IT" dirty="0"/>
              <a:t>Cicli di </a:t>
            </a:r>
            <a:r>
              <a:rPr lang="it-IT" dirty="0" smtClean="0"/>
              <a:t>pulizia</a:t>
            </a:r>
            <a:endParaRPr lang="it-IT" dirty="0"/>
          </a:p>
        </p:txBody>
      </p:sp>
      <p:sp>
        <p:nvSpPr>
          <p:cNvPr id="4" name="Segnaposto testo 4"/>
          <p:cNvSpPr txBox="1">
            <a:spLocks/>
          </p:cNvSpPr>
          <p:nvPr/>
        </p:nvSpPr>
        <p:spPr>
          <a:xfrm>
            <a:off x="6494502" y="2200400"/>
            <a:ext cx="10964000" cy="4353800"/>
          </a:xfrm>
          <a:prstGeom prst="rect">
            <a:avLst/>
          </a:prstGeom>
        </p:spPr>
        <p:txBody>
          <a:bodyPr vert="horz" lIns="0" tIns="0" rIns="0" bIns="0" anchor="t" anchorCtr="0"/>
          <a:lstStyle>
            <a:lvl1pPr marL="263993" indent="-479988" algn="l" defTabSz="609585" rtl="0" eaLnBrk="1" latinLnBrk="0" hangingPunct="1">
              <a:lnSpc>
                <a:spcPts val="3733"/>
              </a:lnSpc>
              <a:spcBef>
                <a:spcPts val="0"/>
              </a:spcBef>
              <a:buClr>
                <a:schemeClr val="accent1"/>
              </a:buClr>
              <a:buSzPct val="130000"/>
              <a:buFont typeface="Lucida Grande"/>
              <a:buChar char="■"/>
              <a:defRPr sz="2133" b="0" i="0" u="none" kern="1200" baseline="0">
                <a:solidFill>
                  <a:schemeClr val="accent2"/>
                </a:solidFill>
                <a:uFill>
                  <a:solidFill>
                    <a:srgbClr val="291C1D"/>
                  </a:solidFill>
                </a:uFill>
                <a:latin typeface="+mn-lt"/>
                <a:ea typeface="Adobe 仿宋 Std R"/>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it-IT" dirty="0" smtClean="0"/>
              <a:t>DVR - procedure - sistema di verifica</a:t>
            </a:r>
          </a:p>
          <a:p>
            <a:r>
              <a:rPr lang="it-IT" dirty="0" smtClean="0"/>
              <a:t>Aree Comuni</a:t>
            </a:r>
          </a:p>
          <a:p>
            <a:r>
              <a:rPr lang="it-IT" dirty="0" smtClean="0"/>
              <a:t>Informazione – Formazione</a:t>
            </a:r>
          </a:p>
          <a:p>
            <a:r>
              <a:rPr lang="it-IT" dirty="0" smtClean="0"/>
              <a:t>Percorsi e trasporti</a:t>
            </a:r>
          </a:p>
          <a:p>
            <a:r>
              <a:rPr lang="it-IT" dirty="0" smtClean="0"/>
              <a:t>Mense e Spogliatoi</a:t>
            </a:r>
          </a:p>
          <a:p>
            <a:r>
              <a:rPr lang="it-IT" dirty="0" smtClean="0"/>
              <a:t>Vademecum</a:t>
            </a:r>
          </a:p>
          <a:p>
            <a:endParaRPr lang="it-IT" dirty="0"/>
          </a:p>
        </p:txBody>
      </p:sp>
    </p:spTree>
    <p:extLst>
      <p:ext uri="{BB962C8B-B14F-4D97-AF65-F5344CB8AC3E}">
        <p14:creationId xmlns:p14="http://schemas.microsoft.com/office/powerpoint/2010/main" val="26098779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503110" y="1299503"/>
            <a:ext cx="11188145" cy="4401205"/>
          </a:xfrm>
          <a:prstGeom prst="rect">
            <a:avLst/>
          </a:prstGeom>
        </p:spPr>
        <p:txBody>
          <a:bodyPr wrap="square">
            <a:spAutoFit/>
          </a:bodyPr>
          <a:lstStyle/>
          <a:p>
            <a:pPr algn="just"/>
            <a:r>
              <a:rPr lang="it-IT" sz="1400" kern="0" dirty="0">
                <a:solidFill>
                  <a:srgbClr val="898C8A"/>
                </a:solidFill>
                <a:uFill>
                  <a:solidFill>
                    <a:srgbClr val="291C1D"/>
                  </a:solidFill>
                </a:uFill>
              </a:rPr>
              <a:t>I Coronavirus sono una vasta famiglia di virus noti per causare malattie che vanno dal comune raffreddore a malattie più gravi come la Sindrome respiratoria mediorientale (MERS) e la Sindrome respiratoria acuta grave (SARS). La malattia provocata dal nuovo Coronavirus ha un nome: “COVID-19”. </a:t>
            </a:r>
          </a:p>
          <a:p>
            <a:pPr algn="just"/>
            <a:endParaRPr lang="it-IT" sz="1400" kern="0" dirty="0">
              <a:solidFill>
                <a:srgbClr val="898C8A"/>
              </a:solidFill>
              <a:uFill>
                <a:solidFill>
                  <a:srgbClr val="291C1D"/>
                </a:solidFill>
              </a:uFill>
            </a:endParaRPr>
          </a:p>
          <a:p>
            <a:pPr algn="just"/>
            <a:r>
              <a:rPr lang="it-IT" sz="1400" kern="0" dirty="0">
                <a:solidFill>
                  <a:srgbClr val="898C8A"/>
                </a:solidFill>
                <a:uFill>
                  <a:solidFill>
                    <a:srgbClr val="291C1D"/>
                  </a:solidFill>
                </a:uFill>
              </a:rPr>
              <a:t>I sintomi più comuni includono febbre, tosse, difficoltà respiratorie. Nei casi più gravi, l'infezione può causare polmonite, sindrome respiratoria acuta grave, insufficienza renale e persino la morte. Le persone più suscettibili alle forme gravi sono gli anziani e quelle con malattie pregresse. Il nuovo Coronavirus è un virus respiratorio che si diffonde principalmente attraverso il contatto stretto con una persona malata</a:t>
            </a:r>
            <a:r>
              <a:rPr lang="it-IT" sz="1400" kern="0" dirty="0" smtClean="0">
                <a:solidFill>
                  <a:srgbClr val="898C8A"/>
                </a:solidFill>
                <a:uFill>
                  <a:solidFill>
                    <a:srgbClr val="291C1D"/>
                  </a:solidFill>
                </a:uFill>
              </a:rPr>
              <a:t>.</a:t>
            </a:r>
          </a:p>
          <a:p>
            <a:pPr algn="just"/>
            <a:endParaRPr lang="it-IT" sz="1400" kern="0" dirty="0" smtClean="0">
              <a:solidFill>
                <a:srgbClr val="898C8A"/>
              </a:solidFill>
              <a:uFill>
                <a:solidFill>
                  <a:srgbClr val="291C1D"/>
                </a:solidFill>
              </a:uFill>
            </a:endParaRPr>
          </a:p>
          <a:p>
            <a:pPr algn="just"/>
            <a:r>
              <a:rPr lang="it-IT" sz="1400" kern="0" dirty="0" smtClean="0">
                <a:solidFill>
                  <a:srgbClr val="898C8A"/>
                </a:solidFill>
                <a:uFill>
                  <a:solidFill>
                    <a:srgbClr val="291C1D"/>
                  </a:solidFill>
                </a:uFill>
              </a:rPr>
              <a:t>La </a:t>
            </a:r>
            <a:r>
              <a:rPr lang="it-IT" sz="1400" kern="0" dirty="0">
                <a:solidFill>
                  <a:srgbClr val="898C8A"/>
                </a:solidFill>
                <a:uFill>
                  <a:solidFill>
                    <a:srgbClr val="291C1D"/>
                  </a:solidFill>
                </a:uFill>
              </a:rPr>
              <a:t>via primaria sono le goccioline del respiro delle persone infette ad esempio tramite:</a:t>
            </a:r>
          </a:p>
          <a:p>
            <a:pPr marL="285750" indent="-285750" algn="just">
              <a:buFont typeface="Arial" panose="020B0604020202020204" pitchFamily="34" charset="0"/>
              <a:buChar char="•"/>
            </a:pPr>
            <a:r>
              <a:rPr lang="it-IT" sz="1400" kern="0" dirty="0" smtClean="0">
                <a:solidFill>
                  <a:srgbClr val="898C8A"/>
                </a:solidFill>
                <a:uFill>
                  <a:solidFill>
                    <a:srgbClr val="291C1D"/>
                  </a:solidFill>
                </a:uFill>
              </a:rPr>
              <a:t>La </a:t>
            </a:r>
            <a:r>
              <a:rPr lang="it-IT" sz="1400" kern="0" dirty="0">
                <a:solidFill>
                  <a:srgbClr val="898C8A"/>
                </a:solidFill>
                <a:uFill>
                  <a:solidFill>
                    <a:srgbClr val="291C1D"/>
                  </a:solidFill>
                </a:uFill>
              </a:rPr>
              <a:t>saliva, tossendo e starnutendo;</a:t>
            </a:r>
          </a:p>
          <a:p>
            <a:pPr marL="285750" indent="-285750" algn="just">
              <a:buFont typeface="Arial" panose="020B0604020202020204" pitchFamily="34" charset="0"/>
              <a:buChar char="•"/>
            </a:pPr>
            <a:r>
              <a:rPr lang="it-IT" sz="1400" kern="0" dirty="0">
                <a:solidFill>
                  <a:srgbClr val="898C8A"/>
                </a:solidFill>
                <a:uFill>
                  <a:solidFill>
                    <a:srgbClr val="291C1D"/>
                  </a:solidFill>
                </a:uFill>
              </a:rPr>
              <a:t>Contatti diretti personali;</a:t>
            </a:r>
          </a:p>
          <a:p>
            <a:pPr marL="285750" indent="-285750" algn="just">
              <a:buFont typeface="Arial" panose="020B0604020202020204" pitchFamily="34" charset="0"/>
              <a:buChar char="•"/>
            </a:pPr>
            <a:r>
              <a:rPr lang="it-IT" sz="1400" kern="0" dirty="0">
                <a:solidFill>
                  <a:srgbClr val="898C8A"/>
                </a:solidFill>
                <a:uFill>
                  <a:solidFill>
                    <a:srgbClr val="291C1D"/>
                  </a:solidFill>
                </a:uFill>
              </a:rPr>
              <a:t>Le mani, ad esempio toccando con le mani contaminate (non ancora lavate) bocca, naso o occhi.</a:t>
            </a:r>
          </a:p>
          <a:p>
            <a:pPr algn="just"/>
            <a:endParaRPr lang="it-IT" sz="1400" kern="0" dirty="0">
              <a:solidFill>
                <a:srgbClr val="898C8A"/>
              </a:solidFill>
              <a:uFill>
                <a:solidFill>
                  <a:srgbClr val="291C1D"/>
                </a:solidFill>
              </a:uFill>
            </a:endParaRPr>
          </a:p>
          <a:p>
            <a:pPr algn="just"/>
            <a:r>
              <a:rPr lang="it-IT" sz="1400" kern="0" dirty="0">
                <a:solidFill>
                  <a:srgbClr val="898C8A"/>
                </a:solidFill>
                <a:uFill>
                  <a:solidFill>
                    <a:srgbClr val="291C1D"/>
                  </a:solidFill>
                </a:uFill>
              </a:rPr>
              <a:t>Normalmente le malattie respiratorie non si tramettono con gli alimenti, che comunque devono essere manipolati rispettando le buone pratiche igieniche ed evitando il contatto fra alimenti crudi e cotti. Il periodo di incubazione varia tra 2 e 12 giorni; 14 giorni rappresentano il limite massimo di precauzione.</a:t>
            </a:r>
          </a:p>
          <a:p>
            <a:pPr algn="just"/>
            <a:r>
              <a:rPr lang="it-IT" sz="1400" kern="0" dirty="0">
                <a:solidFill>
                  <a:srgbClr val="898C8A"/>
                </a:solidFill>
                <a:uFill>
                  <a:solidFill>
                    <a:srgbClr val="291C1D"/>
                  </a:solidFill>
                </a:uFill>
              </a:rPr>
              <a:t> </a:t>
            </a:r>
          </a:p>
          <a:p>
            <a:pPr algn="just"/>
            <a:r>
              <a:rPr lang="it-IT" sz="1400" kern="0" dirty="0">
                <a:solidFill>
                  <a:srgbClr val="898C8A"/>
                </a:solidFill>
                <a:uFill>
                  <a:solidFill>
                    <a:srgbClr val="291C1D"/>
                  </a:solidFill>
                </a:uFill>
              </a:rPr>
              <a:t>Al fine di assicurare la salute e la sicurezza delle persone, FCA ITALY SPA si è attivata per implementare la diffusione e la conoscenza delle corrette misure di prevenzione del contagio da Coronavirus COVID-19. </a:t>
            </a:r>
          </a:p>
        </p:txBody>
      </p:sp>
      <p:sp>
        <p:nvSpPr>
          <p:cNvPr id="6" name="Segnaposto testo 1"/>
          <p:cNvSpPr txBox="1">
            <a:spLocks/>
          </p:cNvSpPr>
          <p:nvPr/>
        </p:nvSpPr>
        <p:spPr>
          <a:xfrm>
            <a:off x="4166427" y="246964"/>
            <a:ext cx="6055533" cy="322075"/>
          </a:xfrm>
          <a:prstGeom prst="rect">
            <a:avLst/>
          </a:prstGeom>
        </p:spPr>
        <p:txBody>
          <a:bodyPr vert="horz" lIns="0" tIns="0" rIns="0" bIns="0" anchor="ctr" anchorCtr="0"/>
          <a:lstStyle>
            <a:defPPr>
              <a:defRPr lang="it-IT"/>
            </a:defPPr>
            <a:lvl1pPr indent="0" defTabSz="457200">
              <a:lnSpc>
                <a:spcPts val="2200"/>
              </a:lnSpc>
              <a:spcBef>
                <a:spcPts val="0"/>
              </a:spcBef>
              <a:buFont typeface="Arial"/>
              <a:buNone/>
              <a:defRPr kumimoji="0" sz="2200" b="1" i="0" u="none" strike="noStrike" cap="none" spc="0" normalizeH="0" baseline="0">
                <a:ln>
                  <a:noFill/>
                </a:ln>
                <a:solidFill>
                  <a:srgbClr val="6784C1"/>
                </a:solidFill>
                <a:effectLst/>
                <a:uLnTx/>
                <a:uFill>
                  <a:solidFill>
                    <a:srgbClr val="291C1D"/>
                  </a:solidFill>
                </a:uFill>
                <a:latin typeface="Arial"/>
                <a:ea typeface="Adobe 仿宋 Std R"/>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it-IT" dirty="0" smtClean="0"/>
              <a:t>Informativa Covid-19</a:t>
            </a:r>
            <a:endParaRPr lang="it-IT"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7240" y="3057206"/>
            <a:ext cx="1944640" cy="1088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29251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testo 1"/>
          <p:cNvSpPr txBox="1">
            <a:spLocks/>
          </p:cNvSpPr>
          <p:nvPr/>
        </p:nvSpPr>
        <p:spPr>
          <a:xfrm>
            <a:off x="4293171" y="246963"/>
            <a:ext cx="6055533" cy="322075"/>
          </a:xfrm>
          <a:prstGeom prst="rect">
            <a:avLst/>
          </a:prstGeom>
        </p:spPr>
        <p:txBody>
          <a:bodyPr vert="horz" lIns="0" tIns="0" rIns="0" bIns="0" anchor="ctr" anchorCtr="0"/>
          <a:lstStyle>
            <a:lvl1pPr marL="0" indent="0" algn="l" defTabSz="457200" rtl="0" eaLnBrk="1" latinLnBrk="0" hangingPunct="1">
              <a:lnSpc>
                <a:spcPts val="2200"/>
              </a:lnSpc>
              <a:spcBef>
                <a:spcPts val="0"/>
              </a:spcBef>
              <a:buFont typeface="Arial"/>
              <a:buNone/>
              <a:defRPr sz="2200" b="1" i="0" u="none" kern="1200" baseline="0">
                <a:solidFill>
                  <a:schemeClr val="accent1"/>
                </a:solidFill>
                <a:uFill>
                  <a:solidFill>
                    <a:srgbClr val="291C1D"/>
                  </a:solidFill>
                </a:uFill>
                <a:latin typeface="+mn-lt"/>
                <a:ea typeface="Adobe 仿宋 Std R"/>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ts val="2200"/>
              </a:lnSpc>
              <a:spcBef>
                <a:spcPts val="0"/>
              </a:spcBef>
              <a:spcAft>
                <a:spcPts val="0"/>
              </a:spcAft>
              <a:buClrTx/>
              <a:buSzTx/>
              <a:buFont typeface="Arial"/>
              <a:buNone/>
              <a:tabLst/>
              <a:defRPr/>
            </a:pPr>
            <a:r>
              <a:rPr kumimoji="0" lang="it-IT" sz="2200" b="1" i="0" u="none" strike="noStrike" kern="1200" cap="none" spc="0" normalizeH="0" baseline="0" noProof="0" dirty="0" smtClean="0">
                <a:ln>
                  <a:noFill/>
                </a:ln>
                <a:solidFill>
                  <a:srgbClr val="6784C1"/>
                </a:solidFill>
                <a:effectLst/>
                <a:uLnTx/>
                <a:uFill>
                  <a:solidFill>
                    <a:srgbClr val="291C1D"/>
                  </a:solidFill>
                </a:uFill>
                <a:latin typeface="Arial"/>
                <a:cs typeface="+mn-cs"/>
              </a:rPr>
              <a:t>Precauzioni personali</a:t>
            </a:r>
            <a:endParaRPr kumimoji="0" lang="it-IT" sz="2200" b="1" i="0" u="none" strike="noStrike" kern="1200" cap="none" spc="0" normalizeH="0" baseline="0" noProof="0" dirty="0">
              <a:ln>
                <a:noFill/>
              </a:ln>
              <a:solidFill>
                <a:srgbClr val="6784C1"/>
              </a:solidFill>
              <a:effectLst/>
              <a:uLnTx/>
              <a:uFill>
                <a:solidFill>
                  <a:srgbClr val="291C1D"/>
                </a:solidFill>
              </a:uFill>
              <a:latin typeface="Arial"/>
              <a:cs typeface="+mn-cs"/>
            </a:endParaRPr>
          </a:p>
        </p:txBody>
      </p:sp>
      <p:sp>
        <p:nvSpPr>
          <p:cNvPr id="2" name="Rettangolo 1"/>
          <p:cNvSpPr/>
          <p:nvPr/>
        </p:nvSpPr>
        <p:spPr>
          <a:xfrm>
            <a:off x="500734" y="917561"/>
            <a:ext cx="11364686" cy="5262979"/>
          </a:xfrm>
          <a:prstGeom prst="rect">
            <a:avLst/>
          </a:prstGeom>
        </p:spPr>
        <p:txBody>
          <a:bodyPr wrap="square">
            <a:spAutoFit/>
          </a:bodyPr>
          <a:lstStyle/>
          <a:p>
            <a:pPr algn="just"/>
            <a:r>
              <a:rPr lang="it-IT" sz="1400" kern="0" dirty="0" smtClean="0">
                <a:solidFill>
                  <a:srgbClr val="898C8A"/>
                </a:solidFill>
                <a:uFill>
                  <a:solidFill>
                    <a:srgbClr val="291C1D"/>
                  </a:solidFill>
                </a:uFill>
              </a:rPr>
              <a:t>MISURE PERSONALI</a:t>
            </a:r>
          </a:p>
          <a:p>
            <a:pPr marL="285750" indent="-285750" algn="just">
              <a:buFont typeface="Arial" panose="020B0604020202020204" pitchFamily="34" charset="0"/>
              <a:buChar char="•"/>
            </a:pPr>
            <a:r>
              <a:rPr lang="it-IT" sz="1400" kern="0" dirty="0" smtClean="0">
                <a:solidFill>
                  <a:srgbClr val="898C8A"/>
                </a:solidFill>
                <a:uFill>
                  <a:solidFill>
                    <a:srgbClr val="291C1D"/>
                  </a:solidFill>
                </a:uFill>
              </a:rPr>
              <a:t>Lavarsi </a:t>
            </a:r>
            <a:r>
              <a:rPr lang="it-IT" sz="1400" kern="0" dirty="0">
                <a:solidFill>
                  <a:srgbClr val="898C8A"/>
                </a:solidFill>
                <a:uFill>
                  <a:solidFill>
                    <a:srgbClr val="291C1D"/>
                  </a:solidFill>
                </a:uFill>
              </a:rPr>
              <a:t>spesso le mani; </a:t>
            </a:r>
          </a:p>
          <a:p>
            <a:pPr marL="285750" indent="-285750" algn="just">
              <a:buFont typeface="Arial" panose="020B0604020202020204" pitchFamily="34" charset="0"/>
              <a:buChar char="•"/>
            </a:pPr>
            <a:r>
              <a:rPr lang="it-IT" sz="1400" kern="0" dirty="0">
                <a:solidFill>
                  <a:srgbClr val="898C8A"/>
                </a:solidFill>
                <a:uFill>
                  <a:solidFill>
                    <a:srgbClr val="291C1D"/>
                  </a:solidFill>
                </a:uFill>
              </a:rPr>
              <a:t>Evitare il contatto ravvicinato con persone che soffrono di infezioni respiratorie acute;</a:t>
            </a:r>
          </a:p>
          <a:p>
            <a:pPr marL="285750" indent="-285750" algn="just">
              <a:buFont typeface="Arial" panose="020B0604020202020204" pitchFamily="34" charset="0"/>
              <a:buChar char="•"/>
            </a:pPr>
            <a:r>
              <a:rPr lang="it-IT" sz="1400" kern="0" dirty="0">
                <a:solidFill>
                  <a:srgbClr val="898C8A"/>
                </a:solidFill>
                <a:uFill>
                  <a:solidFill>
                    <a:srgbClr val="291C1D"/>
                  </a:solidFill>
                </a:uFill>
              </a:rPr>
              <a:t>Igiene respiratoria (starnutire e/o tossire in un fazzoletto evitando il contatto delle mani con le secrezioni respiratorie); </a:t>
            </a:r>
          </a:p>
          <a:p>
            <a:pPr marL="285750" indent="-285750" algn="just">
              <a:buFont typeface="Arial" panose="020B0604020202020204" pitchFamily="34" charset="0"/>
              <a:buChar char="•"/>
            </a:pPr>
            <a:r>
              <a:rPr lang="it-IT" sz="1400" kern="0" dirty="0">
                <a:solidFill>
                  <a:srgbClr val="898C8A"/>
                </a:solidFill>
                <a:uFill>
                  <a:solidFill>
                    <a:srgbClr val="291C1D"/>
                  </a:solidFill>
                </a:uFill>
              </a:rPr>
              <a:t>Coprirsi bocca e naso se si starnutisce o tossisce;</a:t>
            </a:r>
          </a:p>
          <a:p>
            <a:pPr marL="285750" indent="-285750" algn="just">
              <a:buFont typeface="Arial" panose="020B0604020202020204" pitchFamily="34" charset="0"/>
              <a:buChar char="•"/>
            </a:pPr>
            <a:r>
              <a:rPr lang="it-IT" sz="1400" kern="0" dirty="0">
                <a:solidFill>
                  <a:srgbClr val="898C8A"/>
                </a:solidFill>
                <a:uFill>
                  <a:solidFill>
                    <a:srgbClr val="291C1D"/>
                  </a:solidFill>
                </a:uFill>
              </a:rPr>
              <a:t>Evitare l’uso promiscuo di bottiglie/bicchieri; </a:t>
            </a:r>
          </a:p>
          <a:p>
            <a:pPr marL="285750" indent="-285750" algn="just">
              <a:buFont typeface="Arial" panose="020B0604020202020204" pitchFamily="34" charset="0"/>
              <a:buChar char="•"/>
            </a:pPr>
            <a:r>
              <a:rPr lang="it-IT" sz="1400" kern="0" dirty="0">
                <a:solidFill>
                  <a:srgbClr val="898C8A"/>
                </a:solidFill>
                <a:uFill>
                  <a:solidFill>
                    <a:srgbClr val="291C1D"/>
                  </a:solidFill>
                </a:uFill>
              </a:rPr>
              <a:t>Non toccarsi occhi, naso e bocca con le mani.</a:t>
            </a:r>
          </a:p>
          <a:p>
            <a:pPr algn="just"/>
            <a:endParaRPr lang="it-IT" sz="1400" kern="0" dirty="0">
              <a:solidFill>
                <a:srgbClr val="898C8A"/>
              </a:solidFill>
              <a:uFill>
                <a:solidFill>
                  <a:srgbClr val="291C1D"/>
                </a:solidFill>
              </a:uFill>
            </a:endParaRPr>
          </a:p>
          <a:p>
            <a:pPr algn="just"/>
            <a:r>
              <a:rPr lang="it-IT" sz="1400" kern="0" dirty="0">
                <a:solidFill>
                  <a:srgbClr val="898C8A"/>
                </a:solidFill>
                <a:uFill>
                  <a:solidFill>
                    <a:srgbClr val="291C1D"/>
                  </a:solidFill>
                </a:uFill>
              </a:rPr>
              <a:t>Tutti i dipendenti sono tenuti a misurare giornalmente la temperatura corporea prima di recarsi a lavoro. </a:t>
            </a:r>
            <a:r>
              <a:rPr lang="it-IT" sz="1400" b="1" i="1" kern="0" dirty="0">
                <a:uFill>
                  <a:solidFill>
                    <a:srgbClr val="291C1D"/>
                  </a:solidFill>
                </a:uFill>
              </a:rPr>
              <a:t>È obbligatorio rimanere presso il proprio domicilio e contattare il proprio medico curante se si riscontrano sintomi da infezione respiratoria e febbre </a:t>
            </a:r>
            <a:r>
              <a:rPr lang="it-IT" sz="1400" kern="0" dirty="0">
                <a:uFill>
                  <a:solidFill>
                    <a:srgbClr val="291C1D"/>
                  </a:solidFill>
                </a:uFill>
              </a:rPr>
              <a:t>(maggiore di 37,5° C)</a:t>
            </a:r>
            <a:r>
              <a:rPr lang="it-IT" sz="1400" b="1" i="1" kern="0" dirty="0">
                <a:uFill>
                  <a:solidFill>
                    <a:srgbClr val="291C1D"/>
                  </a:solidFill>
                </a:uFill>
              </a:rPr>
              <a:t> o se si è entrati in contatto con casi sospetti o confermati di Covid-19 negli ultimi 14 giorni. </a:t>
            </a:r>
          </a:p>
          <a:p>
            <a:pPr algn="just"/>
            <a:r>
              <a:rPr lang="it-IT" sz="1400" kern="0" dirty="0">
                <a:solidFill>
                  <a:srgbClr val="898C8A"/>
                </a:solidFill>
                <a:uFill>
                  <a:solidFill>
                    <a:srgbClr val="291C1D"/>
                  </a:solidFill>
                </a:uFill>
              </a:rPr>
              <a:t> </a:t>
            </a:r>
          </a:p>
          <a:p>
            <a:pPr algn="just"/>
            <a:r>
              <a:rPr lang="it-IT" sz="1400" kern="0" dirty="0">
                <a:solidFill>
                  <a:srgbClr val="898C8A"/>
                </a:solidFill>
                <a:uFill>
                  <a:solidFill>
                    <a:srgbClr val="291C1D"/>
                  </a:solidFill>
                </a:uFill>
              </a:rPr>
              <a:t>Per motivi di maggior cautela, ove disporre misure di contenimento da Covid-19, verrà misurata al 100% del personale (dipendenti, ditte esterne, fornitori, visitatori) la temperatura corporea presso gli ingressi dello stabilimento e </a:t>
            </a:r>
            <a:r>
              <a:rPr lang="it-IT" sz="1400" b="1" i="1" kern="0" dirty="0">
                <a:uFill>
                  <a:solidFill>
                    <a:srgbClr val="291C1D"/>
                  </a:solidFill>
                </a:uFill>
              </a:rPr>
              <a:t>sarà inibito l’ingresso a tutti i </a:t>
            </a:r>
            <a:r>
              <a:rPr lang="it-IT" sz="1400" b="1" i="1" kern="0" dirty="0" smtClean="0">
                <a:uFill>
                  <a:solidFill>
                    <a:srgbClr val="291C1D"/>
                  </a:solidFill>
                </a:uFill>
              </a:rPr>
              <a:t>lavoratori </a:t>
            </a:r>
            <a:r>
              <a:rPr lang="it-IT" sz="1400" b="1" i="1" kern="0" dirty="0">
                <a:uFill>
                  <a:solidFill>
                    <a:srgbClr val="291C1D"/>
                  </a:solidFill>
                </a:uFill>
              </a:rPr>
              <a:t>con temperatura superiore a 37,5°C</a:t>
            </a:r>
            <a:r>
              <a:rPr lang="it-IT" sz="1400" kern="0" dirty="0">
                <a:solidFill>
                  <a:srgbClr val="898C8A"/>
                </a:solidFill>
                <a:uFill>
                  <a:solidFill>
                    <a:srgbClr val="291C1D"/>
                  </a:solidFill>
                </a:uFill>
              </a:rPr>
              <a:t>.</a:t>
            </a:r>
          </a:p>
          <a:p>
            <a:pPr algn="just"/>
            <a:endParaRPr lang="it-IT" sz="1400" kern="0" dirty="0">
              <a:solidFill>
                <a:srgbClr val="898C8A"/>
              </a:solidFill>
              <a:uFill>
                <a:solidFill>
                  <a:srgbClr val="291C1D"/>
                </a:solidFill>
              </a:uFill>
            </a:endParaRPr>
          </a:p>
          <a:p>
            <a:pPr algn="just"/>
            <a:r>
              <a:rPr lang="it-IT" sz="1400" kern="0" dirty="0">
                <a:solidFill>
                  <a:srgbClr val="898C8A"/>
                </a:solidFill>
                <a:uFill>
                  <a:solidFill>
                    <a:srgbClr val="291C1D"/>
                  </a:solidFill>
                </a:uFill>
              </a:rPr>
              <a:t>Alle ditte esterne sarà richiesta autocertificazione di:</a:t>
            </a:r>
          </a:p>
          <a:p>
            <a:pPr marL="285750" indent="-285750" algn="just">
              <a:buFont typeface="Arial" panose="020B0604020202020204" pitchFamily="34" charset="0"/>
              <a:buChar char="•"/>
            </a:pPr>
            <a:r>
              <a:rPr lang="it-IT" sz="1400" kern="0" dirty="0">
                <a:solidFill>
                  <a:srgbClr val="898C8A"/>
                </a:solidFill>
                <a:uFill>
                  <a:solidFill>
                    <a:srgbClr val="291C1D"/>
                  </a:solidFill>
                </a:uFill>
              </a:rPr>
              <a:t>NON provenienza da zone rosse;</a:t>
            </a:r>
          </a:p>
          <a:p>
            <a:pPr marL="285750" indent="-285750" algn="just">
              <a:buFont typeface="Arial" panose="020B0604020202020204" pitchFamily="34" charset="0"/>
              <a:buChar char="•"/>
            </a:pPr>
            <a:r>
              <a:rPr lang="it-IT" sz="1400" kern="0" dirty="0">
                <a:solidFill>
                  <a:srgbClr val="898C8A"/>
                </a:solidFill>
                <a:uFill>
                  <a:solidFill>
                    <a:srgbClr val="291C1D"/>
                  </a:solidFill>
                </a:uFill>
              </a:rPr>
              <a:t>NON essere entrati in contatto con casi positivi o sospetti di COVID-19.</a:t>
            </a:r>
          </a:p>
          <a:p>
            <a:pPr algn="just"/>
            <a:endParaRPr lang="it-IT" sz="1400" kern="0" dirty="0">
              <a:solidFill>
                <a:srgbClr val="898C8A"/>
              </a:solidFill>
              <a:uFill>
                <a:solidFill>
                  <a:srgbClr val="291C1D"/>
                </a:solidFill>
              </a:uFill>
            </a:endParaRPr>
          </a:p>
          <a:p>
            <a:pPr algn="just"/>
            <a:r>
              <a:rPr lang="it-IT" sz="1400" kern="0" dirty="0">
                <a:solidFill>
                  <a:srgbClr val="898C8A"/>
                </a:solidFill>
                <a:uFill>
                  <a:solidFill>
                    <a:srgbClr val="291C1D"/>
                  </a:solidFill>
                </a:uFill>
              </a:rPr>
              <a:t>All’interno dell’Azienda è stato implementato il numero di dispenser gel igienizzante ed è stato sostituito il sapone dei servizi igienici con un prodotto a maggiore capacità disinfettante.</a:t>
            </a:r>
          </a:p>
          <a:p>
            <a:pPr algn="just"/>
            <a:r>
              <a:rPr lang="it-IT" sz="1400" kern="0" dirty="0">
                <a:solidFill>
                  <a:srgbClr val="898C8A"/>
                </a:solidFill>
                <a:uFill>
                  <a:solidFill>
                    <a:srgbClr val="291C1D"/>
                  </a:solidFill>
                </a:uFill>
              </a:rPr>
              <a:t>È fondamentale seguire le istruzioni affisse nei vari punti dello stabilimento, relative al lavaggio delle mani con acqua e sapone e all’utilizzo del gel igienizzante.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0183" y="4146761"/>
            <a:ext cx="1620837" cy="96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936" t="4484" r="15159" b="7431"/>
          <a:stretch/>
        </p:blipFill>
        <p:spPr bwMode="auto">
          <a:xfrm>
            <a:off x="10348704" y="927100"/>
            <a:ext cx="1128431" cy="169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53026" r="11260" b="10556"/>
          <a:stretch/>
        </p:blipFill>
        <p:spPr bwMode="auto">
          <a:xfrm>
            <a:off x="9912271" y="4249854"/>
            <a:ext cx="680400" cy="76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3343" r="50000" b="9692"/>
          <a:stretch/>
        </p:blipFill>
        <p:spPr bwMode="auto">
          <a:xfrm>
            <a:off x="11183844" y="1671579"/>
            <a:ext cx="681576" cy="749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1223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testo 1"/>
          <p:cNvSpPr txBox="1">
            <a:spLocks/>
          </p:cNvSpPr>
          <p:nvPr/>
        </p:nvSpPr>
        <p:spPr>
          <a:xfrm>
            <a:off x="3582227" y="246963"/>
            <a:ext cx="6055533" cy="322075"/>
          </a:xfrm>
          <a:prstGeom prst="rect">
            <a:avLst/>
          </a:prstGeom>
        </p:spPr>
        <p:txBody>
          <a:bodyPr vert="horz" lIns="0" tIns="0" rIns="0" bIns="0" anchor="ctr" anchorCtr="0"/>
          <a:lstStyle>
            <a:lvl1pPr marL="0" indent="0" algn="l" defTabSz="457200" rtl="0" eaLnBrk="1" latinLnBrk="0" hangingPunct="1">
              <a:lnSpc>
                <a:spcPts val="2200"/>
              </a:lnSpc>
              <a:spcBef>
                <a:spcPts val="0"/>
              </a:spcBef>
              <a:buFont typeface="Arial"/>
              <a:buNone/>
              <a:defRPr sz="2200" b="1" i="0" u="none" kern="1200" baseline="0">
                <a:solidFill>
                  <a:schemeClr val="accent1"/>
                </a:solidFill>
                <a:uFill>
                  <a:solidFill>
                    <a:srgbClr val="291C1D"/>
                  </a:solidFill>
                </a:uFill>
                <a:latin typeface="+mn-lt"/>
                <a:ea typeface="Adobe 仿宋 Std R"/>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ts val="2200"/>
              </a:lnSpc>
              <a:spcBef>
                <a:spcPts val="0"/>
              </a:spcBef>
              <a:spcAft>
                <a:spcPts val="0"/>
              </a:spcAft>
              <a:buClrTx/>
              <a:buSzTx/>
              <a:buFont typeface="Arial"/>
              <a:buNone/>
              <a:tabLst/>
              <a:defRPr/>
            </a:pPr>
            <a:r>
              <a:rPr kumimoji="0" lang="it-IT" sz="2200" b="1" i="0" u="none" strike="noStrike" kern="1200" cap="none" spc="0" normalizeH="0" baseline="0" noProof="0" dirty="0" smtClean="0">
                <a:ln>
                  <a:noFill/>
                </a:ln>
                <a:solidFill>
                  <a:srgbClr val="6784C1"/>
                </a:solidFill>
                <a:effectLst/>
                <a:uLnTx/>
                <a:uFill>
                  <a:solidFill>
                    <a:srgbClr val="291C1D"/>
                  </a:solidFill>
                </a:uFill>
                <a:latin typeface="Arial"/>
                <a:cs typeface="+mn-cs"/>
              </a:rPr>
              <a:t>Organizzazione e Gestione dei Cantieri</a:t>
            </a:r>
            <a:endParaRPr kumimoji="0" lang="it-IT" sz="2200" b="1" i="0" u="none" strike="noStrike" kern="1200" cap="none" spc="0" normalizeH="0" baseline="0" noProof="0" dirty="0">
              <a:ln>
                <a:noFill/>
              </a:ln>
              <a:solidFill>
                <a:srgbClr val="6784C1"/>
              </a:solidFill>
              <a:effectLst/>
              <a:uLnTx/>
              <a:uFill>
                <a:solidFill>
                  <a:srgbClr val="291C1D"/>
                </a:solidFill>
              </a:uFill>
              <a:latin typeface="Arial"/>
              <a:cs typeface="+mn-cs"/>
            </a:endParaRPr>
          </a:p>
        </p:txBody>
      </p:sp>
      <p:sp>
        <p:nvSpPr>
          <p:cNvPr id="4" name="CasellaDiTesto 3">
            <a:extLst>
              <a:ext uri="{FF2B5EF4-FFF2-40B4-BE49-F238E27FC236}">
                <a16:creationId xmlns:a16="http://schemas.microsoft.com/office/drawing/2014/main" xmlns="" id="{3DCA9D77-B9FE-4B67-AF9A-69F9267C2444}"/>
              </a:ext>
            </a:extLst>
          </p:cNvPr>
          <p:cNvSpPr txBox="1"/>
          <p:nvPr/>
        </p:nvSpPr>
        <p:spPr>
          <a:xfrm>
            <a:off x="502556" y="1710146"/>
            <a:ext cx="8051800" cy="3539430"/>
          </a:xfrm>
          <a:prstGeom prst="rect">
            <a:avLst/>
          </a:prstGeom>
        </p:spPr>
        <p:txBody>
          <a:bodyPr wrap="square">
            <a:spAutoFit/>
          </a:bodyPr>
          <a:lstStyle>
            <a:defPPr>
              <a:defRPr lang="it-IT"/>
            </a:defPPr>
            <a:lvl1pPr marL="285750" indent="-285750" algn="just">
              <a:buFont typeface="Arial" panose="020B0604020202020204" pitchFamily="34" charset="0"/>
              <a:buChar char="•"/>
              <a:defRPr sz="1400" kern="0">
                <a:solidFill>
                  <a:srgbClr val="898C8A"/>
                </a:solidFill>
                <a:uFill>
                  <a:solidFill>
                    <a:srgbClr val="291C1D"/>
                  </a:solidFill>
                </a:uFill>
              </a:defRPr>
            </a:lvl1pPr>
          </a:lstStyle>
          <a:p>
            <a:r>
              <a:rPr lang="it-IT" dirty="0"/>
              <a:t>È necessario limitare tutte le attività di preparazione/condivisione della documentazione occorrente per la definizione dei lavori in appalto in modalità di collegamento in remoto, al fine di ridurre al minimo i momenti di aggregazione.</a:t>
            </a:r>
          </a:p>
          <a:p>
            <a:endParaRPr lang="it-IT" dirty="0"/>
          </a:p>
          <a:p>
            <a:r>
              <a:rPr lang="it-IT" dirty="0"/>
              <a:t>In alternativa, se non fosse possibile espletare in modalità di collegamento remoto, è da concordare con il Referente Aziendale: giorno, ora, luogo di incontro, che saranno tassativi al fine di evitare la concomitanza di più persone.</a:t>
            </a:r>
          </a:p>
          <a:p>
            <a:endParaRPr lang="it-IT" dirty="0"/>
          </a:p>
          <a:p>
            <a:r>
              <a:rPr lang="it-IT" dirty="0"/>
              <a:t>In caso di necessità di riunioni sarà tassativo il rispetto di distanze interpersonali congrue, favorendo anche riunioni in collegamento remoto o in luoghi all’aperto o luoghi ampi.</a:t>
            </a:r>
          </a:p>
          <a:p>
            <a:endParaRPr lang="it-IT" dirty="0"/>
          </a:p>
          <a:p>
            <a:r>
              <a:rPr lang="it-IT" dirty="0"/>
              <a:t>Concordare orari di ingresso/uscita per lo svolgimento delle attività in appalto, per evitare gli assembramenti (anche nei luoghi interni, quali spazi comuni).</a:t>
            </a:r>
          </a:p>
          <a:p>
            <a:endParaRPr lang="it-IT" dirty="0"/>
          </a:p>
          <a:p>
            <a:r>
              <a:rPr lang="it-IT" dirty="0"/>
              <a:t>Le ditte sono tenute a ridurre al minimo le attività in stabilimento. L’accesso sarà consentito esclusivamente alle ditte che devono svolgere attività urgenti  e non prorogabili.</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8052" y="2375808"/>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13169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testo 1"/>
          <p:cNvSpPr txBox="1">
            <a:spLocks/>
          </p:cNvSpPr>
          <p:nvPr/>
        </p:nvSpPr>
        <p:spPr>
          <a:xfrm>
            <a:off x="3809643" y="246963"/>
            <a:ext cx="6055533" cy="322075"/>
          </a:xfrm>
          <a:prstGeom prst="rect">
            <a:avLst/>
          </a:prstGeom>
        </p:spPr>
        <p:txBody>
          <a:bodyPr vert="horz" lIns="0" tIns="0" rIns="0" bIns="0" anchor="ctr" anchorCtr="0"/>
          <a:lstStyle>
            <a:lvl1pPr marL="0" indent="0" algn="l" defTabSz="457200" rtl="0" eaLnBrk="1" latinLnBrk="0" hangingPunct="1">
              <a:lnSpc>
                <a:spcPts val="2200"/>
              </a:lnSpc>
              <a:spcBef>
                <a:spcPts val="0"/>
              </a:spcBef>
              <a:buFont typeface="Arial"/>
              <a:buNone/>
              <a:defRPr sz="2200" b="1" i="0" u="none" kern="1200" baseline="0">
                <a:solidFill>
                  <a:schemeClr val="accent1"/>
                </a:solidFill>
                <a:uFill>
                  <a:solidFill>
                    <a:srgbClr val="291C1D"/>
                  </a:solidFill>
                </a:uFill>
                <a:latin typeface="+mn-lt"/>
                <a:ea typeface="Adobe 仿宋 Std R"/>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ts val="2200"/>
              </a:lnSpc>
              <a:spcBef>
                <a:spcPts val="0"/>
              </a:spcBef>
              <a:spcAft>
                <a:spcPts val="0"/>
              </a:spcAft>
              <a:buClrTx/>
              <a:buSzTx/>
              <a:buFont typeface="Arial"/>
              <a:buNone/>
              <a:tabLst/>
              <a:defRPr/>
            </a:pPr>
            <a:r>
              <a:rPr kumimoji="0" lang="it-IT" sz="2200" b="1" i="0" u="none" strike="noStrike" kern="1200" cap="none" spc="0" normalizeH="0" baseline="0" noProof="0" dirty="0" smtClean="0">
                <a:ln>
                  <a:noFill/>
                </a:ln>
                <a:solidFill>
                  <a:srgbClr val="6784C1"/>
                </a:solidFill>
                <a:effectLst/>
                <a:uLnTx/>
                <a:uFill>
                  <a:solidFill>
                    <a:srgbClr val="291C1D"/>
                  </a:solidFill>
                </a:uFill>
                <a:latin typeface="Arial"/>
                <a:cs typeface="+mn-cs"/>
              </a:rPr>
              <a:t>Distanziamento Sociale</a:t>
            </a:r>
            <a:endParaRPr kumimoji="0" lang="it-IT" sz="2200" b="1" i="0" u="none" strike="noStrike" kern="1200" cap="none" spc="0" normalizeH="0" baseline="0" noProof="0" dirty="0">
              <a:ln>
                <a:noFill/>
              </a:ln>
              <a:solidFill>
                <a:srgbClr val="6784C1"/>
              </a:solidFill>
              <a:effectLst/>
              <a:uLnTx/>
              <a:uFill>
                <a:solidFill>
                  <a:srgbClr val="291C1D"/>
                </a:solidFill>
              </a:uFill>
              <a:latin typeface="Arial"/>
              <a:cs typeface="+mn-cs"/>
            </a:endParaRPr>
          </a:p>
        </p:txBody>
      </p:sp>
      <p:sp>
        <p:nvSpPr>
          <p:cNvPr id="3" name="CasellaDiTesto 2">
            <a:extLst>
              <a:ext uri="{FF2B5EF4-FFF2-40B4-BE49-F238E27FC236}">
                <a16:creationId xmlns:a16="http://schemas.microsoft.com/office/drawing/2014/main" xmlns="" id="{3DCA9D77-B9FE-4B67-AF9A-69F9267C2444}"/>
              </a:ext>
            </a:extLst>
          </p:cNvPr>
          <p:cNvSpPr txBox="1"/>
          <p:nvPr/>
        </p:nvSpPr>
        <p:spPr>
          <a:xfrm>
            <a:off x="498927" y="1069061"/>
            <a:ext cx="11007272" cy="4832092"/>
          </a:xfrm>
          <a:prstGeom prst="rect">
            <a:avLst/>
          </a:prstGeom>
        </p:spPr>
        <p:txBody>
          <a:bodyPr wrap="square">
            <a:spAutoFit/>
          </a:bodyPr>
          <a:lstStyle>
            <a:defPPr>
              <a:defRPr lang="it-IT"/>
            </a:defPPr>
            <a:lvl1pPr marL="285750" indent="-285750" algn="just">
              <a:buFont typeface="Arial" panose="020B0604020202020204" pitchFamily="34" charset="0"/>
              <a:buChar char="•"/>
              <a:defRPr sz="1400" kern="0">
                <a:solidFill>
                  <a:srgbClr val="898C8A"/>
                </a:solidFill>
                <a:uFill>
                  <a:solidFill>
                    <a:srgbClr val="291C1D"/>
                  </a:solidFill>
                </a:uFill>
              </a:defRPr>
            </a:lvl1pPr>
          </a:lstStyle>
          <a:p>
            <a:pPr marL="0" indent="0">
              <a:buNone/>
            </a:pPr>
            <a:r>
              <a:rPr lang="it-IT" b="1" dirty="0"/>
              <a:t>Il distanziamento sociale </a:t>
            </a:r>
            <a:r>
              <a:rPr lang="it-IT" dirty="0"/>
              <a:t>rappresenta una delle misure di prevenzione principali per evitare la trasmissione del virus Covid-19. </a:t>
            </a:r>
          </a:p>
          <a:p>
            <a:endParaRPr lang="it-IT" dirty="0"/>
          </a:p>
          <a:p>
            <a:pPr marL="0" indent="0">
              <a:buNone/>
            </a:pPr>
            <a:r>
              <a:rPr lang="it-IT" dirty="0"/>
              <a:t>È tassativo il rispetto della distanza di </a:t>
            </a:r>
            <a:r>
              <a:rPr lang="it-IT" b="1" u="sng" dirty="0"/>
              <a:t>1 metro </a:t>
            </a:r>
            <a:r>
              <a:rPr lang="it-IT" dirty="0"/>
              <a:t>sul posto di lavoro, negli uffici e nelle aree comuni.</a:t>
            </a:r>
          </a:p>
          <a:p>
            <a:endParaRPr lang="it-IT" dirty="0"/>
          </a:p>
          <a:p>
            <a:r>
              <a:rPr lang="it-IT" dirty="0"/>
              <a:t>Evitare abbracci e strette di mano; </a:t>
            </a:r>
          </a:p>
          <a:p>
            <a:r>
              <a:rPr lang="it-IT" dirty="0"/>
              <a:t>Evitare il contatto ravvicinato</a:t>
            </a:r>
            <a:r>
              <a:rPr lang="it-IT" dirty="0" smtClean="0"/>
              <a:t>;</a:t>
            </a:r>
          </a:p>
          <a:p>
            <a:r>
              <a:rPr lang="it-IT" dirty="0">
                <a:latin typeface="Calibri" panose="020F0502020204030204" pitchFamily="34" charset="0"/>
                <a:cs typeface="Calibri" panose="020F0502020204030204" pitchFamily="34" charset="0"/>
              </a:rPr>
              <a:t>Mantenimento, nei contatti sociali, di una distanza interpersonale di almeno un metro</a:t>
            </a:r>
            <a:r>
              <a:rPr lang="it-IT" dirty="0" smtClean="0">
                <a:latin typeface="Calibri" panose="020F0502020204030204" pitchFamily="34" charset="0"/>
                <a:cs typeface="Calibri" panose="020F0502020204030204" pitchFamily="34" charset="0"/>
              </a:rPr>
              <a:t>.</a:t>
            </a:r>
            <a:endParaRPr lang="it-IT" dirty="0"/>
          </a:p>
          <a:p>
            <a:pPr marL="0" indent="0">
              <a:buNone/>
            </a:pPr>
            <a:r>
              <a:rPr lang="it-IT" dirty="0"/>
              <a:t> </a:t>
            </a:r>
          </a:p>
          <a:p>
            <a:pPr marL="0" indent="0">
              <a:buNone/>
            </a:pPr>
            <a:r>
              <a:rPr lang="it-IT" u="sng" dirty="0"/>
              <a:t>La distanza di 1 metro deve essere rispettata</a:t>
            </a:r>
            <a:r>
              <a:rPr lang="it-IT" u="sng" dirty="0" smtClean="0"/>
              <a:t>:</a:t>
            </a:r>
          </a:p>
          <a:p>
            <a:pPr marL="0" indent="0">
              <a:buNone/>
            </a:pPr>
            <a:endParaRPr lang="it-IT" u="sng" dirty="0"/>
          </a:p>
          <a:p>
            <a:r>
              <a:rPr lang="it-IT" dirty="0"/>
              <a:t>Tra il personale delle ditte esterne ed il personale FCA;</a:t>
            </a:r>
          </a:p>
          <a:p>
            <a:r>
              <a:rPr lang="it-IT" dirty="0"/>
              <a:t>Tra il personale di differenti ditte esterne/fornitori;</a:t>
            </a:r>
          </a:p>
          <a:p>
            <a:r>
              <a:rPr lang="it-IT" dirty="0"/>
              <a:t>Tra il personale stesso della ditta esterna.</a:t>
            </a:r>
          </a:p>
          <a:p>
            <a:endParaRPr lang="it-IT" dirty="0"/>
          </a:p>
          <a:p>
            <a:pPr marL="0" indent="0">
              <a:buNone/>
            </a:pPr>
            <a:r>
              <a:rPr lang="it-IT" dirty="0"/>
              <a:t>È necessario verificare le eventuali interferenze e/o concomitanza tra lavoratori Ditte Esterne e dipendenti FCA ed adottare misure organizzative al fine di rispettare il distanziamento degli addetti.</a:t>
            </a:r>
          </a:p>
          <a:p>
            <a:endParaRPr lang="it-IT" dirty="0"/>
          </a:p>
          <a:p>
            <a:pPr marL="0" indent="0">
              <a:buNone/>
            </a:pPr>
            <a:r>
              <a:rPr lang="it-IT" dirty="0"/>
              <a:t>Deve essere fatta un’analisi preventiva delle modalità di esecuzione delle attività in modo tale da garantire la distanza interpersonale di un metro. Inoltre, l’organizzazione del lavoro deve essere fatta con il numero di addetti strettamente necessario per lo svolgimento dell’attività.</a:t>
            </a:r>
          </a:p>
          <a:p>
            <a:endParaRPr lang="it-IT" dirty="0"/>
          </a:p>
          <a:p>
            <a:pPr marL="0" indent="0">
              <a:buNone/>
            </a:pPr>
            <a:r>
              <a:rPr lang="it-IT" dirty="0"/>
              <a:t>È necessario prevedere lo studio di layout alternativi di uffici, cantieri, spogliatoi  per garantire il distanziamento interpersonale.</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5301" y="2072964"/>
            <a:ext cx="2901499" cy="16320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6618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testo 1"/>
          <p:cNvSpPr txBox="1">
            <a:spLocks/>
          </p:cNvSpPr>
          <p:nvPr/>
        </p:nvSpPr>
        <p:spPr>
          <a:xfrm>
            <a:off x="3734627" y="246963"/>
            <a:ext cx="6055533" cy="322075"/>
          </a:xfrm>
          <a:prstGeom prst="rect">
            <a:avLst/>
          </a:prstGeom>
        </p:spPr>
        <p:txBody>
          <a:bodyPr vert="horz" lIns="0" tIns="0" rIns="0" bIns="0" anchor="ctr" anchorCtr="0"/>
          <a:lstStyle>
            <a:defPPr>
              <a:defRPr lang="it-IT"/>
            </a:defPPr>
            <a:lvl1pPr marR="0" lvl="0" indent="0" defTabSz="457200" fontAlgn="auto">
              <a:lnSpc>
                <a:spcPts val="2200"/>
              </a:lnSpc>
              <a:spcBef>
                <a:spcPts val="0"/>
              </a:spcBef>
              <a:spcAft>
                <a:spcPts val="0"/>
              </a:spcAft>
              <a:buClrTx/>
              <a:buSzTx/>
              <a:buFont typeface="Arial"/>
              <a:buNone/>
              <a:tabLst/>
              <a:defRPr kumimoji="0" sz="2200" b="1" i="0" u="none" strike="noStrike" cap="none" spc="0" normalizeH="0" baseline="0">
                <a:ln>
                  <a:noFill/>
                </a:ln>
                <a:solidFill>
                  <a:srgbClr val="6784C1"/>
                </a:solidFill>
                <a:effectLst/>
                <a:uLnTx/>
                <a:uFill>
                  <a:solidFill>
                    <a:srgbClr val="291C1D"/>
                  </a:solidFill>
                </a:uFill>
                <a:latin typeface="Arial"/>
                <a:ea typeface="Adobe 仿宋 Std R"/>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it-IT" dirty="0" smtClean="0"/>
              <a:t>Dispositivi di Protezione Individuale </a:t>
            </a:r>
            <a:endParaRPr lang="it-IT" dirty="0"/>
          </a:p>
        </p:txBody>
      </p:sp>
      <p:sp>
        <p:nvSpPr>
          <p:cNvPr id="3" name="CasellaDiTesto 2">
            <a:extLst>
              <a:ext uri="{FF2B5EF4-FFF2-40B4-BE49-F238E27FC236}">
                <a16:creationId xmlns:a16="http://schemas.microsoft.com/office/drawing/2014/main" xmlns="" id="{3DCA9D77-B9FE-4B67-AF9A-69F9267C2444}"/>
              </a:ext>
            </a:extLst>
          </p:cNvPr>
          <p:cNvSpPr txBox="1"/>
          <p:nvPr/>
        </p:nvSpPr>
        <p:spPr>
          <a:xfrm>
            <a:off x="504369" y="1069048"/>
            <a:ext cx="10675257" cy="4185761"/>
          </a:xfrm>
          <a:prstGeom prst="rect">
            <a:avLst/>
          </a:prstGeom>
        </p:spPr>
        <p:txBody>
          <a:bodyPr wrap="square">
            <a:spAutoFit/>
          </a:bodyPr>
          <a:lstStyle>
            <a:defPPr>
              <a:defRPr lang="it-IT"/>
            </a:defPPr>
            <a:lvl1pPr algn="just">
              <a:defRPr sz="1400" kern="0">
                <a:solidFill>
                  <a:srgbClr val="898C8A"/>
                </a:solidFill>
                <a:uFill>
                  <a:solidFill>
                    <a:srgbClr val="291C1D"/>
                  </a:solidFill>
                </a:uFill>
              </a:defRPr>
            </a:lvl1pPr>
          </a:lstStyle>
          <a:p>
            <a:pPr marL="285750" indent="-285750">
              <a:buFont typeface="Arial" panose="020B0604020202020204" pitchFamily="34" charset="0"/>
              <a:buChar char="•"/>
            </a:pPr>
            <a:r>
              <a:rPr lang="it-IT" dirty="0"/>
              <a:t>È sempre tassativo l’utilizzo della mascherina sia durante le fasi di accesso al Plant che all’interno del Plant e al transito nelle Unità produttive nonché durante le fasi di uscita dallo stabilimento.</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I lavoratori devono essere informati e formati mediante Istruzioni di lavoro, procedure e/o SOP-OPL  in merito al corretto utilizzo dei Dispositivi di Protezione Individuale.</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È obbligo delle ditte esterne valutare la possibilità di indossare </a:t>
            </a:r>
            <a:r>
              <a:rPr lang="it-IT" dirty="0" smtClean="0"/>
              <a:t>visiere e/o occhiali </a:t>
            </a:r>
            <a:r>
              <a:rPr lang="it-IT" dirty="0"/>
              <a:t>protettivi o altri DPI </a:t>
            </a:r>
            <a:r>
              <a:rPr lang="it-IT" dirty="0" smtClean="0"/>
              <a:t>(es. guanti monouso, tute usa e getta, ecc.) in </a:t>
            </a:r>
            <a:r>
              <a:rPr lang="it-IT" dirty="0"/>
              <a:t>base alle specificità </a:t>
            </a:r>
            <a:r>
              <a:rPr lang="it-IT" dirty="0" smtClean="0"/>
              <a:t>di attività che </a:t>
            </a:r>
            <a:r>
              <a:rPr lang="it-IT" dirty="0"/>
              <a:t>andranno a svolgere. </a:t>
            </a:r>
            <a:endParaRPr lang="it-IT" dirty="0" smtClean="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smtClean="0"/>
              <a:t>I DPI utilizzati devono essere deposti </a:t>
            </a:r>
            <a:r>
              <a:rPr lang="it-IT" dirty="0"/>
              <a:t>negli appositi contenitori dedicati alla loro raccolta, posizionati in zone dedicate in ogni officina.</a:t>
            </a:r>
          </a:p>
          <a:p>
            <a:pPr marL="285750" indent="-285750">
              <a:buFont typeface="Arial" panose="020B0604020202020204" pitchFamily="34" charset="0"/>
              <a:buChar char="•"/>
            </a:pPr>
            <a:endParaRPr lang="it-IT" dirty="0"/>
          </a:p>
        </p:txBody>
      </p:sp>
      <p:pic>
        <p:nvPicPr>
          <p:cNvPr id="4"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23227" t="10023" r="20900" b="8708"/>
          <a:stretch/>
        </p:blipFill>
        <p:spPr bwMode="auto">
          <a:xfrm>
            <a:off x="4598759" y="2271485"/>
            <a:ext cx="1243238" cy="148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1720" y="2271485"/>
            <a:ext cx="1878013" cy="138872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RIFIUTI SANITARI PERICOLOSI A RISCHIO INFETTIVO - Scatole in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2226" y="4940300"/>
            <a:ext cx="1959494" cy="1098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5961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testo 1"/>
          <p:cNvSpPr txBox="1">
            <a:spLocks/>
          </p:cNvSpPr>
          <p:nvPr/>
        </p:nvSpPr>
        <p:spPr>
          <a:xfrm>
            <a:off x="4217227" y="244503"/>
            <a:ext cx="6055533" cy="322075"/>
          </a:xfrm>
          <a:prstGeom prst="rect">
            <a:avLst/>
          </a:prstGeom>
        </p:spPr>
        <p:txBody>
          <a:bodyPr vert="horz" lIns="0" tIns="0" rIns="0" bIns="0" anchor="ctr" anchorCtr="0"/>
          <a:lstStyle>
            <a:lvl1pPr marL="0" indent="0" algn="l" defTabSz="457200" rtl="0" eaLnBrk="1" latinLnBrk="0" hangingPunct="1">
              <a:lnSpc>
                <a:spcPts val="2200"/>
              </a:lnSpc>
              <a:spcBef>
                <a:spcPts val="0"/>
              </a:spcBef>
              <a:buFont typeface="Arial"/>
              <a:buNone/>
              <a:defRPr sz="2200" b="1" i="0" u="none" kern="1200" baseline="0">
                <a:solidFill>
                  <a:schemeClr val="accent1"/>
                </a:solidFill>
                <a:uFill>
                  <a:solidFill>
                    <a:srgbClr val="291C1D"/>
                  </a:solidFill>
                </a:uFill>
                <a:latin typeface="+mn-lt"/>
                <a:ea typeface="Adobe 仿宋 Std R"/>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ts val="2200"/>
              </a:lnSpc>
              <a:spcBef>
                <a:spcPts val="0"/>
              </a:spcBef>
              <a:spcAft>
                <a:spcPts val="0"/>
              </a:spcAft>
              <a:buClrTx/>
              <a:buSzTx/>
              <a:buFont typeface="Arial"/>
              <a:buNone/>
              <a:tabLst/>
              <a:defRPr/>
            </a:pPr>
            <a:r>
              <a:rPr kumimoji="0" lang="it-IT" sz="2200" b="1" i="0" u="none" strike="noStrike" kern="1200" cap="none" spc="0" normalizeH="0" baseline="0" noProof="0" dirty="0" smtClean="0">
                <a:ln>
                  <a:noFill/>
                </a:ln>
                <a:solidFill>
                  <a:srgbClr val="6784C1"/>
                </a:solidFill>
                <a:effectLst/>
                <a:uLnTx/>
                <a:uFill>
                  <a:solidFill>
                    <a:srgbClr val="291C1D"/>
                  </a:solidFill>
                </a:uFill>
                <a:latin typeface="Arial"/>
                <a:cs typeface="+mn-cs"/>
              </a:rPr>
              <a:t>Cicli di Pulizia</a:t>
            </a:r>
            <a:endParaRPr kumimoji="0" lang="it-IT" sz="2200" b="1" i="0" u="none" strike="noStrike" kern="1200" cap="none" spc="0" normalizeH="0" baseline="0" noProof="0" dirty="0">
              <a:ln>
                <a:noFill/>
              </a:ln>
              <a:solidFill>
                <a:srgbClr val="6784C1"/>
              </a:solidFill>
              <a:effectLst/>
              <a:uLnTx/>
              <a:uFill>
                <a:solidFill>
                  <a:srgbClr val="291C1D"/>
                </a:solidFill>
              </a:uFill>
              <a:latin typeface="Arial"/>
              <a:cs typeface="+mn-cs"/>
            </a:endParaRPr>
          </a:p>
        </p:txBody>
      </p:sp>
      <p:sp>
        <p:nvSpPr>
          <p:cNvPr id="3" name="CasellaDiTesto 2">
            <a:extLst>
              <a:ext uri="{FF2B5EF4-FFF2-40B4-BE49-F238E27FC236}">
                <a16:creationId xmlns:a16="http://schemas.microsoft.com/office/drawing/2014/main" xmlns="" id="{5174B825-1827-4E5B-9AB9-7CB656E688F5}"/>
              </a:ext>
            </a:extLst>
          </p:cNvPr>
          <p:cNvSpPr txBox="1"/>
          <p:nvPr/>
        </p:nvSpPr>
        <p:spPr>
          <a:xfrm>
            <a:off x="500744" y="1069692"/>
            <a:ext cx="10883900" cy="4616648"/>
          </a:xfrm>
          <a:prstGeom prst="rect">
            <a:avLst/>
          </a:prstGeom>
        </p:spPr>
        <p:txBody>
          <a:bodyPr wrap="square">
            <a:spAutoFit/>
          </a:bodyPr>
          <a:lstStyle>
            <a:defPPr>
              <a:defRPr lang="it-IT"/>
            </a:defPPr>
            <a:lvl1pPr algn="just">
              <a:defRPr sz="1400" kern="0">
                <a:solidFill>
                  <a:srgbClr val="898C8A"/>
                </a:solidFill>
                <a:uFill>
                  <a:solidFill>
                    <a:srgbClr val="291C1D"/>
                  </a:solidFill>
                </a:uFill>
              </a:defRPr>
            </a:lvl1pPr>
          </a:lstStyle>
          <a:p>
            <a:pPr algn="ctr"/>
            <a:r>
              <a:rPr lang="it-IT" b="1" dirty="0"/>
              <a:t>IGIENIZZAZIONE DELLE SUPERFICI</a:t>
            </a:r>
          </a:p>
          <a:p>
            <a:endParaRPr lang="it-IT" dirty="0"/>
          </a:p>
          <a:p>
            <a:r>
              <a:rPr lang="it-IT" dirty="0"/>
              <a:t>È fondamentale igienizzare le postazioni di lavoro con soluzioni microbiche a base di cloro o alcol</a:t>
            </a:r>
            <a:r>
              <a:rPr lang="it-IT" dirty="0" smtClean="0"/>
              <a:t>.</a:t>
            </a:r>
            <a:endParaRPr lang="it-IT" dirty="0"/>
          </a:p>
          <a:p>
            <a:r>
              <a:rPr lang="it-IT" dirty="0"/>
              <a:t>Tutti i dipendenti sono tenuti ad igienizzare le aree di lavoro con particolare attenzione a:</a:t>
            </a:r>
          </a:p>
          <a:p>
            <a:endParaRPr lang="it-IT" dirty="0"/>
          </a:p>
          <a:p>
            <a:pPr marL="285750" indent="-285750">
              <a:buFont typeface="Arial" panose="020B0604020202020204" pitchFamily="34" charset="0"/>
              <a:buChar char="•"/>
            </a:pPr>
            <a:r>
              <a:rPr lang="it-IT" dirty="0"/>
              <a:t>Postazioni di lavoro</a:t>
            </a:r>
          </a:p>
          <a:p>
            <a:pPr marL="285750" indent="-285750">
              <a:buFont typeface="Arial" panose="020B0604020202020204" pitchFamily="34" charset="0"/>
              <a:buChar char="•"/>
            </a:pPr>
            <a:r>
              <a:rPr lang="it-IT" dirty="0"/>
              <a:t>Attrezzature di lavoro </a:t>
            </a:r>
          </a:p>
          <a:p>
            <a:pPr marL="285750" indent="-285750">
              <a:buFont typeface="Arial" panose="020B0604020202020204" pitchFamily="34" charset="0"/>
              <a:buChar char="•"/>
            </a:pPr>
            <a:r>
              <a:rPr lang="it-IT" dirty="0"/>
              <a:t>Paranchi e Manipolatori</a:t>
            </a:r>
          </a:p>
          <a:p>
            <a:pPr marL="285750" indent="-285750">
              <a:buFont typeface="Arial" panose="020B0604020202020204" pitchFamily="34" charset="0"/>
              <a:buChar char="•"/>
            </a:pPr>
            <a:r>
              <a:rPr lang="it-IT" dirty="0"/>
              <a:t>Pulsantiere</a:t>
            </a:r>
          </a:p>
          <a:p>
            <a:pPr marL="285750" indent="-285750">
              <a:buFont typeface="Arial" panose="020B0604020202020204" pitchFamily="34" charset="0"/>
              <a:buChar char="•"/>
            </a:pPr>
            <a:r>
              <a:rPr lang="it-IT" dirty="0"/>
              <a:t>Postazioni PC comuni</a:t>
            </a:r>
          </a:p>
          <a:p>
            <a:pPr marL="285750" indent="-285750">
              <a:buFont typeface="Arial" panose="020B0604020202020204" pitchFamily="34" charset="0"/>
              <a:buChar char="•"/>
            </a:pPr>
            <a:r>
              <a:rPr lang="it-IT" dirty="0"/>
              <a:t>Monitor</a:t>
            </a:r>
          </a:p>
          <a:p>
            <a:pPr marL="285750" indent="-285750">
              <a:buFont typeface="Arial" panose="020B0604020202020204" pitchFamily="34" charset="0"/>
              <a:buChar char="•"/>
            </a:pPr>
            <a:r>
              <a:rPr lang="it-IT" dirty="0"/>
              <a:t>Tastiere</a:t>
            </a:r>
          </a:p>
          <a:p>
            <a:pPr marL="285750" indent="-285750">
              <a:buFont typeface="Arial" panose="020B0604020202020204" pitchFamily="34" charset="0"/>
              <a:buChar char="•"/>
            </a:pPr>
            <a:r>
              <a:rPr lang="it-IT" dirty="0"/>
              <a:t>Scrivanie</a:t>
            </a:r>
          </a:p>
          <a:p>
            <a:endParaRPr lang="it-IT" dirty="0"/>
          </a:p>
          <a:p>
            <a:r>
              <a:rPr lang="it-IT" dirty="0"/>
              <a:t>La pulizia e l’igienizzazione deve essere effettuata mediante kit specifici di </a:t>
            </a:r>
            <a:r>
              <a:rPr lang="it-IT" dirty="0" smtClean="0"/>
              <a:t>sanificazione, di dotazione delle ditte, </a:t>
            </a:r>
            <a:r>
              <a:rPr lang="it-IT" dirty="0"/>
              <a:t>da utilizzare prima e al termine delle attività </a:t>
            </a:r>
            <a:r>
              <a:rPr lang="it-IT" dirty="0" smtClean="0"/>
              <a:t>svolte.</a:t>
            </a:r>
          </a:p>
          <a:p>
            <a:endParaRPr lang="it-IT" dirty="0"/>
          </a:p>
          <a:p>
            <a:r>
              <a:rPr lang="it-IT" dirty="0"/>
              <a:t>Le ditte esterne devono rispettare le precauzioni igieniche personali e adeguarsi alle misure preventive già messe in atto nel </a:t>
            </a:r>
            <a:r>
              <a:rPr lang="it-IT" dirty="0" err="1"/>
              <a:t>Plant</a:t>
            </a:r>
            <a:r>
              <a:rPr lang="it-IT" dirty="0" smtClean="0"/>
              <a:t>.</a:t>
            </a:r>
          </a:p>
          <a:p>
            <a:endParaRPr lang="it-IT" dirty="0"/>
          </a:p>
          <a:p>
            <a:r>
              <a:rPr lang="it-IT" dirty="0"/>
              <a:t>Si evidenzia che è stata triplicatala frequenza dei cicli di pulizia ordinari oltre che sono stati previsti cicli straordinari di igienizzazione e sanificazione in tutto il Plant.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0718" y="2294643"/>
            <a:ext cx="1950109" cy="1455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3346" y="2253343"/>
            <a:ext cx="1942608" cy="1455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6262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testo 1"/>
          <p:cNvSpPr txBox="1">
            <a:spLocks/>
          </p:cNvSpPr>
          <p:nvPr/>
        </p:nvSpPr>
        <p:spPr>
          <a:xfrm>
            <a:off x="3772727" y="231803"/>
            <a:ext cx="6055533" cy="322075"/>
          </a:xfrm>
          <a:prstGeom prst="rect">
            <a:avLst/>
          </a:prstGeom>
        </p:spPr>
        <p:txBody>
          <a:bodyPr vert="horz" lIns="0" tIns="0" rIns="0" bIns="0" anchor="ctr" anchorCtr="0"/>
          <a:lstStyle>
            <a:defPPr>
              <a:defRPr lang="it-IT"/>
            </a:defPPr>
            <a:lvl1pPr marR="0" lvl="0" indent="0" defTabSz="457200" fontAlgn="auto">
              <a:lnSpc>
                <a:spcPts val="2200"/>
              </a:lnSpc>
              <a:spcBef>
                <a:spcPts val="0"/>
              </a:spcBef>
              <a:spcAft>
                <a:spcPts val="0"/>
              </a:spcAft>
              <a:buClrTx/>
              <a:buSzTx/>
              <a:buFont typeface="Arial"/>
              <a:buNone/>
              <a:tabLst/>
              <a:defRPr kumimoji="0" sz="2200" b="1" i="0" u="none" strike="noStrike" cap="none" spc="0" normalizeH="0" baseline="0">
                <a:ln>
                  <a:noFill/>
                </a:ln>
                <a:solidFill>
                  <a:srgbClr val="6784C1"/>
                </a:solidFill>
                <a:effectLst/>
                <a:uLnTx/>
                <a:uFill>
                  <a:solidFill>
                    <a:srgbClr val="291C1D"/>
                  </a:solidFill>
                </a:uFill>
                <a:latin typeface="Arial"/>
                <a:ea typeface="Adobe 仿宋 Std R"/>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it-IT" dirty="0" smtClean="0"/>
              <a:t>Dvr - Procedure - Sistema di verifica</a:t>
            </a:r>
            <a:endParaRPr lang="it-IT" dirty="0"/>
          </a:p>
        </p:txBody>
      </p:sp>
      <p:sp>
        <p:nvSpPr>
          <p:cNvPr id="3" name="CasellaDiTesto 2">
            <a:extLst>
              <a:ext uri="{FF2B5EF4-FFF2-40B4-BE49-F238E27FC236}">
                <a16:creationId xmlns:a16="http://schemas.microsoft.com/office/drawing/2014/main" xmlns="" id="{5174B825-1827-4E5B-9AB9-7CB656E688F5}"/>
              </a:ext>
            </a:extLst>
          </p:cNvPr>
          <p:cNvSpPr txBox="1"/>
          <p:nvPr/>
        </p:nvSpPr>
        <p:spPr>
          <a:xfrm>
            <a:off x="498926" y="1069063"/>
            <a:ext cx="10706100" cy="2893100"/>
          </a:xfrm>
          <a:prstGeom prst="rect">
            <a:avLst/>
          </a:prstGeom>
        </p:spPr>
        <p:txBody>
          <a:bodyPr wrap="square">
            <a:spAutoFit/>
          </a:bodyPr>
          <a:lstStyle>
            <a:defPPr>
              <a:defRPr lang="it-IT"/>
            </a:defPPr>
            <a:lvl1pPr algn="just">
              <a:defRPr sz="1400" kern="0">
                <a:solidFill>
                  <a:srgbClr val="898C8A"/>
                </a:solidFill>
                <a:uFill>
                  <a:solidFill>
                    <a:srgbClr val="291C1D"/>
                  </a:solidFill>
                </a:uFill>
              </a:defRPr>
            </a:lvl1pPr>
          </a:lstStyle>
          <a:p>
            <a:r>
              <a:rPr lang="it-IT" dirty="0"/>
              <a:t>Ogni ditta è tenuta ad aggiornare il Documento di Valutazione dei rischi – Rischio Biologico e procedure di emergenza.</a:t>
            </a:r>
          </a:p>
          <a:p>
            <a:endParaRPr lang="it-IT" dirty="0"/>
          </a:p>
          <a:p>
            <a:r>
              <a:rPr lang="it-IT" dirty="0"/>
              <a:t>Devono essere implementare specifiche procedure, OPL, SOP per le attività relative a:</a:t>
            </a:r>
          </a:p>
          <a:p>
            <a:r>
              <a:rPr lang="it-IT" dirty="0"/>
              <a:t>Cicli di pulizia e igienizzazione delle postazioni/aree di lavoro;</a:t>
            </a:r>
          </a:p>
          <a:p>
            <a:r>
              <a:rPr lang="it-IT" dirty="0"/>
              <a:t>Istruzioni per il corretto utilizzo dei DPI.</a:t>
            </a:r>
          </a:p>
          <a:p>
            <a:endParaRPr lang="it-IT" dirty="0"/>
          </a:p>
          <a:p>
            <a:r>
              <a:rPr lang="it-IT" dirty="0"/>
              <a:t>Le ditte esterne devono implementare Checklist e Audit interni al fine di assicurare il rispetto delle regole in merito a:</a:t>
            </a:r>
          </a:p>
          <a:p>
            <a:endParaRPr lang="it-IT" dirty="0"/>
          </a:p>
          <a:p>
            <a:pPr marL="285750" indent="-285750">
              <a:buFont typeface="Arial" panose="020B0604020202020204" pitchFamily="34" charset="0"/>
              <a:buChar char="•"/>
            </a:pPr>
            <a:r>
              <a:rPr lang="it-IT" dirty="0"/>
              <a:t>Prodotti igienizzanti per la pulizia;</a:t>
            </a:r>
          </a:p>
          <a:p>
            <a:pPr marL="285750" indent="-285750">
              <a:buFont typeface="Arial" panose="020B0604020202020204" pitchFamily="34" charset="0"/>
              <a:buChar char="•"/>
            </a:pPr>
            <a:r>
              <a:rPr lang="it-IT" dirty="0"/>
              <a:t>Dispositivi di Protezione Individuale per l’emergenza epidemica;</a:t>
            </a:r>
          </a:p>
          <a:p>
            <a:pPr marL="285750" indent="-285750">
              <a:buFont typeface="Arial" panose="020B0604020202020204" pitchFamily="34" charset="0"/>
              <a:buChar char="•"/>
            </a:pPr>
            <a:r>
              <a:rPr lang="it-IT" dirty="0"/>
              <a:t>Sanificazione attrezzature, </a:t>
            </a:r>
            <a:r>
              <a:rPr lang="it-IT" dirty="0" smtClean="0"/>
              <a:t>carrelli </a:t>
            </a:r>
            <a:r>
              <a:rPr lang="it-IT" dirty="0"/>
              <a:t>elevatori, bull, </a:t>
            </a:r>
            <a:r>
              <a:rPr lang="it-IT" dirty="0" err="1"/>
              <a:t>ecc</a:t>
            </a:r>
            <a:r>
              <a:rPr lang="it-IT" dirty="0"/>
              <a:t>;</a:t>
            </a:r>
          </a:p>
          <a:p>
            <a:pPr marL="285750" indent="-285750">
              <a:buFont typeface="Arial" panose="020B0604020202020204" pitchFamily="34" charset="0"/>
              <a:buChar char="•"/>
            </a:pPr>
            <a:r>
              <a:rPr lang="it-IT" dirty="0"/>
              <a:t>Misure di distanziamento sociale;</a:t>
            </a:r>
          </a:p>
          <a:p>
            <a:pPr marL="285750" indent="-285750">
              <a:buFont typeface="Arial" panose="020B0604020202020204" pitchFamily="34" charset="0"/>
              <a:buChar char="•"/>
            </a:pPr>
            <a:r>
              <a:rPr lang="it-IT" dirty="0"/>
              <a:t>Aree di lavoro.</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6626" y="3129057"/>
            <a:ext cx="2438400"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413" y="4242132"/>
            <a:ext cx="31623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1993" y="4067269"/>
            <a:ext cx="2857500" cy="1600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714288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OVER">
  <a:themeElements>
    <a:clrScheme name="ALFA ROMEO NEW">
      <a:dk1>
        <a:srgbClr val="000000"/>
      </a:dk1>
      <a:lt1>
        <a:srgbClr val="FFFFFF"/>
      </a:lt1>
      <a:dk2>
        <a:srgbClr val="000000"/>
      </a:dk2>
      <a:lt2>
        <a:srgbClr val="FFFFFF"/>
      </a:lt2>
      <a:accent1>
        <a:srgbClr val="A41F35"/>
      </a:accent1>
      <a:accent2>
        <a:srgbClr val="898C8A"/>
      </a:accent2>
      <a:accent3>
        <a:srgbClr val="C1C1C1"/>
      </a:accent3>
      <a:accent4>
        <a:srgbClr val="A41F35"/>
      </a:accent4>
      <a:accent5>
        <a:srgbClr val="006F3F"/>
      </a:accent5>
      <a:accent6>
        <a:srgbClr val="005791"/>
      </a:accent6>
      <a:hlink>
        <a:srgbClr val="A41F35"/>
      </a:hlink>
      <a:folHlink>
        <a:srgbClr val="A41F35"/>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ACKUP">
  <a:themeElements>
    <a:clrScheme name="FCA 5">
      <a:dk1>
        <a:srgbClr val="000000"/>
      </a:dk1>
      <a:lt1>
        <a:srgbClr val="FFFFFF"/>
      </a:lt1>
      <a:dk2>
        <a:srgbClr val="000000"/>
      </a:dk2>
      <a:lt2>
        <a:srgbClr val="FFFFFF"/>
      </a:lt2>
      <a:accent1>
        <a:srgbClr val="6784C1"/>
      </a:accent1>
      <a:accent2>
        <a:srgbClr val="898C8A"/>
      </a:accent2>
      <a:accent3>
        <a:srgbClr val="012169"/>
      </a:accent3>
      <a:accent4>
        <a:srgbClr val="0C2340"/>
      </a:accent4>
      <a:accent5>
        <a:srgbClr val="7BAFD4"/>
      </a:accent5>
      <a:accent6>
        <a:srgbClr val="418FDE"/>
      </a:accent6>
      <a:hlink>
        <a:srgbClr val="9BCBEB"/>
      </a:hlink>
      <a:folHlink>
        <a:srgbClr val="B1C9E8"/>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VER">
  <a:themeElements>
    <a:clrScheme name="FCA 5">
      <a:dk1>
        <a:srgbClr val="000000"/>
      </a:dk1>
      <a:lt1>
        <a:srgbClr val="FFFFFF"/>
      </a:lt1>
      <a:dk2>
        <a:srgbClr val="000000"/>
      </a:dk2>
      <a:lt2>
        <a:srgbClr val="FFFFFF"/>
      </a:lt2>
      <a:accent1>
        <a:srgbClr val="6784C1"/>
      </a:accent1>
      <a:accent2>
        <a:srgbClr val="898C8A"/>
      </a:accent2>
      <a:accent3>
        <a:srgbClr val="012169"/>
      </a:accent3>
      <a:accent4>
        <a:srgbClr val="0C2340"/>
      </a:accent4>
      <a:accent5>
        <a:srgbClr val="7BAFD4"/>
      </a:accent5>
      <a:accent6>
        <a:srgbClr val="418FDE"/>
      </a:accent6>
      <a:hlink>
        <a:srgbClr val="9BCBEB"/>
      </a:hlink>
      <a:folHlink>
        <a:srgbClr val="B1C9E8"/>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INDEX">
  <a:themeElements>
    <a:clrScheme name="FCA 5">
      <a:dk1>
        <a:srgbClr val="000000"/>
      </a:dk1>
      <a:lt1>
        <a:srgbClr val="FFFFFF"/>
      </a:lt1>
      <a:dk2>
        <a:srgbClr val="000000"/>
      </a:dk2>
      <a:lt2>
        <a:srgbClr val="FFFFFF"/>
      </a:lt2>
      <a:accent1>
        <a:srgbClr val="6784C1"/>
      </a:accent1>
      <a:accent2>
        <a:srgbClr val="898C8A"/>
      </a:accent2>
      <a:accent3>
        <a:srgbClr val="012169"/>
      </a:accent3>
      <a:accent4>
        <a:srgbClr val="0C2340"/>
      </a:accent4>
      <a:accent5>
        <a:srgbClr val="7BAFD4"/>
      </a:accent5>
      <a:accent6>
        <a:srgbClr val="418FDE"/>
      </a:accent6>
      <a:hlink>
        <a:srgbClr val="9BCBEB"/>
      </a:hlink>
      <a:folHlink>
        <a:srgbClr val="B1C9E8"/>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1206</TotalTime>
  <Words>1541</Words>
  <Application>Microsoft Office PowerPoint</Application>
  <PresentationFormat>Personalizzato</PresentationFormat>
  <Paragraphs>175</Paragraphs>
  <Slides>15</Slides>
  <Notes>0</Notes>
  <HiddenSlides>0</HiddenSlides>
  <MMClips>0</MMClips>
  <ScaleCrop>false</ScaleCrop>
  <HeadingPairs>
    <vt:vector size="4" baseType="variant">
      <vt:variant>
        <vt:lpstr>Tema</vt:lpstr>
      </vt:variant>
      <vt:variant>
        <vt:i4>4</vt:i4>
      </vt:variant>
      <vt:variant>
        <vt:lpstr>Titoli diapositive</vt:lpstr>
      </vt:variant>
      <vt:variant>
        <vt:i4>15</vt:i4>
      </vt:variant>
    </vt:vector>
  </HeadingPairs>
  <TitlesOfParts>
    <vt:vector size="19" baseType="lpstr">
      <vt:lpstr>1_COVER</vt:lpstr>
      <vt:lpstr>BACKUP</vt:lpstr>
      <vt:lpstr>COVER</vt:lpstr>
      <vt:lpstr>INDEX</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FIAT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Chiapperini Michele (FCA)</dc:creator>
  <cp:lastModifiedBy>Administrator</cp:lastModifiedBy>
  <cp:revision>172</cp:revision>
  <dcterms:created xsi:type="dcterms:W3CDTF">2018-10-08T10:43:59Z</dcterms:created>
  <dcterms:modified xsi:type="dcterms:W3CDTF">2020-04-22T07:47:23Z</dcterms:modified>
</cp:coreProperties>
</file>