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87" cy="49864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297" y="0"/>
            <a:ext cx="2949887" cy="49864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2042019F-1CCF-4EE2-8B9B-A046952F9FF1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281"/>
            <a:ext cx="2949887" cy="49864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297" y="9442281"/>
            <a:ext cx="2949887" cy="49864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47D00E8E-8A40-40FD-A613-9CCF5DC3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04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5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24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11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5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64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01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3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11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6A91-FE68-447D-A41A-760045792B9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9022-713A-48C1-AF1A-EF686AB9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9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145140" y="45614"/>
            <a:ext cx="1191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RISPETTARE LA DISTANZA DI SICUREZZA DALLA MOVIMENTAZIONE DEI CARICHI CON IL CARROPONTE</a:t>
            </a:r>
            <a:endParaRPr lang="it-IT" sz="28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681946" y="6393343"/>
            <a:ext cx="349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N°23 Zona manovra carroponti</a:t>
            </a:r>
            <a:endParaRPr lang="it-IT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469281"/>
            <a:ext cx="1905000" cy="952500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176495" y="1132113"/>
            <a:ext cx="8907541" cy="5585959"/>
            <a:chOff x="2200367" y="1132113"/>
            <a:chExt cx="8907541" cy="5585959"/>
          </a:xfrm>
        </p:grpSpPr>
        <p:grpSp>
          <p:nvGrpSpPr>
            <p:cNvPr id="28" name="Gruppo 27"/>
            <p:cNvGrpSpPr/>
            <p:nvPr/>
          </p:nvGrpSpPr>
          <p:grpSpPr>
            <a:xfrm>
              <a:off x="2200367" y="1132113"/>
              <a:ext cx="8115016" cy="5585959"/>
              <a:chOff x="2962104" y="797844"/>
              <a:chExt cx="6267791" cy="4573122"/>
            </a:xfrm>
          </p:grpSpPr>
          <p:sp>
            <p:nvSpPr>
              <p:cNvPr id="4" name="Oval 217" descr="Diagonali scure verso il basso"/>
              <p:cNvSpPr>
                <a:spLocks noChangeArrowheads="1"/>
              </p:cNvSpPr>
              <p:nvPr/>
            </p:nvSpPr>
            <p:spPr bwMode="auto">
              <a:xfrm>
                <a:off x="3900319" y="2492713"/>
                <a:ext cx="4260850" cy="2731637"/>
              </a:xfrm>
              <a:prstGeom prst="ellipse">
                <a:avLst/>
              </a:prstGeom>
              <a:pattFill prst="dkDnDiag">
                <a:fgClr>
                  <a:srgbClr val="FFFF00"/>
                </a:fgClr>
                <a:bgClr>
                  <a:srgbClr val="FFFFFF"/>
                </a:bgClr>
              </a:pattFill>
              <a:ln w="50800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Line 226"/>
              <p:cNvSpPr>
                <a:spLocks noChangeShapeType="1"/>
              </p:cNvSpPr>
              <p:nvPr/>
            </p:nvSpPr>
            <p:spPr bwMode="auto">
              <a:xfrm>
                <a:off x="6875706" y="1436852"/>
                <a:ext cx="1470405" cy="20678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6" name="Group 219"/>
              <p:cNvGrpSpPr>
                <a:grpSpLocks/>
              </p:cNvGrpSpPr>
              <p:nvPr/>
            </p:nvGrpSpPr>
            <p:grpSpPr bwMode="auto">
              <a:xfrm>
                <a:off x="4722323" y="797844"/>
                <a:ext cx="2464999" cy="3251422"/>
                <a:chOff x="2042344" y="-48"/>
                <a:chExt cx="258" cy="346"/>
              </a:xfrm>
            </p:grpSpPr>
            <p:sp>
              <p:nvSpPr>
                <p:cNvPr id="20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42344" y="-48"/>
                  <a:ext cx="258" cy="68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Rectangle 221"/>
                <p:cNvSpPr>
                  <a:spLocks noChangeArrowheads="1"/>
                </p:cNvSpPr>
                <p:nvPr/>
              </p:nvSpPr>
              <p:spPr bwMode="auto">
                <a:xfrm>
                  <a:off x="2042436" y="20"/>
                  <a:ext cx="79" cy="44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AutoShape 224"/>
                <p:cNvSpPr>
                  <a:spLocks noChangeArrowheads="1"/>
                </p:cNvSpPr>
                <p:nvPr/>
              </p:nvSpPr>
              <p:spPr bwMode="auto">
                <a:xfrm>
                  <a:off x="2042401" y="220"/>
                  <a:ext cx="150" cy="7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2042418" y="252"/>
                  <a:ext cx="105" cy="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576" tIns="32004" rIns="36576" bIns="32004" anchor="ctr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>
                    <a:defRPr sz="1000"/>
                  </a:pPr>
                  <a:r>
                    <a:rPr lang="it-IT" sz="1500" b="1" i="0" strike="noStrike">
                      <a:solidFill>
                        <a:srgbClr val="000000"/>
                      </a:solidFill>
                      <a:latin typeface="Arial"/>
                      <a:cs typeface="Arial"/>
                    </a:rPr>
                    <a:t>STAMPO</a:t>
                  </a:r>
                </a:p>
              </p:txBody>
            </p:sp>
          </p:grpSp>
          <p:pic>
            <p:nvPicPr>
              <p:cNvPr id="7" name="Picture 228" descr="operaio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495" y="4467564"/>
                <a:ext cx="889000" cy="903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Line 233"/>
              <p:cNvSpPr>
                <a:spLocks noChangeShapeType="1"/>
              </p:cNvSpPr>
              <p:nvPr/>
            </p:nvSpPr>
            <p:spPr bwMode="auto">
              <a:xfrm>
                <a:off x="3893174" y="3790497"/>
                <a:ext cx="1393030" cy="238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Text Box 234"/>
              <p:cNvSpPr txBox="1">
                <a:spLocks noChangeArrowheads="1"/>
              </p:cNvSpPr>
              <p:nvPr/>
            </p:nvSpPr>
            <p:spPr bwMode="auto">
              <a:xfrm>
                <a:off x="4305129" y="3507127"/>
                <a:ext cx="819150" cy="260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576" tIns="27432" rIns="36576" bIns="27432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it-IT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4 METRI</a:t>
                </a:r>
              </a:p>
            </p:txBody>
          </p:sp>
          <p:pic>
            <p:nvPicPr>
              <p:cNvPr id="10" name="Picture 235" descr="operaio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5598" y="1496559"/>
                <a:ext cx="622300" cy="1149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37" descr="operaio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5915" y="3658393"/>
                <a:ext cx="1003980" cy="1160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233"/>
              <p:cNvSpPr>
                <a:spLocks noChangeShapeType="1"/>
              </p:cNvSpPr>
              <p:nvPr/>
            </p:nvSpPr>
            <p:spPr bwMode="auto">
              <a:xfrm>
                <a:off x="6700665" y="3846058"/>
                <a:ext cx="1395414" cy="1587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 Box 234"/>
              <p:cNvSpPr txBox="1">
                <a:spLocks noChangeArrowheads="1"/>
              </p:cNvSpPr>
              <p:nvPr/>
            </p:nvSpPr>
            <p:spPr bwMode="auto">
              <a:xfrm>
                <a:off x="6922122" y="3611903"/>
                <a:ext cx="81915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576" tIns="27432" rIns="36576" bIns="27432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it-IT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4 METRI</a:t>
                </a:r>
              </a:p>
            </p:txBody>
          </p:sp>
          <p:sp>
            <p:nvSpPr>
              <p:cNvPr id="14" name="Rettangolo arrotondato 13"/>
              <p:cNvSpPr/>
              <p:nvPr/>
            </p:nvSpPr>
            <p:spPr>
              <a:xfrm>
                <a:off x="8331824" y="3478553"/>
                <a:ext cx="119063" cy="40481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5" name="Picture 237" descr="operaio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62104" y="2182359"/>
                <a:ext cx="1216025" cy="116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Line 206"/>
              <p:cNvSpPr>
                <a:spLocks noChangeShapeType="1"/>
              </p:cNvSpPr>
              <p:nvPr/>
            </p:nvSpPr>
            <p:spPr bwMode="auto">
              <a:xfrm>
                <a:off x="6019798" y="1838422"/>
                <a:ext cx="685253" cy="1477865"/>
              </a:xfrm>
              <a:prstGeom prst="line">
                <a:avLst/>
              </a:pr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206"/>
              <p:cNvSpPr>
                <a:spLocks noChangeShapeType="1"/>
              </p:cNvSpPr>
              <p:nvPr/>
            </p:nvSpPr>
            <p:spPr bwMode="auto">
              <a:xfrm>
                <a:off x="6015317" y="1838422"/>
                <a:ext cx="516436" cy="1663943"/>
              </a:xfrm>
              <a:prstGeom prst="line">
                <a:avLst/>
              </a:pr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206"/>
              <p:cNvSpPr>
                <a:spLocks noChangeShapeType="1"/>
              </p:cNvSpPr>
              <p:nvPr/>
            </p:nvSpPr>
            <p:spPr bwMode="auto">
              <a:xfrm flipV="1">
                <a:off x="5271915" y="1838421"/>
                <a:ext cx="653099" cy="1663944"/>
              </a:xfrm>
              <a:prstGeom prst="line">
                <a:avLst/>
              </a:pr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206"/>
              <p:cNvSpPr>
                <a:spLocks noChangeShapeType="1"/>
              </p:cNvSpPr>
              <p:nvPr/>
            </p:nvSpPr>
            <p:spPr bwMode="auto">
              <a:xfrm flipH="1">
                <a:off x="5455084" y="1838421"/>
                <a:ext cx="469929" cy="1465959"/>
              </a:xfrm>
              <a:prstGeom prst="line">
                <a:avLst/>
              </a:pr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233"/>
              <p:cNvSpPr>
                <a:spLocks noChangeShapeType="1"/>
              </p:cNvSpPr>
              <p:nvPr/>
            </p:nvSpPr>
            <p:spPr bwMode="auto">
              <a:xfrm rot="16200000">
                <a:off x="5345426" y="4627695"/>
                <a:ext cx="1176244" cy="1706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Text Box 234"/>
              <p:cNvSpPr txBox="1">
                <a:spLocks noChangeArrowheads="1"/>
              </p:cNvSpPr>
              <p:nvPr/>
            </p:nvSpPr>
            <p:spPr bwMode="auto">
              <a:xfrm rot="16200000">
                <a:off x="5645614" y="4449344"/>
                <a:ext cx="819150" cy="260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576" tIns="27432" rIns="36576" bIns="27432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it-IT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4 METRI</a:t>
                </a:r>
              </a:p>
            </p:txBody>
          </p:sp>
          <p:sp>
            <p:nvSpPr>
              <p:cNvPr id="26" name="Line 233"/>
              <p:cNvSpPr>
                <a:spLocks noChangeShapeType="1"/>
              </p:cNvSpPr>
              <p:nvPr/>
            </p:nvSpPr>
            <p:spPr bwMode="auto">
              <a:xfrm rot="16200000" flipV="1">
                <a:off x="5582607" y="2883579"/>
                <a:ext cx="849331" cy="1608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Text Box 234"/>
              <p:cNvSpPr txBox="1">
                <a:spLocks noChangeArrowheads="1"/>
              </p:cNvSpPr>
              <p:nvPr/>
            </p:nvSpPr>
            <p:spPr bwMode="auto">
              <a:xfrm rot="16200000">
                <a:off x="5731339" y="2772944"/>
                <a:ext cx="819150" cy="260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576" tIns="27432" rIns="36576" bIns="27432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it-IT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4 METRI</a:t>
                </a:r>
              </a:p>
            </p:txBody>
          </p:sp>
        </p:grpSp>
        <p:sp>
          <p:nvSpPr>
            <p:cNvPr id="32" name="CasellaDiTesto 31"/>
            <p:cNvSpPr txBox="1"/>
            <p:nvPr/>
          </p:nvSpPr>
          <p:spPr>
            <a:xfrm>
              <a:off x="9427768" y="4208451"/>
              <a:ext cx="1680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MANOVRATORE</a:t>
              </a:r>
              <a:endParaRPr lang="it-IT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411832" y="2446725"/>
              <a:ext cx="1554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IMBRACATORE</a:t>
              </a:r>
              <a:endParaRPr lang="it-IT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797820" y="1699640"/>
              <a:ext cx="1125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DITTA EXT</a:t>
              </a:r>
              <a:endParaRPr lang="it-IT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2525696" y="5327802"/>
              <a:ext cx="1125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DITTA EXT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13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82880" y="853440"/>
            <a:ext cx="8195455" cy="5839968"/>
            <a:chOff x="3460096" y="1482426"/>
            <a:chExt cx="5271807" cy="4026498"/>
          </a:xfrm>
        </p:grpSpPr>
        <p:pic>
          <p:nvPicPr>
            <p:cNvPr id="3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96" y="1752488"/>
              <a:ext cx="5271807" cy="3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nettore 2 3"/>
            <p:cNvCxnSpPr/>
            <p:nvPr/>
          </p:nvCxnSpPr>
          <p:spPr>
            <a:xfrm flipH="1" flipV="1">
              <a:off x="6457939" y="5434826"/>
              <a:ext cx="297434" cy="805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4"/>
            <p:cNvCxnSpPr/>
            <p:nvPr/>
          </p:nvCxnSpPr>
          <p:spPr bwMode="auto">
            <a:xfrm flipH="1">
              <a:off x="5670494" y="4184389"/>
              <a:ext cx="0" cy="130167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 bwMode="auto">
            <a:xfrm>
              <a:off x="6383524" y="4426735"/>
              <a:ext cx="7620" cy="10821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 bwMode="auto">
            <a:xfrm flipV="1">
              <a:off x="4251231" y="5453044"/>
              <a:ext cx="1449743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 bwMode="auto">
            <a:xfrm flipH="1">
              <a:off x="5624774" y="5447964"/>
              <a:ext cx="2352189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11"/>
            <p:cNvSpPr txBox="1"/>
            <p:nvPr/>
          </p:nvSpPr>
          <p:spPr bwMode="auto">
            <a:xfrm>
              <a:off x="6618661" y="5092812"/>
              <a:ext cx="181743" cy="2615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" name="CasellaDiTesto 61"/>
            <p:cNvSpPr txBox="1"/>
            <p:nvPr/>
          </p:nvSpPr>
          <p:spPr bwMode="auto">
            <a:xfrm>
              <a:off x="6580561" y="5144658"/>
              <a:ext cx="1809443" cy="3412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aseline="0"/>
                <a:t>Dist. minima 70 cm.</a:t>
              </a:r>
              <a:endParaRPr lang="en-US" sz="1600"/>
            </a:p>
          </p:txBody>
        </p:sp>
        <p:sp>
          <p:nvSpPr>
            <p:cNvPr id="11" name="Ovale 10"/>
            <p:cNvSpPr>
              <a:spLocks noChangeArrowheads="1"/>
            </p:cNvSpPr>
            <p:nvPr/>
          </p:nvSpPr>
          <p:spPr bwMode="auto">
            <a:xfrm rot="5400000">
              <a:off x="4109757" y="2485072"/>
              <a:ext cx="3737162" cy="1731870"/>
            </a:xfrm>
            <a:prstGeom prst="ellipse">
              <a:avLst/>
            </a:prstGeom>
            <a:noFill/>
            <a:ln w="63500" algn="ctr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8012506" y="6284251"/>
            <a:ext cx="422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N°31 Distanza minima deposito stampi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0960" y="112669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Rispetto </a:t>
            </a:r>
            <a:r>
              <a:rPr lang="it-IT" sz="2800" dirty="0"/>
              <a:t>della distanza minima di 70 cm </a:t>
            </a:r>
            <a:r>
              <a:rPr lang="it-IT" sz="2800" dirty="0" smtClean="0"/>
              <a:t>tra </a:t>
            </a:r>
            <a:r>
              <a:rPr lang="it-IT" sz="2800" dirty="0"/>
              <a:t>due file di </a:t>
            </a:r>
            <a:r>
              <a:rPr lang="it-IT" sz="2800" dirty="0" smtClean="0"/>
              <a:t>stampi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3865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125544\Desktop\SICUREZZA\aaaaaaaaaaaaaSegnalazioni\20160426_102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9" y="2597627"/>
            <a:ext cx="5485038" cy="40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83255" y="6306236"/>
            <a:ext cx="38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N°32/48 Utilizzo passaggi pedonali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" y="112669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UTILIZZARE </a:t>
            </a:r>
            <a:r>
              <a:rPr lang="it-IT" sz="2800" dirty="0" smtClean="0"/>
              <a:t>I PERCORSI </a:t>
            </a:r>
            <a:r>
              <a:rPr lang="it-IT" sz="2800" dirty="0"/>
              <a:t>PEDONALI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5803092" y="757045"/>
            <a:ext cx="5729859" cy="4316902"/>
            <a:chOff x="4864989" y="324022"/>
            <a:chExt cx="5314950" cy="533400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989" y="1667047"/>
              <a:ext cx="5314950" cy="399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229"/>
            <p:cNvSpPr>
              <a:spLocks noChangeShapeType="1"/>
            </p:cNvSpPr>
            <p:nvPr/>
          </p:nvSpPr>
          <p:spPr bwMode="auto">
            <a:xfrm>
              <a:off x="7474839" y="1828972"/>
              <a:ext cx="19050" cy="1714500"/>
            </a:xfrm>
            <a:prstGeom prst="line">
              <a:avLst/>
            </a:prstGeom>
            <a:noFill/>
            <a:ln w="57150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6152">
              <a:off x="8113014" y="4924597"/>
              <a:ext cx="3333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6152">
              <a:off x="6341364" y="4238797"/>
              <a:ext cx="3333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25"/>
            <p:cNvSpPr txBox="1">
              <a:spLocks noChangeArrowheads="1"/>
            </p:cNvSpPr>
            <p:nvPr/>
          </p:nvSpPr>
          <p:spPr bwMode="auto">
            <a:xfrm>
              <a:off x="5041175" y="324022"/>
              <a:ext cx="5019310" cy="1504949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00" mc:Ignorable="a14" a14:legacySpreadsheetColorIndex="13">
                <a:alpha val="20000"/>
              </a:srgbClr>
            </a:solidFill>
            <a:ln w="38100" algn="ctr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tIns="41148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20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Obbligo del pedone ad utilizzare i percorsi pedonali. Il lavoratore  che transita nelle corsie riservate ai pedoni riduce il rischio di investimento.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28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743868" y="6211669"/>
            <a:ext cx="451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OPL N°35/45 Corretto posizionamento contenitori e lasciare liberi i passaggi pedonali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112669"/>
            <a:ext cx="1207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Corretto </a:t>
            </a:r>
            <a:r>
              <a:rPr lang="it-IT" sz="2800" dirty="0"/>
              <a:t>posizionamento dei contenitori nelle aree </a:t>
            </a:r>
            <a:r>
              <a:rPr lang="it-IT" sz="2800" dirty="0" smtClean="0"/>
              <a:t>delimitate </a:t>
            </a:r>
            <a:r>
              <a:rPr lang="it-IT" sz="2800" dirty="0"/>
              <a:t>e lasciare liberi i passaggi pedonali</a:t>
            </a:r>
          </a:p>
          <a:p>
            <a:endParaRPr lang="it-IT" sz="2800" dirty="0"/>
          </a:p>
        </p:txBody>
      </p:sp>
      <p:grpSp>
        <p:nvGrpSpPr>
          <p:cNvPr id="7" name="Gruppo 6"/>
          <p:cNvGrpSpPr/>
          <p:nvPr/>
        </p:nvGrpSpPr>
        <p:grpSpPr>
          <a:xfrm>
            <a:off x="221353" y="1182624"/>
            <a:ext cx="5326008" cy="5492944"/>
            <a:chOff x="3586345" y="1003187"/>
            <a:chExt cx="5019310" cy="5044401"/>
          </a:xfrm>
        </p:grpSpPr>
        <p:sp>
          <p:nvSpPr>
            <p:cNvPr id="5" name="Text Box 225"/>
            <p:cNvSpPr txBox="1">
              <a:spLocks noChangeArrowheads="1"/>
            </p:cNvSpPr>
            <p:nvPr/>
          </p:nvSpPr>
          <p:spPr bwMode="auto">
            <a:xfrm>
              <a:off x="3586345" y="1003187"/>
              <a:ext cx="5019310" cy="130683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00" mc:Ignorable="a14" a14:legacySpreadsheetColorIndex="13">
                <a:alpha val="20000"/>
              </a:srgbClr>
            </a:solidFill>
            <a:ln w="38100" algn="ctr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tIns="4114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it-IT" sz="20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Posizionare i contenitori all'interno delle aree delimitate per scongiurare il conflitto con mezzi e operai. </a:t>
              </a: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678" y="2104238"/>
              <a:ext cx="3838575" cy="394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25"/>
          <p:cNvSpPr txBox="1">
            <a:spLocks noChangeArrowheads="1"/>
          </p:cNvSpPr>
          <p:nvPr/>
        </p:nvSpPr>
        <p:spPr bwMode="auto">
          <a:xfrm>
            <a:off x="5966858" y="1189052"/>
            <a:ext cx="4403434" cy="75056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00" mc:Ignorable="a14" a14:legacySpreadsheetColorIndex="13">
              <a:alpha val="20000"/>
            </a:srgbClr>
          </a:solidFill>
          <a:ln w="38100" algn="ctr">
            <a:solidFill>
              <a:srgbClr xmlns:mc="http://schemas.openxmlformats.org/markup-compatibility/2006" xmlns:a14="http://schemas.microsoft.com/office/drawing/2010/main" val="00FF00" mc:Ignorable="a14" a14:legacySpreadsheetColorIndex="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114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2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Obbligo lasciare liberi i passaggi pedonali.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581" y="2475737"/>
            <a:ext cx="3975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6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47499" y="6306235"/>
            <a:ext cx="36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N°39 Utilizzo cinture di sicurezza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Rispetto delle </a:t>
            </a:r>
            <a:r>
              <a:rPr lang="it-IT" sz="2800" dirty="0"/>
              <a:t>norme e le regole per l'utilizzo delle cinture di sicurezza da parte dei carrellisti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95072" y="1038225"/>
            <a:ext cx="8682228" cy="5637343"/>
            <a:chOff x="3314700" y="1038225"/>
            <a:chExt cx="5562600" cy="4781549"/>
          </a:xfrm>
        </p:grpSpPr>
        <p:sp>
          <p:nvSpPr>
            <p:cNvPr id="5" name="Line 229"/>
            <p:cNvSpPr>
              <a:spLocks noChangeShapeType="1"/>
            </p:cNvSpPr>
            <p:nvPr/>
          </p:nvSpPr>
          <p:spPr bwMode="auto">
            <a:xfrm flipH="1">
              <a:off x="5153025" y="1771649"/>
              <a:ext cx="771525" cy="571500"/>
            </a:xfrm>
            <a:prstGeom prst="line">
              <a:avLst/>
            </a:prstGeom>
            <a:noFill/>
            <a:ln w="57150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 Box 225"/>
            <p:cNvSpPr txBox="1">
              <a:spLocks noChangeArrowheads="1"/>
            </p:cNvSpPr>
            <p:nvPr/>
          </p:nvSpPr>
          <p:spPr bwMode="auto">
            <a:xfrm>
              <a:off x="3624236" y="1038225"/>
              <a:ext cx="4403434" cy="750569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00" mc:Ignorable="a14" a14:legacySpreadsheetColorIndex="13">
                <a:alpha val="20000"/>
              </a:srgbClr>
            </a:solidFill>
            <a:ln w="38100" algn="ctr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tIns="41148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20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Obbligo di indossare la cintura di sicurezza alla guida del carrello</a:t>
              </a:r>
            </a:p>
          </p:txBody>
        </p: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2695574"/>
              <a:ext cx="2733675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686049"/>
              <a:ext cx="2762250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Ovale 9"/>
            <p:cNvSpPr>
              <a:spLocks noChangeArrowheads="1"/>
            </p:cNvSpPr>
            <p:nvPr/>
          </p:nvSpPr>
          <p:spPr bwMode="auto">
            <a:xfrm rot="5400000">
              <a:off x="2709863" y="3033711"/>
              <a:ext cx="3867150" cy="1704975"/>
            </a:xfrm>
            <a:prstGeom prst="ellipse">
              <a:avLst/>
            </a:prstGeom>
            <a:noFill/>
            <a:ln w="63500" algn="ctr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645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46304" y="1328928"/>
            <a:ext cx="8747245" cy="5364480"/>
            <a:chOff x="3611910" y="749705"/>
            <a:chExt cx="5281639" cy="5358589"/>
          </a:xfrm>
        </p:grpSpPr>
        <p:sp>
          <p:nvSpPr>
            <p:cNvPr id="2" name="Text Box 225"/>
            <p:cNvSpPr txBox="1">
              <a:spLocks noChangeArrowheads="1"/>
            </p:cNvSpPr>
            <p:nvPr/>
          </p:nvSpPr>
          <p:spPr bwMode="auto">
            <a:xfrm>
              <a:off x="3611910" y="749705"/>
              <a:ext cx="5019310" cy="775159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00" mc:Ignorable="a14" a14:legacySpreadsheetColorIndex="13">
                <a:alpha val="20000"/>
              </a:srgbClr>
            </a:solidFill>
            <a:ln w="38100" algn="ctr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tIns="4114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it-IT" sz="18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Riporre all'interno </a:t>
              </a:r>
              <a:r>
                <a:rPr lang="it-IT" sz="18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dei contenitori i </a:t>
              </a:r>
              <a:r>
                <a:rPr lang="it-IT" sz="180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lamierati</a:t>
              </a:r>
              <a:r>
                <a:rPr lang="it-IT" sz="18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nella posizione corretta</a:t>
              </a: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099" y="2479269"/>
              <a:ext cx="5124450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229"/>
            <p:cNvSpPr>
              <a:spLocks noChangeShapeType="1"/>
            </p:cNvSpPr>
            <p:nvPr/>
          </p:nvSpPr>
          <p:spPr bwMode="auto">
            <a:xfrm>
              <a:off x="7293349" y="1574394"/>
              <a:ext cx="9525" cy="971550"/>
            </a:xfrm>
            <a:prstGeom prst="line">
              <a:avLst/>
            </a:prstGeom>
            <a:noFill/>
            <a:ln w="57150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383568" y="6356042"/>
            <a:ext cx="480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N°42 Riempimento contenitore con </a:t>
            </a:r>
            <a:r>
              <a:rPr lang="it-IT" dirty="0" err="1" smtClean="0"/>
              <a:t>lamierati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Corretto </a:t>
            </a:r>
            <a:r>
              <a:rPr lang="it-IT" sz="2800" dirty="0"/>
              <a:t>posizionamento dei </a:t>
            </a:r>
            <a:r>
              <a:rPr lang="it-IT" sz="2800" dirty="0" err="1"/>
              <a:t>lamierati</a:t>
            </a:r>
            <a:r>
              <a:rPr lang="it-IT" sz="2800" dirty="0"/>
              <a:t> all'interno dei contenitori</a:t>
            </a:r>
          </a:p>
        </p:txBody>
      </p:sp>
    </p:spTree>
    <p:extLst>
      <p:ext uri="{BB962C8B-B14F-4D97-AF65-F5344CB8AC3E}">
        <p14:creationId xmlns:p14="http://schemas.microsoft.com/office/powerpoint/2010/main" val="199664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95255" y="6335668"/>
            <a:ext cx="333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N°53 Sostituzione guanti unti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SOSTITUZIONE GUANTI UNTI DI OLIO E GRASSO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46304" y="667664"/>
            <a:ext cx="9887712" cy="5688378"/>
            <a:chOff x="146304" y="667664"/>
            <a:chExt cx="9887712" cy="5688378"/>
          </a:xfrm>
        </p:grpSpPr>
        <p:pic>
          <p:nvPicPr>
            <p:cNvPr id="5" name="Immagin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1" y="667664"/>
              <a:ext cx="9656064" cy="563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146304" y="5596128"/>
              <a:ext cx="9887712" cy="759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43840" y="908304"/>
              <a:ext cx="1706879" cy="759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169408" y="908304"/>
              <a:ext cx="1706879" cy="759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7396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43207" y="6364075"/>
            <a:ext cx="290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N°61 Guanti cuoio 3 dita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" y="39517"/>
            <a:ext cx="120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UTILIZZARE GUANTI IN CUOIO 3 DITA CON MANICHETTA LUNGA AL FINE DI EVITARE INFORTUNI DA TAGLIO AGLI ARTI SUPERIORI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88591" y="1207008"/>
            <a:ext cx="7858129" cy="5543201"/>
            <a:chOff x="188591" y="1207008"/>
            <a:chExt cx="7858129" cy="554320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1" y="1207008"/>
              <a:ext cx="7858129" cy="55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256032" y="1249656"/>
              <a:ext cx="865632" cy="505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3642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72519" y="6364075"/>
            <a:ext cx="30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N°82 Utilizzo </a:t>
            </a:r>
            <a:r>
              <a:rPr lang="it-IT" dirty="0" err="1" smtClean="0"/>
              <a:t>otoprotettori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UTILIZZO DELL'OTOPROTETTORE, PROTEGGI </a:t>
            </a:r>
            <a:r>
              <a:rPr lang="it-IT" sz="2800" dirty="0"/>
              <a:t>L'APPRATO UDITIVO DA LESIONI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07264" y="1036320"/>
            <a:ext cx="8863584" cy="5697087"/>
            <a:chOff x="3584275" y="972179"/>
            <a:chExt cx="5023449" cy="4913642"/>
          </a:xfrm>
        </p:grpSpPr>
        <p:pic>
          <p:nvPicPr>
            <p:cNvPr id="6" name="Immagine 5" descr="D:\users\U036670\Desktop\Immag053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275" y="972179"/>
              <a:ext cx="5023449" cy="491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800" y="981704"/>
              <a:ext cx="2070879" cy="156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ttore 2 7"/>
            <p:cNvCxnSpPr>
              <a:cxnSpLocks noChangeShapeType="1"/>
            </p:cNvCxnSpPr>
            <p:nvPr/>
          </p:nvCxnSpPr>
          <p:spPr bwMode="auto">
            <a:xfrm flipH="1" flipV="1">
              <a:off x="4444581" y="3617074"/>
              <a:ext cx="1455707" cy="629009"/>
            </a:xfrm>
            <a:prstGeom prst="straightConnector1">
              <a:avLst/>
            </a:prstGeom>
            <a:ln w="53975">
              <a:solidFill>
                <a:srgbClr val="00FF00"/>
              </a:solidFill>
              <a:headEnd type="stealth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82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643932" y="6364075"/>
            <a:ext cx="348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N°65 Utilizzo occhiali protettivi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CORRETTO POSIZIONAMENTO DEGLI OCCHIALI PROTETTIVI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" y="698283"/>
            <a:ext cx="8497825" cy="60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5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85006" y="6298654"/>
            <a:ext cx="448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N°69 </a:t>
            </a:r>
            <a:r>
              <a:rPr lang="it-IT" dirty="0"/>
              <a:t>UTILIZZO SCALE PORTATILI SEMPLICI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UTILIZZO SCALE PORTATILI SEMPLICI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63" y="618611"/>
            <a:ext cx="7310533" cy="6135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592186" y="6298654"/>
            <a:ext cx="259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N°14 Chiusura botole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2049" y="0"/>
            <a:ext cx="1077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Chiudere sempre le botole prima di ogni intervento all'interno della linea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10421" y="733911"/>
            <a:ext cx="9006695" cy="5934075"/>
            <a:chOff x="744405" y="733911"/>
            <a:chExt cx="9006695" cy="593407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05" y="733911"/>
              <a:ext cx="9006695" cy="593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/>
            <p:cNvSpPr/>
            <p:nvPr/>
          </p:nvSpPr>
          <p:spPr>
            <a:xfrm rot="19114287">
              <a:off x="5015468" y="4039516"/>
              <a:ext cx="464568" cy="222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0180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62480" y="6298654"/>
            <a:ext cx="38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N°70 </a:t>
            </a:r>
            <a:r>
              <a:rPr lang="it-IT" dirty="0"/>
              <a:t>Etichettatura prodotti chimici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Etichettatura prodotti chimici</a:t>
            </a:r>
            <a:endParaRPr lang="it-IT" sz="2800" dirty="0"/>
          </a:p>
        </p:txBody>
      </p:sp>
      <p:grpSp>
        <p:nvGrpSpPr>
          <p:cNvPr id="9" name="Gruppo 8"/>
          <p:cNvGrpSpPr/>
          <p:nvPr/>
        </p:nvGrpSpPr>
        <p:grpSpPr>
          <a:xfrm>
            <a:off x="215696" y="1085088"/>
            <a:ext cx="5746192" cy="5582898"/>
            <a:chOff x="215696" y="1810236"/>
            <a:chExt cx="3783805" cy="4857750"/>
          </a:xfrm>
        </p:grpSpPr>
        <p:sp>
          <p:nvSpPr>
            <p:cNvPr id="7" name="CasellaDiTesto 44"/>
            <p:cNvSpPr txBox="1"/>
            <p:nvPr/>
          </p:nvSpPr>
          <p:spPr>
            <a:xfrm>
              <a:off x="2225471" y="4694501"/>
              <a:ext cx="1774030" cy="114301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600" b="1">
                  <a:solidFill>
                    <a:srgbClr val="00FF00"/>
                  </a:solidFill>
                </a:rPr>
                <a:t>PRESENZA</a:t>
              </a:r>
              <a:r>
                <a:rPr lang="it-IT" sz="1600" b="1" baseline="0">
                  <a:solidFill>
                    <a:srgbClr val="00FF00"/>
                  </a:solidFill>
                </a:rPr>
                <a:t> DI ETICHETTATURA </a:t>
              </a:r>
              <a:endParaRPr lang="it-IT" sz="1600" b="1">
                <a:solidFill>
                  <a:srgbClr val="00FF00"/>
                </a:solidFill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96" y="1810236"/>
              <a:ext cx="2009775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sellaDiTesto 9"/>
          <p:cNvSpPr txBox="1"/>
          <p:nvPr/>
        </p:nvSpPr>
        <p:spPr>
          <a:xfrm>
            <a:off x="6096000" y="1085088"/>
            <a:ext cx="5059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Tutti i contenitori di prodotti chimici in uso in stabilimento devono riportare oltre al nome della sostanza, il pittogramma di pericolo , le frasi di rischio e i consigli di prudenza/sicurezza, tale informativa è necessaria </a:t>
            </a:r>
            <a:r>
              <a:rPr lang="it-IT" dirty="0" smtClean="0"/>
              <a:t>affinché </a:t>
            </a:r>
            <a:r>
              <a:rPr lang="it-IT" dirty="0"/>
              <a:t>i lavoratori siano informati in merito ai tipi di pericoli connessi all'uso, alla manipolazione, al trasporto e alla conservazione degli </a:t>
            </a:r>
            <a:r>
              <a:rPr lang="it-IT" dirty="0" smtClean="0"/>
              <a:t>stessi.</a:t>
            </a:r>
          </a:p>
          <a:p>
            <a:r>
              <a:rPr lang="it-IT" b="1" dirty="0">
                <a:solidFill>
                  <a:srgbClr val="FF0000"/>
                </a:solidFill>
              </a:rPr>
              <a:t>Non  è possibile avere dei contenitori anonimi al cui interno vi sia qualsiasi tipo di prodotto chimico.</a:t>
            </a:r>
          </a:p>
        </p:txBody>
      </p:sp>
    </p:spTree>
    <p:extLst>
      <p:ext uri="{BB962C8B-B14F-4D97-AF65-F5344CB8AC3E}">
        <p14:creationId xmlns:p14="http://schemas.microsoft.com/office/powerpoint/2010/main" val="72718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00119" y="6298654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N°88 Uso del cellulare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" y="39517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Uso del telefono cellulare</a:t>
            </a:r>
            <a:endParaRPr lang="it-IT" sz="2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60960" y="849674"/>
            <a:ext cx="9733244" cy="5448980"/>
            <a:chOff x="312964" y="189819"/>
            <a:chExt cx="11566072" cy="6478361"/>
          </a:xfrm>
        </p:grpSpPr>
        <p:pic>
          <p:nvPicPr>
            <p:cNvPr id="7" name="Picture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832" y="218394"/>
              <a:ext cx="5121728" cy="392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82" y="189819"/>
              <a:ext cx="5606143" cy="4044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" name="Smile 8"/>
            <p:cNvSpPr>
              <a:spLocks noChangeArrowheads="1"/>
            </p:cNvSpPr>
            <p:nvPr/>
          </p:nvSpPr>
          <p:spPr bwMode="auto">
            <a:xfrm>
              <a:off x="3224894" y="3252787"/>
              <a:ext cx="476249" cy="47625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CasellaDiTesto 3"/>
            <p:cNvSpPr txBox="1"/>
            <p:nvPr/>
          </p:nvSpPr>
          <p:spPr>
            <a:xfrm>
              <a:off x="312964" y="5062537"/>
              <a:ext cx="5864679" cy="16056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Descrizione: </a:t>
              </a:r>
              <a:r>
                <a:rPr lang="en-US" sz="1800" b="1" baseline="0">
                  <a:solidFill>
                    <a:srgbClr val="FF0000"/>
                  </a:solidFill>
                </a:rPr>
                <a:t> </a:t>
              </a:r>
              <a:r>
                <a:rPr lang="en-US" sz="1800" b="0" baseline="0">
                  <a:solidFill>
                    <a:sysClr val="windowText" lastClr="000000"/>
                  </a:solidFill>
                </a:rPr>
                <a:t>Rischio di investimento da parte dei mezzi di circolazione mentre si utilizza il cellulare </a:t>
              </a:r>
              <a:endParaRPr lang="en-US" sz="1100"/>
            </a:p>
          </p:txBody>
        </p:sp>
        <p:sp>
          <p:nvSpPr>
            <p:cNvPr id="11" name="CasellaDiTesto 4"/>
            <p:cNvSpPr txBox="1"/>
            <p:nvPr/>
          </p:nvSpPr>
          <p:spPr>
            <a:xfrm>
              <a:off x="6218464" y="5048929"/>
              <a:ext cx="5660572" cy="16192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mpd="sng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9900"/>
                  </a:solidFill>
                </a:rPr>
                <a:t>Descrizione: </a:t>
              </a:r>
              <a:r>
                <a:rPr lang="en-US" sz="1800" b="0">
                  <a:solidFill>
                    <a:schemeClr val="dk1"/>
                  </a:solidFill>
                </a:rPr>
                <a:t>Per</a:t>
              </a:r>
              <a:r>
                <a:rPr lang="en-US" sz="1800" b="0" baseline="0">
                  <a:solidFill>
                    <a:schemeClr val="dk1"/>
                  </a:solidFill>
                </a:rPr>
                <a:t> evitare rischi di investimento durante gli attraversamenti non utilizzare il cellulare o interrompere la conversazione al fine di prestare la massima attenzione ai mezzi di circolazione </a:t>
              </a:r>
              <a:endParaRPr lang="en-US" sz="1100"/>
            </a:p>
          </p:txBody>
        </p:sp>
        <p:sp>
          <p:nvSpPr>
            <p:cNvPr id="12" name="Esplosione 1 11"/>
            <p:cNvSpPr/>
            <p:nvPr/>
          </p:nvSpPr>
          <p:spPr>
            <a:xfrm>
              <a:off x="1945821" y="2068966"/>
              <a:ext cx="1877785" cy="1170215"/>
            </a:xfrm>
            <a:prstGeom prst="irregularSeal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3" name="Smile 12"/>
            <p:cNvSpPr>
              <a:spLocks noChangeArrowheads="1"/>
            </p:cNvSpPr>
            <p:nvPr/>
          </p:nvSpPr>
          <p:spPr bwMode="auto">
            <a:xfrm>
              <a:off x="8603475" y="2463573"/>
              <a:ext cx="499704" cy="462642"/>
            </a:xfrm>
            <a:prstGeom prst="smileyFace">
              <a:avLst>
                <a:gd name="adj" fmla="val 4653"/>
              </a:avLst>
            </a:prstGeom>
            <a:solidFill>
              <a:srgbClr val="99FF33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161515" y="1279751"/>
              <a:ext cx="217714" cy="408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9853887" y="1418544"/>
              <a:ext cx="217714" cy="408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5940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82881" y="1128536"/>
            <a:ext cx="8327136" cy="5618529"/>
            <a:chOff x="1743456" y="903414"/>
            <a:chExt cx="8327136" cy="580707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456" y="903414"/>
              <a:ext cx="8327136" cy="5807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8851392" y="3974592"/>
              <a:ext cx="633984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9945754" y="629865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N°15 Lock out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2881" y="174429"/>
            <a:ext cx="1183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entri all'interno della linea inserisci sempre il lucchetto, al fine di eliminare avvii accidentali della linea da parte dei </a:t>
            </a:r>
            <a:r>
              <a:rPr lang="it-IT" sz="2800" dirty="0" err="1"/>
              <a:t>collghi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1801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942375" y="6294044"/>
            <a:ext cx="42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N°16 Utilizzo scarpe antiinfortunistiche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2881" y="174429"/>
            <a:ext cx="118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Utilizza sempre le scarpe </a:t>
            </a:r>
            <a:r>
              <a:rPr lang="it-IT" sz="2800" dirty="0" err="1"/>
              <a:t>antifortunistiche</a:t>
            </a:r>
            <a:endParaRPr lang="it-IT" sz="2800" dirty="0"/>
          </a:p>
        </p:txBody>
      </p:sp>
      <p:grpSp>
        <p:nvGrpSpPr>
          <p:cNvPr id="7" name="Gruppo 6"/>
          <p:cNvGrpSpPr/>
          <p:nvPr/>
        </p:nvGrpSpPr>
        <p:grpSpPr>
          <a:xfrm>
            <a:off x="182881" y="1200150"/>
            <a:ext cx="6999986" cy="5657850"/>
            <a:chOff x="182881" y="1200150"/>
            <a:chExt cx="6999986" cy="565785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1" y="1200150"/>
              <a:ext cx="6999986" cy="56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 rot="558792">
              <a:off x="5047488" y="4389120"/>
              <a:ext cx="438912" cy="170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9316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14207" y="6298654"/>
            <a:ext cx="317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N°17 Utilizzo guanti isolanti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2881" y="174429"/>
            <a:ext cx="118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Utilizza sempre </a:t>
            </a:r>
            <a:r>
              <a:rPr lang="it-IT" sz="2800" dirty="0" smtClean="0"/>
              <a:t>i guanti isolanti</a:t>
            </a:r>
            <a:endParaRPr lang="it-IT" sz="2800" dirty="0"/>
          </a:p>
        </p:txBody>
      </p:sp>
      <p:grpSp>
        <p:nvGrpSpPr>
          <p:cNvPr id="7" name="Gruppo 6"/>
          <p:cNvGrpSpPr/>
          <p:nvPr/>
        </p:nvGrpSpPr>
        <p:grpSpPr>
          <a:xfrm>
            <a:off x="294894" y="1094041"/>
            <a:ext cx="8115300" cy="5572125"/>
            <a:chOff x="294894" y="1094041"/>
            <a:chExt cx="8115300" cy="557212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94" y="1094041"/>
              <a:ext cx="8115300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 rot="21045797">
              <a:off x="6022848" y="5379254"/>
              <a:ext cx="426720" cy="176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343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5528" y="832485"/>
            <a:ext cx="7361047" cy="5924550"/>
            <a:chOff x="295528" y="832485"/>
            <a:chExt cx="7361047" cy="592455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28" y="832485"/>
              <a:ext cx="7361047" cy="59245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3925824" y="4291584"/>
              <a:ext cx="524256" cy="219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8810240" y="6281852"/>
            <a:ext cx="338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N°18 Utilizzo guanti </a:t>
            </a:r>
            <a:r>
              <a:rPr lang="it-IT" dirty="0" err="1" smtClean="0"/>
              <a:t>antitaglio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2881" y="174429"/>
            <a:ext cx="118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Utilizza </a:t>
            </a:r>
            <a:r>
              <a:rPr lang="it-IT" sz="2800" dirty="0" smtClean="0"/>
              <a:t>i guanti </a:t>
            </a:r>
            <a:r>
              <a:rPr lang="it-IT" sz="2800" dirty="0" err="1" smtClean="0"/>
              <a:t>antitaglio</a:t>
            </a:r>
            <a:r>
              <a:rPr lang="it-IT" sz="2800" dirty="0"/>
              <a:t> durante gli interventi su </a:t>
            </a:r>
            <a:r>
              <a:rPr lang="it-IT" sz="2800" dirty="0" smtClean="0"/>
              <a:t>parti </a:t>
            </a:r>
            <a:r>
              <a:rPr lang="it-IT" sz="2800" dirty="0"/>
              <a:t>taglienti </a:t>
            </a:r>
          </a:p>
        </p:txBody>
      </p:sp>
    </p:spTree>
    <p:extLst>
      <p:ext uri="{BB962C8B-B14F-4D97-AF65-F5344CB8AC3E}">
        <p14:creationId xmlns:p14="http://schemas.microsoft.com/office/powerpoint/2010/main" val="321394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90" y="709041"/>
            <a:ext cx="7907338" cy="600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555720" y="6298654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N°20 Caduta dall’alto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" y="112669"/>
            <a:ext cx="120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Aggancia sempre l'imbragatura di sicurezza per </a:t>
            </a:r>
            <a:r>
              <a:rPr lang="it-IT" sz="2800" dirty="0" smtClean="0"/>
              <a:t>evitare </a:t>
            </a:r>
            <a:r>
              <a:rPr lang="it-IT" sz="2800" dirty="0"/>
              <a:t>pericoli di caduta </a:t>
            </a:r>
            <a:r>
              <a:rPr lang="it-IT" sz="2800" dirty="0" smtClean="0"/>
              <a:t>dall'alto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2106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40" y="1402871"/>
            <a:ext cx="7117475" cy="531482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463205" y="6298654"/>
            <a:ext cx="472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N°22 Posizione mani durante chiusura porte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" y="112669"/>
            <a:ext cx="120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POSIZIONARE LA MANO COME DA FOTO AL FINE DI EVITARE RISCHI DI COSTRIZIONE TRA PORTA E MONTANTE</a:t>
            </a:r>
          </a:p>
        </p:txBody>
      </p:sp>
    </p:spTree>
    <p:extLst>
      <p:ext uri="{BB962C8B-B14F-4D97-AF65-F5344CB8AC3E}">
        <p14:creationId xmlns:p14="http://schemas.microsoft.com/office/powerpoint/2010/main" val="204223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43376" y="1243584"/>
            <a:ext cx="8171567" cy="5466564"/>
            <a:chOff x="3508369" y="1171980"/>
            <a:chExt cx="5175262" cy="4514040"/>
          </a:xfrm>
        </p:grpSpPr>
        <p:sp>
          <p:nvSpPr>
            <p:cNvPr id="2" name="Text Box 225"/>
            <p:cNvSpPr txBox="1">
              <a:spLocks noChangeArrowheads="1"/>
            </p:cNvSpPr>
            <p:nvPr/>
          </p:nvSpPr>
          <p:spPr bwMode="auto">
            <a:xfrm>
              <a:off x="3508369" y="1171980"/>
              <a:ext cx="5175262" cy="71356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00" mc:Ignorable="a14" a14:legacySpreadsheetColorIndex="13">
                <a:alpha val="20000"/>
              </a:srgbClr>
            </a:solidFill>
            <a:ln w="38100" algn="ctr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tIns="4114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000" b="1" baseline="0">
                  <a:effectLst/>
                  <a:latin typeface="+mn-lt"/>
                  <a:ea typeface="+mn-ea"/>
                  <a:cs typeface="+mn-cs"/>
                </a:rPr>
                <a:t>Utilizzo carrello corretto per trasporto contenitore e visibilita' anteriore ottimale</a:t>
              </a:r>
            </a:p>
          </p:txBody>
        </p:sp>
        <p:sp>
          <p:nvSpPr>
            <p:cNvPr id="3" name="Line 229"/>
            <p:cNvSpPr>
              <a:spLocks noChangeShapeType="1"/>
            </p:cNvSpPr>
            <p:nvPr/>
          </p:nvSpPr>
          <p:spPr bwMode="auto">
            <a:xfrm>
              <a:off x="7610469" y="1914120"/>
              <a:ext cx="9525" cy="752475"/>
            </a:xfrm>
            <a:prstGeom prst="line">
              <a:avLst/>
            </a:prstGeom>
            <a:noFill/>
            <a:ln w="57150">
              <a:solidFill>
                <a:srgbClr xmlns:mc="http://schemas.openxmlformats.org/markup-compatibility/2006" xmlns:a14="http://schemas.microsoft.com/office/drawing/2010/main" val="00FF00" mc:Ignorable="a14" a14:legacySpreadsheetColorIndex="1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4" name="Picture 3" descr="D:\users\U061032\Desktop\NUOVO_LAVORO_SICUREZZA\12-ATTIVITA'_PRESSE\HPIM860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44" y="2676120"/>
              <a:ext cx="3800475" cy="300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8212851" y="6281852"/>
            <a:ext cx="39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OPL N°27 Corretto trasporto contenitori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38" y="5346154"/>
            <a:ext cx="1905000" cy="952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960" y="112669"/>
            <a:ext cx="120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Corretto </a:t>
            </a:r>
            <a:r>
              <a:rPr lang="it-IT" sz="2800" dirty="0"/>
              <a:t>trasporto con un solo contenitore per </a:t>
            </a:r>
            <a:r>
              <a:rPr lang="it-IT" sz="2800" dirty="0" err="1"/>
              <a:t>visibilita'</a:t>
            </a:r>
            <a:r>
              <a:rPr lang="it-IT" sz="2800" dirty="0"/>
              <a:t> anteriore carrello ottimale</a:t>
            </a:r>
          </a:p>
        </p:txBody>
      </p:sp>
    </p:spTree>
    <p:extLst>
      <p:ext uri="{BB962C8B-B14F-4D97-AF65-F5344CB8AC3E}">
        <p14:creationId xmlns:p14="http://schemas.microsoft.com/office/powerpoint/2010/main" val="3673295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549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FIAT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Scipione Antonello (FCA)</dc:creator>
  <cp:lastModifiedBy>Scipione Antonello (FCA)</cp:lastModifiedBy>
  <cp:revision>22</cp:revision>
  <cp:lastPrinted>2020-01-09T09:32:55Z</cp:lastPrinted>
  <dcterms:created xsi:type="dcterms:W3CDTF">2019-11-20T15:51:00Z</dcterms:created>
  <dcterms:modified xsi:type="dcterms:W3CDTF">2020-01-09T09:43:47Z</dcterms:modified>
</cp:coreProperties>
</file>