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573" r:id="rId2"/>
    <p:sldId id="581" r:id="rId3"/>
    <p:sldId id="574" r:id="rId4"/>
    <p:sldId id="575" r:id="rId5"/>
    <p:sldId id="577" r:id="rId6"/>
    <p:sldId id="576" r:id="rId7"/>
    <p:sldId id="578" r:id="rId8"/>
    <p:sldId id="579" r:id="rId9"/>
    <p:sldId id="258" r:id="rId10"/>
    <p:sldId id="486" r:id="rId11"/>
    <p:sldId id="487" r:id="rId12"/>
    <p:sldId id="569" r:id="rId13"/>
    <p:sldId id="489" r:id="rId14"/>
    <p:sldId id="570" r:id="rId15"/>
    <p:sldId id="491" r:id="rId16"/>
    <p:sldId id="550" r:id="rId17"/>
    <p:sldId id="492" r:id="rId18"/>
    <p:sldId id="571" r:id="rId19"/>
    <p:sldId id="494" r:id="rId20"/>
    <p:sldId id="551" r:id="rId21"/>
    <p:sldId id="496" r:id="rId22"/>
    <p:sldId id="497" r:id="rId23"/>
    <p:sldId id="498" r:id="rId24"/>
    <p:sldId id="499" r:id="rId25"/>
    <p:sldId id="500" r:id="rId26"/>
    <p:sldId id="501" r:id="rId27"/>
    <p:sldId id="572" r:id="rId28"/>
    <p:sldId id="552" r:id="rId29"/>
    <p:sldId id="503" r:id="rId30"/>
    <p:sldId id="504" r:id="rId31"/>
    <p:sldId id="553" r:id="rId32"/>
    <p:sldId id="554" r:id="rId33"/>
    <p:sldId id="505" r:id="rId34"/>
    <p:sldId id="555" r:id="rId35"/>
    <p:sldId id="556" r:id="rId36"/>
    <p:sldId id="557" r:id="rId37"/>
    <p:sldId id="558" r:id="rId38"/>
    <p:sldId id="506" r:id="rId39"/>
    <p:sldId id="559" r:id="rId40"/>
    <p:sldId id="507" r:id="rId41"/>
    <p:sldId id="560" r:id="rId42"/>
    <p:sldId id="561" r:id="rId43"/>
    <p:sldId id="562" r:id="rId44"/>
    <p:sldId id="563" r:id="rId45"/>
    <p:sldId id="564" r:id="rId46"/>
    <p:sldId id="565" r:id="rId47"/>
    <p:sldId id="566" r:id="rId48"/>
    <p:sldId id="567" r:id="rId49"/>
    <p:sldId id="568" r:id="rId50"/>
  </p:sldIdLst>
  <p:sldSz cx="9906000" cy="6858000" type="A4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FFFF66"/>
    <a:srgbClr val="FF1D1D"/>
    <a:srgbClr val="2BD0E1"/>
    <a:srgbClr val="AC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1517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16" y="67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6" Type="http://schemas.openxmlformats.org/officeDocument/2006/relationships/slide" Target="slides/slide47.xml"/><Relationship Id="rId5" Type="http://schemas.openxmlformats.org/officeDocument/2006/relationships/slide" Target="slides/slide37.xml"/><Relationship Id="rId4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" y="452438"/>
            <a:ext cx="6456363" cy="446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it-IT" noProof="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851887" y="9967822"/>
            <a:ext cx="1410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6188" eaLnBrk="0" hangingPunct="0"/>
            <a:fld id="{467FFFDE-FD23-4D6B-A659-9C50F839C2C3}" type="slidenum">
              <a:rPr lang="it-IT" sz="800">
                <a:solidFill>
                  <a:srgbClr val="000000"/>
                </a:solidFill>
              </a:rPr>
              <a:pPr defTabSz="956188" eaLnBrk="0" hangingPunct="0"/>
              <a:t>‹N›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872662" y="6540462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872662" y="6884180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872662" y="7226262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872662" y="7571616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872662" y="7913698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872662" y="8257416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872662" y="8599497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872662" y="8943215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872662" y="9286933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872662" y="9630651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72662" y="5509308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872662" y="5853026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872662" y="6198382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872662" y="5167228"/>
            <a:ext cx="566732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rot="16200000" flipV="1">
            <a:off x="3782641" y="-3126360"/>
            <a:ext cx="0" cy="6599711"/>
          </a:xfrm>
          <a:prstGeom prst="line">
            <a:avLst/>
          </a:prstGeom>
          <a:noFill/>
          <a:ln w="9525">
            <a:solidFill>
              <a:srgbClr val="76A3EF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  <p:pic>
        <p:nvPicPr>
          <p:cNvPr id="30744" name="Picture 24" descr="cubo-b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13" y="124394"/>
            <a:ext cx="182496" cy="19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345083" y="302800"/>
            <a:ext cx="0" cy="988107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5630" tIns="47815" rIns="95630" bIns="47815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D7AF-0573-68AC-B6A2-379AC961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4A047A-4CA3-D596-01B9-FF6C99E78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391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3601-33CB-CE3E-DC83-FEC14F5C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1C8E3B-059E-FAB4-EF82-CBECCE6B5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053C691-32C2-AF4D-12C8-2F284A415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174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59CFF-2BFA-407F-14D4-DA330AD9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672EE7-E372-7F8D-AF26-D12AAAF98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5F2DEC-605F-646B-14C2-4FBCE19F6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163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9964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1C05-47FC-EF34-D337-621AF31D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A33DD4-43C5-8D2B-3468-7FB1CDECC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C7FCE0-3C7B-1A84-9C78-95E90DC6D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08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90C10-70F2-4DC0-1833-9EB0F9E0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77A420-D6F0-87F3-676B-362B3903E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388040-137F-9DAD-31CF-7E7831413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971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451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C81A-6EAB-6AF0-498A-E9438F98B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92458E-1168-F258-823E-3109D800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E2B5644-472F-2F85-E437-17AACDB0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010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803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D48B-0860-07CE-2F74-A18496BD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55B63B-EAC3-8D89-693F-1B43903FC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0FE1FE-17F7-CAA6-FB3C-6C1A462DD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29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758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61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743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91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60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8725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20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DDA5-03C6-F7D4-BF4F-193D15DC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9CDDEF0-B884-21CE-D43D-12BABA28E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953DA5-982E-6478-E8FB-DE950C2D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351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567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942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182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826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8714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9809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016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115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9750" y="452438"/>
            <a:ext cx="6022975" cy="4168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2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49AC-4A26-8132-19EC-5EFECE04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F1BF3A-1F22-9D81-EB20-765DE8584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09675C-7657-F22F-47A1-27DFFDD8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88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28078-5CBE-87E0-2BA4-3E5653F63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3C90ED-D292-9152-87B4-9796485C3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4DCE8A-0489-AB9D-9C6D-FF91B399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0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2F248-40E3-DA59-4C31-8782BB38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05E4C2-AA90-34C3-3DCD-41A1EA9B8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881162-0E5A-A42D-A5A0-526AA798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67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7894-AA04-FF6E-3C8A-3EA20CB1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3EE8C6-CAEB-F434-C2F6-CB268370E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1338" y="454025"/>
            <a:ext cx="6019800" cy="4167188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991B2B-CF58-06B9-8AA4-D612D75A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lIns="94796" tIns="47398" rIns="94796" bIns="47398"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10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41338" y="598488"/>
            <a:ext cx="6021387" cy="4168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 eaLnBrk="1" hangingPunct="1">
              <a:buNone/>
              <a:defRPr lang="en-US" sz="5400" b="1" i="0" u="none" strike="noStrike" kern="1200" baseline="0" dirty="0">
                <a:ln w="9525">
                  <a:noFill/>
                </a:ln>
                <a:solidFill>
                  <a:srgbClr val="62B21A"/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lt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Rectangle 26"/>
          <p:cNvSpPr>
            <a:spLocks noGrp="1"/>
          </p:cNvSpPr>
          <p:nvPr>
            <p:ph type="subTitle" idx="1"/>
          </p:nvPr>
        </p:nvSpPr>
        <p:spPr>
          <a:xfrm>
            <a:off x="4357686" y="3657600"/>
            <a:ext cx="4071966" cy="1967089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363538" indent="-363538" algn="l" eaLnBrk="1" hangingPunct="1">
              <a:buClr>
                <a:srgbClr val="339933"/>
              </a:buClr>
              <a:buSzPct val="100000"/>
              <a:buFont typeface="Wingdings 3" pitchFamily="18" charset="2"/>
              <a:buChar char=""/>
              <a:defRPr lang="en-US" sz="2400" b="0" dirty="0"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dt" sz="half" idx="10"/>
          </p:nvPr>
        </p:nvSpPr>
        <p:spPr>
          <a:xfrm>
            <a:off x="495300" y="6381750"/>
            <a:ext cx="2311400" cy="476250"/>
          </a:xfrm>
        </p:spPr>
        <p:txBody>
          <a:bodyPr/>
          <a:lstStyle>
            <a:lvl1pPr>
              <a:defRPr lang="en-US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4"/>
          <p:cNvSpPr>
            <a:spLocks noGrp="1"/>
          </p:cNvSpPr>
          <p:nvPr>
            <p:ph type="sldNum" sz="quarter" idx="11"/>
          </p:nvPr>
        </p:nvSpPr>
        <p:spPr>
          <a:xfrm>
            <a:off x="7099300" y="6381750"/>
            <a:ext cx="2311400" cy="476250"/>
          </a:xfrm>
        </p:spPr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18570DDA-D83B-4631-A6A3-B29A9E2D42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2"/>
          </p:nvPr>
        </p:nvSpPr>
        <p:spPr>
          <a:xfrm>
            <a:off x="3384550" y="6381750"/>
            <a:ext cx="3136900" cy="476250"/>
          </a:xfrm>
        </p:spPr>
        <p:txBody>
          <a:bodyPr/>
          <a:lstStyle>
            <a:lvl1pPr>
              <a:defRPr lang="en-US"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EBF5-828B-4565-B363-E170BE288B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B9D3-DC11-4B4F-91AD-75B286EC5F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5988-BA19-4FAC-9AEE-49B914420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 userDrawn="1"/>
        </p:nvCxnSpPr>
        <p:spPr>
          <a:xfrm>
            <a:off x="0" y="485775"/>
            <a:ext cx="99060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8" descr="S4B_colore_H_50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13"/>
          <a:stretch>
            <a:fillRect/>
          </a:stretch>
        </p:blipFill>
        <p:spPr bwMode="auto">
          <a:xfrm>
            <a:off x="9632950" y="0"/>
            <a:ext cx="273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 userDrawn="1"/>
        </p:nvSpPr>
        <p:spPr>
          <a:xfrm>
            <a:off x="0" y="6643688"/>
            <a:ext cx="99060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6"/>
          <p:cNvSpPr/>
          <p:nvPr userDrawn="1"/>
        </p:nvSpPr>
        <p:spPr>
          <a:xfrm>
            <a:off x="0" y="6643688"/>
            <a:ext cx="99060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6597650"/>
            <a:ext cx="9906000" cy="260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endParaRPr lang="it-IT"/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4041273" y="6643688"/>
            <a:ext cx="12202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800" dirty="0"/>
              <a:t>Data Rev.  06/04/2016</a:t>
            </a:r>
          </a:p>
        </p:txBody>
      </p:sp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8361811" y="6635750"/>
            <a:ext cx="13981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it-IT" sz="800" dirty="0"/>
              <a:t>2 – Plc Siemens_300. </a:t>
            </a:r>
            <a:fld id="{F30B1E71-0AD8-40EE-AB5C-D5677ED13915}" type="slidenum">
              <a:rPr lang="it-IT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‹N›</a:t>
            </a:fld>
            <a:endParaRPr lang="it-IT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15" descr="ins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6607175"/>
            <a:ext cx="968375" cy="25082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71414"/>
            <a:ext cx="8686800" cy="409556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lvl1pPr algn="l" eaLnBrk="1" hangingPunct="1">
              <a:buNone/>
              <a:defRPr lang="en-US" sz="2400" b="1" i="0" u="none" strike="noStrike" kern="1200" baseline="0">
                <a:ln w="9525">
                  <a:noFill/>
                </a:ln>
                <a:solidFill>
                  <a:srgbClr val="339933"/>
                </a:solidFill>
                <a:effectLst/>
                <a:latin typeface="Arial" pitchFamily="34" charset="0"/>
                <a:ea typeface="+mj-lt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1357290" y="1357298"/>
            <a:ext cx="6000792" cy="4525963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190500" indent="-190500" algn="l" eaLnBrk="1" hangingPunct="1">
              <a:spcBef>
                <a:spcPts val="600"/>
              </a:spcBef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eaLnBrk="1" hangingPunct="1">
              <a:spcBef>
                <a:spcPts val="600"/>
              </a:spcBef>
              <a:buClr>
                <a:srgbClr val="339933"/>
              </a:buClr>
              <a:buFont typeface="Calibri" pitchFamily="34" charset="0"/>
              <a:buChar char="-"/>
              <a:defRPr lang="it-IT" sz="2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algn="l" eaLnBrk="1" hangingPunct="1">
              <a:spcBef>
                <a:spcPts val="600"/>
              </a:spcBef>
              <a:defRPr lang="it-IT" sz="2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algn="l" eaLnBrk="1" hangingPunct="1">
              <a:spcBef>
                <a:spcPts val="600"/>
              </a:spcBef>
              <a:defRPr lang="it-IT" sz="22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algn="l" eaLnBrk="1" hangingPunct="1">
              <a:spcBef>
                <a:spcPts val="600"/>
              </a:spcBef>
              <a:defRPr lang="en-US" sz="22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643688"/>
            <a:ext cx="99060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485775"/>
            <a:ext cx="9906000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S4B_colore_H_50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13"/>
          <a:stretch>
            <a:fillRect/>
          </a:stretch>
        </p:blipFill>
        <p:spPr bwMode="auto">
          <a:xfrm>
            <a:off x="9632950" y="0"/>
            <a:ext cx="273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6"/>
          <p:cNvSpPr/>
          <p:nvPr userDrawn="1"/>
        </p:nvSpPr>
        <p:spPr>
          <a:xfrm>
            <a:off x="0" y="6643688"/>
            <a:ext cx="99060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6"/>
          <p:cNvSpPr/>
          <p:nvPr userDrawn="1"/>
        </p:nvSpPr>
        <p:spPr>
          <a:xfrm>
            <a:off x="0" y="6643688"/>
            <a:ext cx="9906000" cy="214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597650"/>
            <a:ext cx="9906000" cy="260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endParaRPr lang="it-IT"/>
          </a:p>
        </p:txBody>
      </p:sp>
      <p:sp>
        <p:nvSpPr>
          <p:cNvPr id="16" name="Text Box 3"/>
          <p:cNvSpPr txBox="1">
            <a:spLocks noChangeArrowheads="1"/>
          </p:cNvSpPr>
          <p:nvPr userDrawn="1"/>
        </p:nvSpPr>
        <p:spPr bwMode="auto">
          <a:xfrm>
            <a:off x="4041278" y="6643688"/>
            <a:ext cx="12202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t-IT" sz="800" dirty="0"/>
              <a:t>Data Rev</a:t>
            </a:r>
            <a:r>
              <a:rPr lang="it-IT" sz="800"/>
              <a:t>.  05/02/2025</a:t>
            </a:r>
            <a:endParaRPr lang="it-IT" sz="800" dirty="0"/>
          </a:p>
        </p:txBody>
      </p:sp>
      <p:sp>
        <p:nvSpPr>
          <p:cNvPr id="17" name="Text Box 34"/>
          <p:cNvSpPr txBox="1">
            <a:spLocks noChangeArrowheads="1"/>
          </p:cNvSpPr>
          <p:nvPr userDrawn="1"/>
        </p:nvSpPr>
        <p:spPr bwMode="auto">
          <a:xfrm>
            <a:off x="9160107" y="6635750"/>
            <a:ext cx="5998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it-IT" sz="800"/>
              <a:t>PSP </a:t>
            </a:r>
            <a:fld id="{9516E438-0B57-4703-B78A-7CBF38EC6FEF}" type="slidenum">
              <a:rPr lang="it-IT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0" hangingPunct="0"/>
              <a:t>‹N›</a:t>
            </a:fld>
            <a:endParaRPr lang="it-IT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" name="Picture 15" descr="ins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6607175"/>
            <a:ext cx="968375" cy="25082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71414"/>
            <a:ext cx="8686800" cy="409556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lvl1pPr algn="l" eaLnBrk="1" hangingPunct="1">
              <a:buNone/>
              <a:defRPr lang="en-US" sz="2400" b="1" i="0" u="none" strike="noStrike" kern="1200" baseline="0">
                <a:ln w="9525">
                  <a:noFill/>
                </a:ln>
                <a:solidFill>
                  <a:srgbClr val="339933"/>
                </a:solidFill>
                <a:effectLst/>
                <a:latin typeface="Arial" pitchFamily="34" charset="0"/>
                <a:ea typeface="+mj-lt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1402114" y="1321439"/>
            <a:ext cx="6000792" cy="910773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190500" indent="-190500" algn="l" eaLnBrk="1" hangingPunct="1">
              <a:spcBef>
                <a:spcPts val="600"/>
              </a:spcBef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eaLnBrk="1" hangingPunct="1">
              <a:spcBef>
                <a:spcPts val="600"/>
              </a:spcBef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algn="l" eaLnBrk="1" hangingPunct="1">
              <a:spcBef>
                <a:spcPts val="600"/>
              </a:spcBef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4" name="Rectangle 3"/>
          <p:cNvSpPr>
            <a:spLocks noGrp="1"/>
          </p:cNvSpPr>
          <p:nvPr>
            <p:ph idx="13"/>
          </p:nvPr>
        </p:nvSpPr>
        <p:spPr>
          <a:xfrm>
            <a:off x="1402114" y="3069556"/>
            <a:ext cx="6000792" cy="910773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190500" indent="-190500" algn="l" eaLnBrk="1" hangingPunct="1">
              <a:spcBef>
                <a:spcPts val="600"/>
              </a:spcBef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eaLnBrk="1" hangingPunct="1">
              <a:spcBef>
                <a:spcPts val="600"/>
              </a:spcBef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algn="l" eaLnBrk="1" hangingPunct="1">
              <a:spcBef>
                <a:spcPts val="600"/>
              </a:spcBef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5" name="Rectangle 3"/>
          <p:cNvSpPr>
            <a:spLocks noGrp="1"/>
          </p:cNvSpPr>
          <p:nvPr>
            <p:ph idx="14"/>
          </p:nvPr>
        </p:nvSpPr>
        <p:spPr>
          <a:xfrm>
            <a:off x="1402114" y="4781815"/>
            <a:ext cx="6000792" cy="910773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190500" indent="-190500" algn="l" eaLnBrk="1" hangingPunct="1">
              <a:spcBef>
                <a:spcPts val="600"/>
              </a:spcBef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eaLnBrk="1" hangingPunct="1">
              <a:spcBef>
                <a:spcPts val="600"/>
              </a:spcBef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algn="l" eaLnBrk="1" hangingPunct="1">
              <a:spcBef>
                <a:spcPts val="600"/>
              </a:spcBef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algn="l" eaLnBrk="1" hangingPunct="1">
              <a:spcBef>
                <a:spcPts val="600"/>
              </a:spcBef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3C44-5FA7-4C4D-A759-F2920867AB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7D74-1CEE-424B-A214-F80CCCE5A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D84B-C39C-4C76-B208-705F7001D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5AF7-A8E0-4951-9012-D8A8DC70DD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5B5C-09FE-46EB-B04E-3023B4BAE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ADF7-957B-4318-8040-0A7C32195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D3DD65-9D20-4057-9D8E-58E009DFB7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9F5C-9553-B1AE-2D22-5D4CA656E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16DE3A-D27D-01E9-B7B3-DF013577F0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A60E0A-3C14-092E-2591-16815FFF42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/>
              <a:t>Le Specifiche di progetto</a:t>
            </a:r>
            <a:endParaRPr lang="it-IT" dirty="0"/>
          </a:p>
        </p:txBody>
      </p:sp>
      <p:grpSp>
        <p:nvGrpSpPr>
          <p:cNvPr id="5124" name="Gruppo 5">
            <a:extLst>
              <a:ext uri="{FF2B5EF4-FFF2-40B4-BE49-F238E27FC236}">
                <a16:creationId xmlns:a16="http://schemas.microsoft.com/office/drawing/2014/main" id="{B65E8D15-CFA9-5656-D719-44529BE01E81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>
              <a:extLst>
                <a:ext uri="{FF2B5EF4-FFF2-40B4-BE49-F238E27FC236}">
                  <a16:creationId xmlns:a16="http://schemas.microsoft.com/office/drawing/2014/main" id="{840F85BD-D3EF-E291-A91D-48F3C8559C02}"/>
                </a:ext>
              </a:extLst>
            </p:cNvPr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CD4E9EA9-1E23-CCA3-EC16-07EDDF19594E}"/>
                </a:ext>
              </a:extLst>
            </p:cNvPr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>
            <a:extLst>
              <a:ext uri="{FF2B5EF4-FFF2-40B4-BE49-F238E27FC236}">
                <a16:creationId xmlns:a16="http://schemas.microsoft.com/office/drawing/2014/main" id="{79A7D76C-BC8D-CE4A-A837-8F6A2771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D7DC5150-818A-1CD2-226E-DABD0F16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3C396F7A-D57B-8EBF-B904-2978F6BD1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>
            <a:extLst>
              <a:ext uri="{FF2B5EF4-FFF2-40B4-BE49-F238E27FC236}">
                <a16:creationId xmlns:a16="http://schemas.microsoft.com/office/drawing/2014/main" id="{906BDAE0-6D55-86C2-996B-2D03909E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53383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- 1</a:t>
            </a:r>
            <a:endParaRPr lang="it-IT" dirty="0"/>
          </a:p>
        </p:txBody>
      </p:sp>
      <p:sp>
        <p:nvSpPr>
          <p:cNvPr id="8" name="Segnaposto contenuto 5"/>
          <p:cNvSpPr>
            <a:spLocks noGrp="1"/>
          </p:cNvSpPr>
          <p:nvPr>
            <p:ph idx="1"/>
          </p:nvPr>
        </p:nvSpPr>
        <p:spPr>
          <a:xfrm>
            <a:off x="1979000" y="1749695"/>
            <a:ext cx="6000792" cy="1279152"/>
          </a:xfrm>
        </p:spPr>
        <p:txBody>
          <a:bodyPr/>
          <a:lstStyle/>
          <a:p>
            <a:r>
              <a:rPr lang="it-IT" dirty="0"/>
              <a:t>Un programma è un </a:t>
            </a:r>
            <a:r>
              <a:rPr lang="it-IT" b="1" dirty="0"/>
              <a:t>particolare tipo </a:t>
            </a:r>
            <a:r>
              <a:rPr lang="it-IT" dirty="0"/>
              <a:t>di prodotto industriale. La sua realizzazione è in genere una attività complessa che richiede molte decisioni, verifiche, cambiamenti di scelte fatte in </a:t>
            </a:r>
            <a:r>
              <a:rPr lang="it-IT" dirty="0" err="1"/>
              <a:t>precedenza…</a:t>
            </a:r>
            <a:endParaRPr lang="it-IT" dirty="0"/>
          </a:p>
        </p:txBody>
      </p:sp>
      <p:sp>
        <p:nvSpPr>
          <p:cNvPr id="9" name="Segnaposto contenuto 7"/>
          <p:cNvSpPr>
            <a:spLocks noGrp="1"/>
          </p:cNvSpPr>
          <p:nvPr>
            <p:ph idx="14"/>
          </p:nvPr>
        </p:nvSpPr>
        <p:spPr>
          <a:xfrm>
            <a:off x="1979000" y="3188222"/>
            <a:ext cx="6135157" cy="955050"/>
          </a:xfrm>
        </p:spPr>
        <p:txBody>
          <a:bodyPr/>
          <a:lstStyle/>
          <a:p>
            <a:r>
              <a:rPr lang="it-IT" dirty="0"/>
              <a:t>Come qualsiasi altro prodotto industriale i programmi vengono realizzati attraverso una sequenza di attività, che sono tradizionali nelle </a:t>
            </a:r>
            <a:r>
              <a:rPr lang="it-IT"/>
              <a:t>applicazioni ingegneristiche.</a:t>
            </a:r>
            <a:endParaRPr lang="it-IT" dirty="0"/>
          </a:p>
        </p:txBody>
      </p:sp>
      <p:sp>
        <p:nvSpPr>
          <p:cNvPr id="12" name="Segnaposto contenuto 6"/>
          <p:cNvSpPr txBox="1">
            <a:spLocks/>
          </p:cNvSpPr>
          <p:nvPr/>
        </p:nvSpPr>
        <p:spPr>
          <a:xfrm>
            <a:off x="1978999" y="4299246"/>
            <a:ext cx="6592357" cy="6157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190500" marR="0" lvl="0" indent="-1905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Tale attività costituiscono il cosiddetto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CICLO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DI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VITA</a:t>
            </a:r>
            <a:b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</a:b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di </a:t>
            </a: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un programma.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23239" y="1133806"/>
            <a:ext cx="6619120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Metodologie di progetto dei programmi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232764" y="1142950"/>
            <a:ext cx="5469126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Il ciclo di vita di un programma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10" name="Segnaposto contenuto 8"/>
          <p:cNvSpPr>
            <a:spLocks noGrp="1"/>
          </p:cNvSpPr>
          <p:nvPr>
            <p:ph idx="14"/>
          </p:nvPr>
        </p:nvSpPr>
        <p:spPr>
          <a:xfrm>
            <a:off x="1655332" y="1831889"/>
            <a:ext cx="6449299" cy="872402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Specifiche </a:t>
            </a:r>
            <a:r>
              <a:rPr lang="it-IT" b="1" dirty="0"/>
              <a:t>dei requisiti</a:t>
            </a:r>
            <a:r>
              <a:rPr lang="it-IT" dirty="0"/>
              <a:t>, in cui viene definito </a:t>
            </a:r>
            <a:r>
              <a:rPr lang="it-IT"/>
              <a:t>con </a:t>
            </a:r>
            <a:br>
              <a:rPr lang="it-IT"/>
            </a:br>
            <a:r>
              <a:rPr lang="it-IT"/>
              <a:t> precisione</a:t>
            </a:r>
            <a:r>
              <a:rPr lang="it-IT" dirty="0"/>
              <a:t>, il problema che si </a:t>
            </a:r>
            <a:r>
              <a:rPr lang="it-IT"/>
              <a:t>vuole automatizzare.</a:t>
            </a:r>
            <a:endParaRPr lang="it-IT" dirty="0"/>
          </a:p>
        </p:txBody>
      </p:sp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C05D9431-A41C-CC1D-2F48-411AEFF8C2C2}"/>
              </a:ext>
            </a:extLst>
          </p:cNvPr>
          <p:cNvSpPr txBox="1">
            <a:spLocks/>
          </p:cNvSpPr>
          <p:nvPr/>
        </p:nvSpPr>
        <p:spPr bwMode="auto">
          <a:xfrm>
            <a:off x="1655331" y="2684755"/>
            <a:ext cx="6449299" cy="14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Scelta del sistema di calcolo</a:t>
            </a:r>
            <a:r>
              <a:rPr lang="it-IT" kern="0"/>
              <a:t>, in cui viene definito  </a:t>
            </a:r>
            <a:br>
              <a:rPr lang="it-IT" kern="0"/>
            </a:br>
            <a:r>
              <a:rPr lang="it-IT" kern="0"/>
              <a:t> l’ambiente di programmazione (linguaggio, sistema </a:t>
            </a:r>
            <a:br>
              <a:rPr lang="it-IT" kern="0"/>
            </a:br>
            <a:r>
              <a:rPr lang="it-IT" kern="0"/>
              <a:t> operativo, configurazione dell’hardware) in cui sarà </a:t>
            </a:r>
            <a:br>
              <a:rPr lang="it-IT" kern="0"/>
            </a:br>
            <a:r>
              <a:rPr lang="it-IT" kern="0"/>
              <a:t> sviluppato il programma.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EDE8C3E-ADC9-32FB-EE67-C98D63C01D95}"/>
              </a:ext>
            </a:extLst>
          </p:cNvPr>
          <p:cNvSpPr txBox="1">
            <a:spLocks/>
          </p:cNvSpPr>
          <p:nvPr/>
        </p:nvSpPr>
        <p:spPr bwMode="auto">
          <a:xfrm>
            <a:off x="1655331" y="4147960"/>
            <a:ext cx="6632632" cy="102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Progetto</a:t>
            </a:r>
            <a:r>
              <a:rPr lang="it-IT" kern="0"/>
              <a:t>, in cui vengono scelti gli algoritmi risolutivi </a:t>
            </a:r>
            <a:br>
              <a:rPr lang="it-IT" kern="0"/>
            </a:br>
            <a:r>
              <a:rPr lang="it-IT" kern="0"/>
              <a:t> e le strutture dei dati. Attraverso passi successivi si   giunge alla codifica nel linguaggio di programmazione scelto.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9600B-DC2C-F6AD-3CA1-6273CA77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3243D-65DF-6E18-62B1-BF361C2A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- 3</a:t>
            </a:r>
            <a:endParaRPr lang="it-IT" dirty="0"/>
          </a:p>
        </p:txBody>
      </p:sp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F339A760-B6CF-CC4F-1B6D-9F781190B4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37425" y="1471234"/>
            <a:ext cx="6449299" cy="83422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Test </a:t>
            </a:r>
            <a:r>
              <a:rPr lang="it-IT" b="1" dirty="0"/>
              <a:t>e correzione</a:t>
            </a:r>
            <a:r>
              <a:rPr lang="it-IT" dirty="0"/>
              <a:t>,  durante il quale il </a:t>
            </a:r>
            <a:r>
              <a:rPr lang="it-IT"/>
              <a:t>programma viene</a:t>
            </a:r>
            <a:br>
              <a:rPr lang="it-IT"/>
            </a:br>
            <a:r>
              <a:rPr lang="it-IT"/>
              <a:t>  provato </a:t>
            </a:r>
            <a:r>
              <a:rPr lang="it-IT" dirty="0"/>
              <a:t>per verificare la rispondenza </a:t>
            </a:r>
            <a:r>
              <a:rPr lang="it-IT"/>
              <a:t>delle specifiche.</a:t>
            </a:r>
            <a:endParaRPr lang="it-IT" dirty="0"/>
          </a:p>
        </p:txBody>
      </p:sp>
      <p:sp>
        <p:nvSpPr>
          <p:cNvPr id="3" name="Segnaposto contenuto 8">
            <a:extLst>
              <a:ext uri="{FF2B5EF4-FFF2-40B4-BE49-F238E27FC236}">
                <a16:creationId xmlns:a16="http://schemas.microsoft.com/office/drawing/2014/main" id="{A8E6F4DD-EC8B-3E9B-188E-D49A705E6D89}"/>
              </a:ext>
            </a:extLst>
          </p:cNvPr>
          <p:cNvSpPr txBox="1">
            <a:spLocks/>
          </p:cNvSpPr>
          <p:nvPr/>
        </p:nvSpPr>
        <p:spPr bwMode="auto">
          <a:xfrm>
            <a:off x="1637424" y="2315183"/>
            <a:ext cx="6449299" cy="9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Manutenzione</a:t>
            </a:r>
            <a:r>
              <a:rPr lang="it-IT" kern="0"/>
              <a:t>, in cui periodicamente, a seguito di</a:t>
            </a:r>
            <a:br>
              <a:rPr lang="it-IT" kern="0"/>
            </a:br>
            <a:r>
              <a:rPr lang="it-IT" kern="0"/>
              <a:t> mutati requisiti il programma viene modificato e</a:t>
            </a:r>
            <a:br>
              <a:rPr lang="it-IT" kern="0"/>
            </a:br>
            <a:r>
              <a:rPr lang="it-IT" kern="0"/>
              <a:t> aggiornato per rispondere alle nuove esigenze.</a:t>
            </a:r>
          </a:p>
        </p:txBody>
      </p:sp>
      <p:sp>
        <p:nvSpPr>
          <p:cNvPr id="6" name="Segnaposto contenuto 8">
            <a:extLst>
              <a:ext uri="{FF2B5EF4-FFF2-40B4-BE49-F238E27FC236}">
                <a16:creationId xmlns:a16="http://schemas.microsoft.com/office/drawing/2014/main" id="{08C22C3B-3745-87D3-941F-1AFE9F21B20E}"/>
              </a:ext>
            </a:extLst>
          </p:cNvPr>
          <p:cNvSpPr txBox="1">
            <a:spLocks/>
          </p:cNvSpPr>
          <p:nvPr/>
        </p:nvSpPr>
        <p:spPr bwMode="auto">
          <a:xfrm>
            <a:off x="1637423" y="3484229"/>
            <a:ext cx="6449299" cy="13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Assistenza da remoto</a:t>
            </a:r>
            <a:r>
              <a:rPr lang="it-IT" kern="0"/>
              <a:t> (opzionale) - Per rispondere alle</a:t>
            </a:r>
            <a:br>
              <a:rPr lang="it-IT" kern="0"/>
            </a:br>
            <a:r>
              <a:rPr lang="it-IT" kern="0"/>
              <a:t> moderne esigenze di produzione, sempre più spesso le</a:t>
            </a:r>
            <a:br>
              <a:rPr lang="it-IT" kern="0"/>
            </a:br>
            <a:r>
              <a:rPr lang="it-IT" kern="0"/>
              <a:t> Aziende richiedono l’assistenza da remoto, al fine di</a:t>
            </a:r>
            <a:br>
              <a:rPr lang="it-IT" kern="0"/>
            </a:br>
            <a:r>
              <a:rPr lang="it-IT" kern="0"/>
              <a:t> abbattere i </a:t>
            </a:r>
            <a:r>
              <a:rPr lang="it-IT" i="1" kern="0">
                <a:solidFill>
                  <a:srgbClr val="0070C0"/>
                </a:solidFill>
              </a:rPr>
              <a:t>DownTime </a:t>
            </a:r>
            <a:r>
              <a:rPr lang="it-IT" kern="0"/>
              <a:t>e rimanere competitive.</a:t>
            </a:r>
            <a:endParaRPr lang="it-IT" i="1" kern="0"/>
          </a:p>
        </p:txBody>
      </p:sp>
    </p:spTree>
    <p:extLst>
      <p:ext uri="{BB962C8B-B14F-4D97-AF65-F5344CB8AC3E}">
        <p14:creationId xmlns:p14="http://schemas.microsoft.com/office/powerpoint/2010/main" val="40184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- 4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252957" y="1278205"/>
            <a:ext cx="5787610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>
                <a:solidFill>
                  <a:srgbClr val="0070C0"/>
                </a:solidFill>
                <a:latin typeface="+mj-lt"/>
                <a:cs typeface="Arial"/>
              </a:rPr>
              <a:t>Le qualità </a:t>
            </a: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di un buon programma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20" name="Segnaposto contenuto 8"/>
          <p:cNvSpPr>
            <a:spLocks noGrp="1"/>
          </p:cNvSpPr>
          <p:nvPr>
            <p:ph idx="14"/>
          </p:nvPr>
        </p:nvSpPr>
        <p:spPr>
          <a:xfrm>
            <a:off x="1904125" y="2710702"/>
            <a:ext cx="6449299" cy="2033966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Semplicità </a:t>
            </a:r>
            <a:r>
              <a:rPr lang="it-IT" b="1" dirty="0"/>
              <a:t>di progettazione</a:t>
            </a:r>
            <a:r>
              <a:rPr lang="it-IT" dirty="0"/>
              <a:t>, intesa come la </a:t>
            </a:r>
            <a:r>
              <a:rPr lang="it-IT"/>
              <a:t>ricerca di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un algoritmo risolutivo che sia il più naturale </a:t>
            </a:r>
            <a:r>
              <a:rPr lang="it-IT"/>
              <a:t>possibile,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e nella sua codifica nel linguaggio </a:t>
            </a:r>
            <a:r>
              <a:rPr lang="it-IT"/>
              <a:t>di programmazione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che è </a:t>
            </a:r>
            <a:r>
              <a:rPr lang="it-IT"/>
              <a:t>stato scelto.</a:t>
            </a:r>
            <a:endParaRPr lang="it-IT" dirty="0"/>
          </a:p>
          <a:p>
            <a:pPr lvl="1">
              <a:buFont typeface="Wingdings" pitchFamily="2" charset="2"/>
              <a:buChar char="Ø"/>
            </a:pPr>
            <a:r>
              <a:rPr lang="it-IT" b="1"/>
              <a:t> Correttezza </a:t>
            </a:r>
            <a:r>
              <a:rPr lang="it-IT" b="1" dirty="0"/>
              <a:t>del programma</a:t>
            </a:r>
            <a:r>
              <a:rPr lang="it-IT" dirty="0"/>
              <a:t>, intesa </a:t>
            </a:r>
            <a:r>
              <a:rPr lang="it-IT"/>
              <a:t>come aderenza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chiara e inconfutabile rispetto alle </a:t>
            </a:r>
            <a:r>
              <a:rPr lang="it-IT"/>
              <a:t>specifiche richieste.</a:t>
            </a:r>
            <a:endParaRPr lang="it-IT" dirty="0"/>
          </a:p>
        </p:txBody>
      </p:sp>
      <p:sp>
        <p:nvSpPr>
          <p:cNvPr id="21" name="Segnaposto contenuto 5"/>
          <p:cNvSpPr>
            <a:spLocks noGrp="1"/>
          </p:cNvSpPr>
          <p:nvPr>
            <p:ph idx="1"/>
          </p:nvPr>
        </p:nvSpPr>
        <p:spPr>
          <a:xfrm>
            <a:off x="1989668" y="1903416"/>
            <a:ext cx="6000792" cy="669552"/>
          </a:xfrm>
        </p:spPr>
        <p:txBody>
          <a:bodyPr/>
          <a:lstStyle/>
          <a:p>
            <a:r>
              <a:rPr lang="it-IT" dirty="0"/>
              <a:t>Come ogni altro prodotto, anche i programmi devono rispondere a determinati requisiti di qualità: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F3FDE-3E4C-8F7D-5176-125CADB7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B8F6A-A044-C31E-F2A8-4C805FEB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- 5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126154A-13AE-4F0B-A6AC-23E10C8E56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46950" y="1566484"/>
            <a:ext cx="6544550" cy="128372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Leggibilità</a:t>
            </a:r>
            <a:r>
              <a:rPr lang="it-IT" dirty="0"/>
              <a:t>, intesa come la capacità di </a:t>
            </a:r>
            <a:r>
              <a:rPr lang="it-IT"/>
              <a:t>far comprendere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in ogni momento al progettista e/o a terze persone</a:t>
            </a:r>
            <a:r>
              <a:rPr lang="it-IT"/>
              <a:t>, le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scelte fatte per quanto riguarda gli algoritmi risolutivi</a:t>
            </a:r>
            <a:r>
              <a:rPr lang="it-IT"/>
              <a:t>, e</a:t>
            </a:r>
            <a:br>
              <a:rPr lang="it-IT"/>
            </a:br>
            <a:r>
              <a:rPr lang="it-IT"/>
              <a:t> </a:t>
            </a:r>
            <a:r>
              <a:rPr lang="it-IT" dirty="0"/>
              <a:t>la relativa codifica nel linguaggio </a:t>
            </a:r>
            <a:r>
              <a:rPr lang="it-IT"/>
              <a:t>di programmazione. </a:t>
            </a:r>
            <a:endParaRPr lang="it-IT" dirty="0"/>
          </a:p>
        </p:txBody>
      </p:sp>
      <p:sp>
        <p:nvSpPr>
          <p:cNvPr id="3" name="Segnaposto contenuto 8">
            <a:extLst>
              <a:ext uri="{FF2B5EF4-FFF2-40B4-BE49-F238E27FC236}">
                <a16:creationId xmlns:a16="http://schemas.microsoft.com/office/drawing/2014/main" id="{43217CB8-7AAA-60EA-7610-BDEDC4A353FE}"/>
              </a:ext>
            </a:extLst>
          </p:cNvPr>
          <p:cNvSpPr txBox="1">
            <a:spLocks/>
          </p:cNvSpPr>
          <p:nvPr/>
        </p:nvSpPr>
        <p:spPr bwMode="auto">
          <a:xfrm>
            <a:off x="1646950" y="3001150"/>
            <a:ext cx="6544550" cy="10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La efficienza</a:t>
            </a:r>
            <a:r>
              <a:rPr lang="it-IT" kern="0"/>
              <a:t>, cioè la capacità del programma di fornire</a:t>
            </a:r>
            <a:br>
              <a:rPr lang="it-IT" kern="0"/>
            </a:br>
            <a:r>
              <a:rPr lang="it-IT" kern="0"/>
              <a:t> i risultati a partire dai dati di ingresso, cercando di</a:t>
            </a:r>
            <a:br>
              <a:rPr lang="it-IT" kern="0"/>
            </a:br>
            <a:r>
              <a:rPr lang="it-IT" kern="0"/>
              <a:t> limitare e ottimizzare l’uso delle risorse di calcolo.</a:t>
            </a:r>
          </a:p>
        </p:txBody>
      </p:sp>
      <p:sp>
        <p:nvSpPr>
          <p:cNvPr id="7" name="Segnaposto contenuto 8">
            <a:extLst>
              <a:ext uri="{FF2B5EF4-FFF2-40B4-BE49-F238E27FC236}">
                <a16:creationId xmlns:a16="http://schemas.microsoft.com/office/drawing/2014/main" id="{7F22BCAF-FBE8-51D1-EDB7-EA01DBB49AD8}"/>
              </a:ext>
            </a:extLst>
          </p:cNvPr>
          <p:cNvSpPr txBox="1">
            <a:spLocks/>
          </p:cNvSpPr>
          <p:nvPr/>
        </p:nvSpPr>
        <p:spPr bwMode="auto">
          <a:xfrm>
            <a:off x="1646950" y="4108083"/>
            <a:ext cx="6850432" cy="9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it-IT" b="1" kern="0"/>
              <a:t> La modificabilità</a:t>
            </a:r>
            <a:r>
              <a:rPr lang="it-IT" kern="0"/>
              <a:t>, intesa come facilità di adeguamento</a:t>
            </a:r>
            <a:br>
              <a:rPr lang="it-IT" kern="0"/>
            </a:br>
            <a:r>
              <a:rPr lang="it-IT" kern="0"/>
              <a:t> e trasformazione del programma, al cambiare delle</a:t>
            </a:r>
            <a:br>
              <a:rPr lang="it-IT" kern="0"/>
            </a:br>
            <a:r>
              <a:rPr lang="it-IT" kern="0"/>
              <a:t> richieste del cliente sia in corso d’opera, sia post start-up.</a:t>
            </a:r>
          </a:p>
        </p:txBody>
      </p:sp>
    </p:spTree>
    <p:extLst>
      <p:ext uri="{BB962C8B-B14F-4D97-AF65-F5344CB8AC3E}">
        <p14:creationId xmlns:p14="http://schemas.microsoft.com/office/powerpoint/2010/main" val="42459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METODOLOGIE - 6</a:t>
            </a:r>
            <a:endParaRPr lang="it-IT" dirty="0"/>
          </a:p>
        </p:txBody>
      </p:sp>
      <p:sp>
        <p:nvSpPr>
          <p:cNvPr id="11" name="Segnaposto contenuto 5"/>
          <p:cNvSpPr>
            <a:spLocks noGrp="1"/>
          </p:cNvSpPr>
          <p:nvPr>
            <p:ph idx="1"/>
          </p:nvPr>
        </p:nvSpPr>
        <p:spPr>
          <a:xfrm>
            <a:off x="1989668" y="1473573"/>
            <a:ext cx="6087532" cy="1002927"/>
          </a:xfrm>
        </p:spPr>
        <p:txBody>
          <a:bodyPr/>
          <a:lstStyle/>
          <a:p>
            <a:r>
              <a:rPr lang="it-IT" dirty="0"/>
              <a:t>Per raggiungere le qualità descritte, è necessario disporre di </a:t>
            </a:r>
            <a:r>
              <a:rPr lang="it-IT" b="1" dirty="0"/>
              <a:t>metodologie di sviluppo </a:t>
            </a:r>
            <a:r>
              <a:rPr lang="it-IT" dirty="0"/>
              <a:t>dei programmi, che aiutino ed orientino il progettista in tutto il ciclo </a:t>
            </a:r>
            <a:r>
              <a:rPr lang="it-IT"/>
              <a:t>di vita.</a:t>
            </a:r>
            <a:endParaRPr lang="it-IT" dirty="0"/>
          </a:p>
        </p:txBody>
      </p:sp>
      <p:sp>
        <p:nvSpPr>
          <p:cNvPr id="12" name="Segnaposto contenuto 7"/>
          <p:cNvSpPr>
            <a:spLocks noGrp="1"/>
          </p:cNvSpPr>
          <p:nvPr>
            <p:ph idx="14"/>
          </p:nvPr>
        </p:nvSpPr>
        <p:spPr>
          <a:xfrm>
            <a:off x="1989668" y="2619255"/>
            <a:ext cx="6135157" cy="1612275"/>
          </a:xfrm>
        </p:spPr>
        <p:txBody>
          <a:bodyPr/>
          <a:lstStyle/>
          <a:p>
            <a:r>
              <a:rPr lang="it-IT" dirty="0"/>
              <a:t>Per metodologia di sviluppo dei programmi si intende un </a:t>
            </a:r>
            <a:r>
              <a:rPr lang="it-IT" b="1" dirty="0"/>
              <a:t>insieme di fasi operative</a:t>
            </a:r>
            <a:r>
              <a:rPr lang="it-IT" dirty="0"/>
              <a:t>, strategie, verifiche, tra loro interagenti, che permettano di sviluppare i programmi richiesti dalle specifiche in modo economico, e con la migliore </a:t>
            </a:r>
            <a:r>
              <a:rPr lang="it-IT"/>
              <a:t>qualità possibile:</a:t>
            </a:r>
            <a:endParaRPr lang="it-IT" dirty="0"/>
          </a:p>
        </p:txBody>
      </p:sp>
      <p:sp>
        <p:nvSpPr>
          <p:cNvPr id="13" name="Segnaposto contenuto 8"/>
          <p:cNvSpPr>
            <a:spLocks noGrp="1"/>
          </p:cNvSpPr>
          <p:nvPr>
            <p:ph idx="14"/>
          </p:nvPr>
        </p:nvSpPr>
        <p:spPr>
          <a:xfrm>
            <a:off x="2561351" y="4303402"/>
            <a:ext cx="3515600" cy="74809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dirty="0"/>
              <a:t>Metodologie di progetto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/>
              <a:t>Metodologie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/>
              <a:t>Tecniche di Progettazione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/>
              <a:t>La Programmazione Strutturata</a:t>
            </a:r>
            <a:endParaRPr lang="it-IT" dirty="0"/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/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154547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TECNICHE DI PROGETTO</a:t>
            </a:r>
            <a:endParaRPr lang="it-IT" dirty="0"/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2008718" y="1885580"/>
            <a:ext cx="6087532" cy="1002927"/>
          </a:xfrm>
        </p:spPr>
        <p:txBody>
          <a:bodyPr/>
          <a:lstStyle/>
          <a:p>
            <a:r>
              <a:rPr lang="it-IT" b="1" dirty="0"/>
              <a:t>Progettare programmi </a:t>
            </a:r>
            <a:r>
              <a:rPr lang="it-IT" dirty="0"/>
              <a:t>richiede una attenta analisi, una buona capacità creativa, e ovviamente una cultura </a:t>
            </a:r>
            <a:r>
              <a:rPr lang="it-IT"/>
              <a:t>specifica sull’argomento.</a:t>
            </a:r>
            <a:endParaRPr lang="it-IT" dirty="0"/>
          </a:p>
        </p:txBody>
      </p:sp>
      <p:sp>
        <p:nvSpPr>
          <p:cNvPr id="10" name="Segnaposto contenuto 7"/>
          <p:cNvSpPr>
            <a:spLocks noGrp="1"/>
          </p:cNvSpPr>
          <p:nvPr>
            <p:ph idx="14"/>
          </p:nvPr>
        </p:nvSpPr>
        <p:spPr>
          <a:xfrm>
            <a:off x="2008718" y="2982627"/>
            <a:ext cx="6135157" cy="993151"/>
          </a:xfrm>
        </p:spPr>
        <p:txBody>
          <a:bodyPr/>
          <a:lstStyle/>
          <a:p>
            <a:r>
              <a:rPr lang="it-IT" dirty="0"/>
              <a:t>Il progettista può e deve </a:t>
            </a:r>
            <a:r>
              <a:rPr lang="it-IT" b="1" dirty="0"/>
              <a:t>utilizzare alcune strategie </a:t>
            </a:r>
            <a:r>
              <a:rPr lang="it-IT" dirty="0"/>
              <a:t>generali, che hanno lo scopo di semplificare il processo di sintesi dell’algoritmo risolutivo:</a:t>
            </a:r>
          </a:p>
        </p:txBody>
      </p:sp>
      <p:sp>
        <p:nvSpPr>
          <p:cNvPr id="14" name="Segnaposto contenuto 8"/>
          <p:cNvSpPr>
            <a:spLocks noGrp="1"/>
          </p:cNvSpPr>
          <p:nvPr>
            <p:ph idx="14"/>
          </p:nvPr>
        </p:nvSpPr>
        <p:spPr>
          <a:xfrm>
            <a:off x="2580400" y="4085343"/>
            <a:ext cx="4410950" cy="74809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 dirty="0"/>
              <a:t>Top-Down</a:t>
            </a:r>
            <a:r>
              <a:rPr lang="it-IT" dirty="0"/>
              <a:t> (dall’alto in basso)</a:t>
            </a:r>
          </a:p>
          <a:p>
            <a:pPr lvl="1">
              <a:buFont typeface="Wingdings" pitchFamily="2" charset="2"/>
              <a:buChar char="Ø"/>
            </a:pPr>
            <a:r>
              <a:rPr lang="it-IT" b="1" dirty="0" err="1"/>
              <a:t>Bottom-UP</a:t>
            </a:r>
            <a:r>
              <a:rPr lang="it-IT" dirty="0"/>
              <a:t> (dal basso verso l’alto)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29645" y="1239293"/>
            <a:ext cx="4478598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Le Tecniche di Progetto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7DE8-8120-E977-A6A7-52D9F9EC1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A2FE6-8176-BADD-DAF4-D6CF95E9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TOP-DOWN - 1</a:t>
            </a:r>
            <a:endParaRPr lang="it-IT" dirty="0"/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B9F256D0-82EC-4DB8-83C0-A2692F28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718" y="1826607"/>
            <a:ext cx="6297082" cy="1393452"/>
          </a:xfrm>
        </p:spPr>
        <p:txBody>
          <a:bodyPr/>
          <a:lstStyle/>
          <a:p>
            <a:r>
              <a:rPr lang="it-IT" dirty="0"/>
              <a:t>Nella </a:t>
            </a:r>
            <a:r>
              <a:rPr lang="it-IT"/>
              <a:t>strategia</a:t>
            </a:r>
            <a:r>
              <a:rPr lang="it-IT" b="1"/>
              <a:t> Top-Down</a:t>
            </a:r>
            <a:r>
              <a:rPr lang="it-IT"/>
              <a:t> </a:t>
            </a:r>
            <a:r>
              <a:rPr lang="it-IT" dirty="0"/>
              <a:t>si descrive dapprima la finalità principale  del sistema, senza scendere nel dettaglio. Ogni parte viene successivamente rifinita (decomposizione) aggiungendo maggiori dettagli </a:t>
            </a:r>
            <a:r>
              <a:rPr lang="it-IT"/>
              <a:t>della progettazione.</a:t>
            </a:r>
            <a:endParaRPr lang="it-IT" dirty="0"/>
          </a:p>
        </p:txBody>
      </p:sp>
      <p:sp>
        <p:nvSpPr>
          <p:cNvPr id="12" name="Segnaposto contenuto 7">
            <a:extLst>
              <a:ext uri="{FF2B5EF4-FFF2-40B4-BE49-F238E27FC236}">
                <a16:creationId xmlns:a16="http://schemas.microsoft.com/office/drawing/2014/main" id="{2791544C-4F00-A89B-6702-A685527559B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08718" y="3274861"/>
            <a:ext cx="6830482" cy="993151"/>
          </a:xfrm>
        </p:spPr>
        <p:txBody>
          <a:bodyPr/>
          <a:lstStyle/>
          <a:p>
            <a:r>
              <a:rPr lang="it-IT"/>
              <a:t>Si parte da una visione astratta del problema, poi si divide</a:t>
            </a:r>
            <a:br>
              <a:rPr lang="it-IT"/>
            </a:br>
            <a:r>
              <a:rPr lang="it-IT"/>
              <a:t>il sistema in moduli gerarchici, con livelli progressivamente più dettagliati.</a:t>
            </a:r>
            <a:endParaRPr lang="it-IT" dirty="0"/>
          </a:p>
        </p:txBody>
      </p:sp>
      <p:sp>
        <p:nvSpPr>
          <p:cNvPr id="13" name="Segnaposto contenuto 7">
            <a:extLst>
              <a:ext uri="{FF2B5EF4-FFF2-40B4-BE49-F238E27FC236}">
                <a16:creationId xmlns:a16="http://schemas.microsoft.com/office/drawing/2014/main" id="{D56E766E-C94E-DAA1-3DE9-FF7DFC0870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08718" y="4402660"/>
            <a:ext cx="6830482" cy="993151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soluzione</a:t>
            </a:r>
            <a:r>
              <a:rPr lang="it-IT" dirty="0"/>
              <a:t> del problema originale si ottiene assemblando opportunamente le soluzioni dei sottoproblemi individuati durante </a:t>
            </a:r>
            <a:r>
              <a:rPr lang="it-IT"/>
              <a:t>la decomposizione.</a:t>
            </a:r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BB0AD1A-F6D4-A85A-4F16-B354BE935449}"/>
              </a:ext>
            </a:extLst>
          </p:cNvPr>
          <p:cNvSpPr/>
          <p:nvPr/>
        </p:nvSpPr>
        <p:spPr>
          <a:xfrm>
            <a:off x="1229645" y="1239293"/>
            <a:ext cx="3239798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>
                <a:solidFill>
                  <a:srgbClr val="0070C0"/>
                </a:solidFill>
                <a:cs typeface="Arial"/>
              </a:rPr>
              <a:t>TOP-DOWN</a:t>
            </a:r>
            <a:endParaRPr lang="it-IT" sz="2400" dirty="0">
              <a:solidFill>
                <a:srgbClr val="0070C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7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TOP-DOWN - 2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493" y="1409700"/>
            <a:ext cx="6106087" cy="343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1A8D-7586-0C81-F836-84CCDB13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5DD4A-651C-040C-363A-046308D4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- 1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A63681-92F1-A47D-DFCE-3F37F999C77F}"/>
              </a:ext>
            </a:extLst>
          </p:cNvPr>
          <p:cNvSpPr txBox="1"/>
          <p:nvPr/>
        </p:nvSpPr>
        <p:spPr>
          <a:xfrm>
            <a:off x="2577923" y="485342"/>
            <a:ext cx="5211595" cy="71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>
                <a:latin typeface="+mj-lt"/>
                <a:ea typeface="Gelasio" pitchFamily="34" charset="-122"/>
                <a:cs typeface="Gelasio" pitchFamily="34" charset="-120"/>
              </a:rPr>
              <a:t>Redazione delle Specifiche di progetto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63CB90B0-8E95-E983-999F-DC0847E52441}"/>
              </a:ext>
            </a:extLst>
          </p:cNvPr>
          <p:cNvSpPr/>
          <p:nvPr/>
        </p:nvSpPr>
        <p:spPr>
          <a:xfrm>
            <a:off x="5138421" y="1580899"/>
            <a:ext cx="19141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b="1">
                <a:solidFill>
                  <a:srgbClr val="312F2B"/>
                </a:solidFill>
                <a:latin typeface="+mj-lt"/>
                <a:ea typeface="Gelasio" pitchFamily="34" charset="-122"/>
                <a:cs typeface="Gelasio" pitchFamily="34" charset="-120"/>
              </a:rPr>
              <a:t>Cosa</a:t>
            </a:r>
            <a:r>
              <a:rPr lang="en-US" sz="2200" b="1">
                <a:solidFill>
                  <a:srgbClr val="312F2B"/>
                </a:solidFill>
                <a:latin typeface="+mj-lt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000" b="1">
                <a:solidFill>
                  <a:srgbClr val="312F2B"/>
                </a:solidFill>
                <a:latin typeface="+mj-lt"/>
                <a:ea typeface="Gelasio" pitchFamily="34" charset="-122"/>
                <a:cs typeface="Gelasio" pitchFamily="34" charset="-120"/>
              </a:rPr>
              <a:t>includere</a:t>
            </a:r>
            <a:endParaRPr lang="en-US" sz="2000" b="1" dirty="0">
              <a:latin typeface="+mj-lt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DACF89A4-E144-5FA8-ED1F-7FE69D5F0B29}"/>
              </a:ext>
            </a:extLst>
          </p:cNvPr>
          <p:cNvSpPr/>
          <p:nvPr/>
        </p:nvSpPr>
        <p:spPr>
          <a:xfrm>
            <a:off x="5138421" y="2123131"/>
            <a:ext cx="1700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Descrizione del sistema e degli obiettivi</a:t>
            </a:r>
            <a:endParaRPr lang="en-US" sz="2000" dirty="0">
              <a:latin typeface="+mj-lt"/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45AAB1FB-5A56-F0D5-74CE-AC249B33676C}"/>
              </a:ext>
            </a:extLst>
          </p:cNvPr>
          <p:cNvSpPr/>
          <p:nvPr/>
        </p:nvSpPr>
        <p:spPr>
          <a:xfrm>
            <a:off x="5138421" y="2565329"/>
            <a:ext cx="21962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272525"/>
                </a:solidFill>
                <a:latin typeface="+mj-lt"/>
                <a:ea typeface="Lato" pitchFamily="34" charset="-122"/>
                <a:cs typeface="Lato" pitchFamily="34" charset="-120"/>
              </a:rPr>
              <a:t>Requisiti hardware e software</a:t>
            </a:r>
            <a:endParaRPr lang="en-US" sz="2000" dirty="0">
              <a:latin typeface="+mj-lt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F50B4BE5-6F79-7B1D-DC19-1C8E6881F969}"/>
              </a:ext>
            </a:extLst>
          </p:cNvPr>
          <p:cNvSpPr/>
          <p:nvPr/>
        </p:nvSpPr>
        <p:spPr>
          <a:xfrm>
            <a:off x="5138420" y="3007527"/>
            <a:ext cx="21086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272525"/>
                </a:solidFill>
                <a:latin typeface="+mj-lt"/>
              </a:rPr>
              <a:t>Schema degli I/O</a:t>
            </a:r>
            <a:endParaRPr lang="en-US" sz="2000" dirty="0">
              <a:latin typeface="+mj-lt"/>
            </a:endParaRPr>
          </a:p>
        </p:txBody>
      </p:sp>
      <p:sp>
        <p:nvSpPr>
          <p:cNvPr id="3" name="Text 8">
            <a:extLst>
              <a:ext uri="{FF2B5EF4-FFF2-40B4-BE49-F238E27FC236}">
                <a16:creationId xmlns:a16="http://schemas.microsoft.com/office/drawing/2014/main" id="{A56CF690-6D1B-EBBB-9185-5F947DEA7B59}"/>
              </a:ext>
            </a:extLst>
          </p:cNvPr>
          <p:cNvSpPr/>
          <p:nvPr/>
        </p:nvSpPr>
        <p:spPr>
          <a:xfrm>
            <a:off x="5138419" y="3449725"/>
            <a:ext cx="2954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272525"/>
                </a:solidFill>
                <a:latin typeface="+mj-lt"/>
              </a:rPr>
              <a:t>Logiche di funzionamento</a:t>
            </a:r>
            <a:endParaRPr lang="en-US" sz="2000" dirty="0">
              <a:latin typeface="+mj-lt"/>
            </a:endParaRPr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FF8D2BD9-E46B-0543-F34C-69C07D494EB1}"/>
              </a:ext>
            </a:extLst>
          </p:cNvPr>
          <p:cNvSpPr/>
          <p:nvPr/>
        </p:nvSpPr>
        <p:spPr>
          <a:xfrm>
            <a:off x="5138418" y="3888068"/>
            <a:ext cx="2954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Modalità di sicurezza</a:t>
            </a:r>
            <a:endParaRPr lang="en-US" sz="2000" dirty="0">
              <a:latin typeface="+mj-lt"/>
            </a:endParaRPr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06ECB1FB-FD8B-F775-2E98-0D28A7797EAE}"/>
              </a:ext>
            </a:extLst>
          </p:cNvPr>
          <p:cNvSpPr/>
          <p:nvPr/>
        </p:nvSpPr>
        <p:spPr>
          <a:xfrm>
            <a:off x="5138417" y="4330949"/>
            <a:ext cx="2954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Gestione degli errori</a:t>
            </a:r>
            <a:endParaRPr lang="en-US" sz="2000" dirty="0">
              <a:latin typeface="+mj-lt"/>
            </a:endParaRPr>
          </a:p>
        </p:txBody>
      </p:sp>
      <p:sp>
        <p:nvSpPr>
          <p:cNvPr id="7" name="Segnaposto contenuto 7">
            <a:extLst>
              <a:ext uri="{FF2B5EF4-FFF2-40B4-BE49-F238E27FC236}">
                <a16:creationId xmlns:a16="http://schemas.microsoft.com/office/drawing/2014/main" id="{2DC201F8-C9B6-B60F-912E-229A8B5A09A1}"/>
              </a:ext>
            </a:extLst>
          </p:cNvPr>
          <p:cNvSpPr txBox="1">
            <a:spLocks/>
          </p:cNvSpPr>
          <p:nvPr/>
        </p:nvSpPr>
        <p:spPr bwMode="auto">
          <a:xfrm>
            <a:off x="494451" y="4105221"/>
            <a:ext cx="4370997" cy="17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kern="0"/>
              <a:t>Le specifiche sono fondamentali per definire il funzionamento richiesto, e per evitare ambiguità e incomprensioni</a:t>
            </a:r>
            <a:br>
              <a:rPr lang="it-IT" kern="0"/>
            </a:br>
            <a:r>
              <a:rPr lang="it-IT" kern="0"/>
              <a:t>oltre a fungere da base nelle fasi di test e collaudo.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D2EE364-5229-2435-AB56-400388B27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463" y="1532796"/>
            <a:ext cx="2561263" cy="2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" grpId="0" animBg="1"/>
      <p:bldP spid="4" grpId="0" animBg="1"/>
      <p:bldP spid="5" grpId="0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BOTTOM-UP - 1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1229645" y="1239293"/>
            <a:ext cx="3148106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>
                <a:solidFill>
                  <a:srgbClr val="0070C0"/>
                </a:solidFill>
                <a:latin typeface="+mj-lt"/>
                <a:cs typeface="Arial"/>
              </a:rPr>
              <a:t>BOTTOM-UP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14" name="Segnaposto contenuto 5"/>
          <p:cNvSpPr>
            <a:spLocks noGrp="1"/>
          </p:cNvSpPr>
          <p:nvPr>
            <p:ph idx="1"/>
          </p:nvPr>
        </p:nvSpPr>
        <p:spPr>
          <a:xfrm>
            <a:off x="2026624" y="1811456"/>
            <a:ext cx="6297082" cy="1023429"/>
          </a:xfrm>
        </p:spPr>
        <p:txBody>
          <a:bodyPr/>
          <a:lstStyle/>
          <a:p>
            <a:r>
              <a:rPr lang="it-IT"/>
              <a:t>L'approccio </a:t>
            </a:r>
            <a:r>
              <a:rPr lang="it-IT" b="1"/>
              <a:t>BOTTOM-UP</a:t>
            </a:r>
            <a:r>
              <a:rPr lang="it-IT"/>
              <a:t> segue il percorso inverso: si parte dai moduli più piccoli e specifici e si costruiscono componenti più complessi combinando questi moduli.</a:t>
            </a:r>
            <a:endParaRPr lang="it-IT" dirty="0"/>
          </a:p>
        </p:txBody>
      </p:sp>
      <p:sp>
        <p:nvSpPr>
          <p:cNvPr id="15" name="Segnaposto contenuto 7"/>
          <p:cNvSpPr>
            <a:spLocks noGrp="1"/>
          </p:cNvSpPr>
          <p:nvPr>
            <p:ph idx="14"/>
          </p:nvPr>
        </p:nvSpPr>
        <p:spPr>
          <a:xfrm>
            <a:off x="2026624" y="4364812"/>
            <a:ext cx="6830482" cy="1021726"/>
          </a:xfrm>
        </p:spPr>
        <p:txBody>
          <a:bodyPr/>
          <a:lstStyle/>
          <a:p>
            <a:r>
              <a:rPr lang="it-IT" dirty="0"/>
              <a:t>Questo tipo di approccio </a:t>
            </a:r>
            <a:r>
              <a:rPr lang="it-IT" b="1" dirty="0"/>
              <a:t>enfatizza </a:t>
            </a:r>
            <a:r>
              <a:rPr lang="it-IT" dirty="0"/>
              <a:t>la codifica e la fase di</a:t>
            </a:r>
            <a:br>
              <a:rPr lang="it-IT" dirty="0"/>
            </a:br>
            <a:r>
              <a:rPr lang="it-IT" dirty="0"/>
              <a:t>test precoce, che può iniziare subito dopo aver realizzato</a:t>
            </a:r>
            <a:br>
              <a:rPr lang="it-IT" dirty="0"/>
            </a:br>
            <a:r>
              <a:rPr lang="it-IT" dirty="0"/>
              <a:t>il </a:t>
            </a:r>
            <a:r>
              <a:rPr lang="it-IT"/>
              <a:t>primo modulo.</a:t>
            </a:r>
            <a:endParaRPr lang="it-IT" dirty="0"/>
          </a:p>
        </p:txBody>
      </p:sp>
      <p:sp>
        <p:nvSpPr>
          <p:cNvPr id="16" name="Segnaposto contenuto 7"/>
          <p:cNvSpPr>
            <a:spLocks noGrp="1"/>
          </p:cNvSpPr>
          <p:nvPr>
            <p:ph idx="14"/>
          </p:nvPr>
        </p:nvSpPr>
        <p:spPr>
          <a:xfrm>
            <a:off x="2026624" y="2953487"/>
            <a:ext cx="6830482" cy="1269375"/>
          </a:xfrm>
        </p:spPr>
        <p:txBody>
          <a:bodyPr/>
          <a:lstStyle/>
          <a:p>
            <a:r>
              <a:rPr lang="it-IT" dirty="0"/>
              <a:t>La tecnica </a:t>
            </a:r>
            <a:r>
              <a:rPr lang="it-IT" dirty="0" err="1"/>
              <a:t>bottom-up</a:t>
            </a:r>
            <a:r>
              <a:rPr lang="it-IT" dirty="0"/>
              <a:t> viene utilizzata quando, in funzione</a:t>
            </a:r>
            <a:br>
              <a:rPr lang="it-IT" dirty="0"/>
            </a:br>
            <a:r>
              <a:rPr lang="it-IT" dirty="0"/>
              <a:t>della complessità del problema, si voglia iniziare a fissare qualche aspetto dell’algoritmo, in modo da semplificare </a:t>
            </a:r>
            <a:r>
              <a:rPr lang="it-IT"/>
              <a:t>l’analisi successiva.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2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build="p"/>
      <p:bldP spid="15" grpId="0" build="p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BOTTOM-UP - 2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4733" y="1409700"/>
            <a:ext cx="5116031" cy="370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- 1</a:t>
            </a:r>
            <a:endParaRPr lang="it-IT" dirty="0"/>
          </a:p>
        </p:txBody>
      </p:sp>
      <p:sp>
        <p:nvSpPr>
          <p:cNvPr id="15" name="Segnaposto contenuto 5"/>
          <p:cNvSpPr>
            <a:spLocks noGrp="1"/>
          </p:cNvSpPr>
          <p:nvPr>
            <p:ph idx="1"/>
          </p:nvPr>
        </p:nvSpPr>
        <p:spPr>
          <a:xfrm>
            <a:off x="2020359" y="1838247"/>
            <a:ext cx="6297082" cy="983878"/>
          </a:xfrm>
        </p:spPr>
        <p:txBody>
          <a:bodyPr/>
          <a:lstStyle/>
          <a:p>
            <a:r>
              <a:rPr lang="it-IT" dirty="0"/>
              <a:t>La Programmazione Strutturata è una tecnica che nasce per </a:t>
            </a:r>
            <a:r>
              <a:rPr lang="it-IT" b="1" i="1" dirty="0"/>
              <a:t>regolamentare e standardizzare </a:t>
            </a:r>
            <a:r>
              <a:rPr lang="it-IT" dirty="0"/>
              <a:t>le  metodologie </a:t>
            </a:r>
            <a:r>
              <a:rPr lang="it-IT"/>
              <a:t>di programmazione.</a:t>
            </a:r>
            <a:endParaRPr lang="it-IT" dirty="0"/>
          </a:p>
        </p:txBody>
      </p:sp>
      <p:sp>
        <p:nvSpPr>
          <p:cNvPr id="20" name="Segnaposto contenuto 7"/>
          <p:cNvSpPr>
            <a:spLocks noGrp="1"/>
          </p:cNvSpPr>
          <p:nvPr>
            <p:ph idx="14"/>
          </p:nvPr>
        </p:nvSpPr>
        <p:spPr>
          <a:xfrm>
            <a:off x="2029884" y="2935990"/>
            <a:ext cx="6830482" cy="793126"/>
          </a:xfrm>
        </p:spPr>
        <p:txBody>
          <a:bodyPr/>
          <a:lstStyle/>
          <a:p>
            <a:r>
              <a:rPr lang="it-IT" dirty="0"/>
              <a:t>L’obiettivo è quello di  </a:t>
            </a:r>
            <a:r>
              <a:rPr lang="it-IT" b="1" dirty="0"/>
              <a:t>rendere piu’ facile </a:t>
            </a:r>
            <a:r>
              <a:rPr lang="it-IT" dirty="0"/>
              <a:t>la lettura dei programmi e quindi la loro modifica e manutenzione.</a:t>
            </a:r>
          </a:p>
          <a:p>
            <a:pPr>
              <a:buNone/>
            </a:pPr>
            <a:r>
              <a:rPr lang="it-IT" dirty="0"/>
              <a:t>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229645" y="1242469"/>
            <a:ext cx="5548955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n-lt"/>
                <a:cs typeface="Arial"/>
              </a:rPr>
              <a:t>La Programmazione Strutturata</a:t>
            </a:r>
            <a:endParaRPr lang="it-IT" sz="2400" dirty="0">
              <a:solidFill>
                <a:srgbClr val="0070C0"/>
              </a:solidFill>
              <a:latin typeface="+mn-lt"/>
              <a:cs typeface="Arial"/>
            </a:endParaRPr>
          </a:p>
        </p:txBody>
      </p:sp>
      <p:sp>
        <p:nvSpPr>
          <p:cNvPr id="22" name="Segnaposto contenuto 7"/>
          <p:cNvSpPr>
            <a:spLocks noGrp="1"/>
          </p:cNvSpPr>
          <p:nvPr>
            <p:ph idx="14"/>
          </p:nvPr>
        </p:nvSpPr>
        <p:spPr>
          <a:xfrm>
            <a:off x="2020359" y="3748340"/>
            <a:ext cx="6830482" cy="1644028"/>
          </a:xfrm>
        </p:spPr>
        <p:txBody>
          <a:bodyPr/>
          <a:lstStyle/>
          <a:p>
            <a:r>
              <a:rPr lang="it-IT" dirty="0"/>
              <a:t>Prevede la </a:t>
            </a:r>
            <a:r>
              <a:rPr lang="it-IT" b="1" dirty="0"/>
              <a:t>scomposizione del problema</a:t>
            </a:r>
            <a:r>
              <a:rPr lang="it-IT" dirty="0"/>
              <a:t>, procedendo per blocchi di Istruzione da eseguire consecutivamente.</a:t>
            </a:r>
            <a:br>
              <a:rPr lang="it-IT" dirty="0"/>
            </a:br>
            <a:r>
              <a:rPr lang="it-IT" dirty="0"/>
              <a:t>I benefici: massima flessibilità, riutilizzo del codice, maggiore velocità nella scrittura del programma (possono lavorare allo</a:t>
            </a:r>
            <a:br>
              <a:rPr lang="it-IT" dirty="0"/>
            </a:br>
            <a:r>
              <a:rPr lang="it-IT" dirty="0"/>
              <a:t>sviluppo più persone </a:t>
            </a:r>
            <a:r>
              <a:rPr lang="it-IT" err="1"/>
              <a:t>contemporaneamente</a:t>
            </a:r>
            <a:r>
              <a:rPr lang="it-IT"/>
              <a:t>…), leggibilità.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0" grpId="0" build="p"/>
      <p:bldP spid="21" grpId="0"/>
      <p:bldP spid="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- 2</a:t>
            </a:r>
            <a:endParaRPr lang="it-IT" dirty="0"/>
          </a:p>
        </p:txBody>
      </p:sp>
      <p:sp>
        <p:nvSpPr>
          <p:cNvPr id="16" name="Segnaposto contenuto 5"/>
          <p:cNvSpPr>
            <a:spLocks noGrp="1"/>
          </p:cNvSpPr>
          <p:nvPr>
            <p:ph idx="1"/>
          </p:nvPr>
        </p:nvSpPr>
        <p:spPr>
          <a:xfrm>
            <a:off x="2048481" y="1903213"/>
            <a:ext cx="6297082" cy="688602"/>
          </a:xfrm>
        </p:spPr>
        <p:txBody>
          <a:bodyPr/>
          <a:lstStyle/>
          <a:p>
            <a:r>
              <a:rPr lang="it-IT" dirty="0"/>
              <a:t>Rende possibile un progetto </a:t>
            </a:r>
            <a:r>
              <a:rPr lang="it-IT"/>
              <a:t>per </a:t>
            </a:r>
            <a:r>
              <a:rPr lang="it-IT" b="1"/>
              <a:t>affinamenti </a:t>
            </a:r>
            <a:r>
              <a:rPr lang="it-IT" b="1" dirty="0"/>
              <a:t>successivi</a:t>
            </a:r>
            <a:br>
              <a:rPr lang="it-IT" b="1" dirty="0"/>
            </a:br>
            <a:r>
              <a:rPr lang="it-IT" dirty="0"/>
              <a:t>di tipo Top-Down, semplificando le scelte </a:t>
            </a:r>
            <a:r>
              <a:rPr lang="it-IT"/>
              <a:t>di progetto.</a:t>
            </a:r>
            <a:endParaRPr lang="it-IT" dirty="0"/>
          </a:p>
          <a:p>
            <a:endParaRPr lang="it-IT" dirty="0"/>
          </a:p>
        </p:txBody>
      </p:sp>
      <p:sp>
        <p:nvSpPr>
          <p:cNvPr id="17" name="Segnaposto contenuto 7"/>
          <p:cNvSpPr>
            <a:spLocks noGrp="1"/>
          </p:cNvSpPr>
          <p:nvPr>
            <p:ph idx="14"/>
          </p:nvPr>
        </p:nvSpPr>
        <p:spPr>
          <a:xfrm>
            <a:off x="2048481" y="2681058"/>
            <a:ext cx="6830482" cy="955050"/>
          </a:xfrm>
        </p:spPr>
        <p:txBody>
          <a:bodyPr/>
          <a:lstStyle/>
          <a:p>
            <a:r>
              <a:rPr lang="it-IT" dirty="0"/>
              <a:t>Fornisce </a:t>
            </a:r>
            <a:r>
              <a:rPr lang="it-IT" b="1" dirty="0"/>
              <a:t>algoritmi più leggibili</a:t>
            </a:r>
            <a:r>
              <a:rPr lang="it-IT" dirty="0"/>
              <a:t>, essendo più facile nei programmi strutturati, individuare i moduli corrispondenti</a:t>
            </a:r>
            <a:br>
              <a:rPr lang="it-IT" dirty="0"/>
            </a:br>
            <a:r>
              <a:rPr lang="it-IT" dirty="0"/>
              <a:t>alle </a:t>
            </a:r>
            <a:r>
              <a:rPr lang="it-IT"/>
              <a:t>varie funzionalità.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843337" y="1258546"/>
            <a:ext cx="4933402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     Alcuni Vantaggi della PS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19" name="Segnaposto contenuto 7"/>
          <p:cNvSpPr>
            <a:spLocks noGrp="1"/>
          </p:cNvSpPr>
          <p:nvPr>
            <p:ph idx="14"/>
          </p:nvPr>
        </p:nvSpPr>
        <p:spPr>
          <a:xfrm>
            <a:off x="2048481" y="3735079"/>
            <a:ext cx="6639982" cy="1002675"/>
          </a:xfrm>
        </p:spPr>
        <p:txBody>
          <a:bodyPr/>
          <a:lstStyle/>
          <a:p>
            <a:r>
              <a:rPr lang="it-IT" dirty="0"/>
              <a:t>Semplifica e agevola l’</a:t>
            </a:r>
            <a:r>
              <a:rPr lang="it-IT" b="1" dirty="0"/>
              <a:t>individuazione degli errori </a:t>
            </a:r>
            <a:r>
              <a:rPr lang="it-IT" dirty="0"/>
              <a:t>e delle</a:t>
            </a:r>
            <a:br>
              <a:rPr lang="it-IT" dirty="0"/>
            </a:br>
            <a:r>
              <a:rPr lang="it-IT" dirty="0"/>
              <a:t>loro correzioni, proprio in virtù della facile ricerca nei vari moduli che costituiscono </a:t>
            </a:r>
            <a:r>
              <a:rPr lang="it-IT"/>
              <a:t>il programma.</a:t>
            </a:r>
            <a:br>
              <a:rPr lang="it-IT" dirty="0"/>
            </a:br>
            <a:endParaRPr lang="it-IT" dirty="0"/>
          </a:p>
        </p:txBody>
      </p:sp>
      <p:sp>
        <p:nvSpPr>
          <p:cNvPr id="24" name="Segnaposto contenuto 7"/>
          <p:cNvSpPr>
            <a:spLocks noGrp="1"/>
          </p:cNvSpPr>
          <p:nvPr>
            <p:ph idx="14"/>
          </p:nvPr>
        </p:nvSpPr>
        <p:spPr>
          <a:xfrm>
            <a:off x="2048481" y="4807541"/>
            <a:ext cx="5529366" cy="412125"/>
          </a:xfrm>
        </p:spPr>
        <p:txBody>
          <a:bodyPr/>
          <a:lstStyle/>
          <a:p>
            <a:r>
              <a:rPr lang="it-IT"/>
              <a:t>Aiuta a diminuire i tempi di collaudo e start-up.</a:t>
            </a:r>
            <a:endParaRPr lang="it-IT" dirty="0"/>
          </a:p>
        </p:txBody>
      </p:sp>
      <p:sp>
        <p:nvSpPr>
          <p:cNvPr id="3" name="Segnaposto contenuto 7">
            <a:extLst>
              <a:ext uri="{FF2B5EF4-FFF2-40B4-BE49-F238E27FC236}">
                <a16:creationId xmlns:a16="http://schemas.microsoft.com/office/drawing/2014/main" id="{28AFD4BF-B7D3-83E9-216D-705378DD1DCE}"/>
              </a:ext>
            </a:extLst>
          </p:cNvPr>
          <p:cNvSpPr txBox="1">
            <a:spLocks/>
          </p:cNvSpPr>
          <p:nvPr/>
        </p:nvSpPr>
        <p:spPr bwMode="auto">
          <a:xfrm>
            <a:off x="2064690" y="5289455"/>
            <a:ext cx="4811182" cy="4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34988" indent="-1809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39933"/>
              </a:buClr>
              <a:buFont typeface="Calibri" pitchFamily="34" charset="0"/>
              <a:buChar char="-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lang="it-IT" sz="2000" dirty="0" smtClean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lang="en-US" sz="2000" dirty="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kern="0"/>
              <a:t>Velocizza la manutenzione del programma.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/>
      <p:bldP spid="19" grpId="0" build="p"/>
      <p:bldP spid="24" grpId="0" build="p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- 3</a:t>
            </a:r>
            <a:endParaRPr lang="it-IT" dirty="0"/>
          </a:p>
        </p:txBody>
      </p:sp>
      <p:sp>
        <p:nvSpPr>
          <p:cNvPr id="14" name="Segnaposto contenuto 7"/>
          <p:cNvSpPr>
            <a:spLocks noGrp="1"/>
          </p:cNvSpPr>
          <p:nvPr>
            <p:ph idx="14"/>
          </p:nvPr>
        </p:nvSpPr>
        <p:spPr>
          <a:xfrm>
            <a:off x="4647143" y="1846112"/>
            <a:ext cx="4039657" cy="1240800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i="1" dirty="0">
                <a:solidFill>
                  <a:srgbClr val="0066FF"/>
                </a:solidFill>
              </a:rPr>
              <a:t>Informatica</a:t>
            </a:r>
            <a:r>
              <a:rPr lang="it-IT" dirty="0"/>
              <a:t> lo strumento più </a:t>
            </a:r>
            <a:br>
              <a:rPr lang="it-IT" dirty="0"/>
            </a:br>
            <a:r>
              <a:rPr lang="it-IT" dirty="0"/>
              <a:t>utilizzato per rappresentare il flusso</a:t>
            </a:r>
            <a:br>
              <a:rPr lang="it-IT" dirty="0"/>
            </a:br>
            <a:r>
              <a:rPr lang="it-IT" dirty="0"/>
              <a:t>di un controllo ed esecuzione di un</a:t>
            </a:r>
            <a:br>
              <a:rPr lang="it-IT" dirty="0"/>
            </a:br>
            <a:r>
              <a:rPr lang="it-IT" dirty="0"/>
              <a:t>algoritmo è il </a:t>
            </a:r>
            <a:r>
              <a:rPr lang="it-IT" b="1"/>
              <a:t>flow chart.</a:t>
            </a:r>
            <a:br>
              <a:rPr lang="it-IT" b="1" dirty="0"/>
            </a:b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2840477" y="1219431"/>
            <a:ext cx="6704353" cy="44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>
                <a:solidFill>
                  <a:srgbClr val="0070C0"/>
                </a:solidFill>
                <a:latin typeface="+mj-lt"/>
                <a:cs typeface="Arial"/>
              </a:rPr>
              <a:t>             Flow </a:t>
            </a: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Chart o Diagrammi di Flusso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pic>
        <p:nvPicPr>
          <p:cNvPr id="20" name="Immagine 19" descr="flow_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2315" y="1395089"/>
            <a:ext cx="2795836" cy="3650328"/>
          </a:xfrm>
          <a:prstGeom prst="rect">
            <a:avLst/>
          </a:prstGeom>
        </p:spPr>
      </p:pic>
      <p:sp>
        <p:nvSpPr>
          <p:cNvPr id="21" name="Segnaposto contenuto 7"/>
          <p:cNvSpPr>
            <a:spLocks noGrp="1"/>
          </p:cNvSpPr>
          <p:nvPr>
            <p:ph idx="14"/>
          </p:nvPr>
        </p:nvSpPr>
        <p:spPr>
          <a:xfrm>
            <a:off x="4647143" y="3303436"/>
            <a:ext cx="4039657" cy="1955175"/>
          </a:xfrm>
        </p:spPr>
        <p:txBody>
          <a:bodyPr/>
          <a:lstStyle/>
          <a:p>
            <a:r>
              <a:rPr lang="it-IT" dirty="0"/>
              <a:t>E’un </a:t>
            </a:r>
            <a:r>
              <a:rPr lang="it-IT" i="1" dirty="0">
                <a:solidFill>
                  <a:srgbClr val="0066FF"/>
                </a:solidFill>
              </a:rPr>
              <a:t>linguaggio di modellazione</a:t>
            </a:r>
            <a:br>
              <a:rPr lang="it-IT" dirty="0"/>
            </a:br>
            <a:r>
              <a:rPr lang="it-IT" dirty="0"/>
              <a:t>grafico dotato di proprie regole</a:t>
            </a:r>
            <a:br>
              <a:rPr lang="it-IT" dirty="0"/>
            </a:br>
            <a:r>
              <a:rPr lang="it-IT" dirty="0"/>
              <a:t>e consente di descrivere in modo</a:t>
            </a:r>
            <a:br>
              <a:rPr lang="it-IT" dirty="0"/>
            </a:br>
            <a:r>
              <a:rPr lang="it-IT" dirty="0"/>
              <a:t>schematico le azioni da compiere</a:t>
            </a:r>
            <a:br>
              <a:rPr lang="it-IT" dirty="0"/>
            </a:br>
            <a:r>
              <a:rPr lang="it-IT" dirty="0"/>
              <a:t>e la sequenza nella quale dovranno </a:t>
            </a:r>
            <a:br>
              <a:rPr lang="it-IT" dirty="0"/>
            </a:br>
            <a:r>
              <a:rPr lang="it-IT"/>
              <a:t>essere compiute.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- 4</a:t>
            </a:r>
            <a:endParaRPr lang="it-IT" dirty="0"/>
          </a:p>
        </p:txBody>
      </p:sp>
      <p:sp>
        <p:nvSpPr>
          <p:cNvPr id="9" name="Segnaposto contenuto 7"/>
          <p:cNvSpPr>
            <a:spLocks noGrp="1"/>
          </p:cNvSpPr>
          <p:nvPr>
            <p:ph idx="14"/>
          </p:nvPr>
        </p:nvSpPr>
        <p:spPr>
          <a:xfrm>
            <a:off x="4409018" y="1283325"/>
            <a:ext cx="4039657" cy="2612400"/>
          </a:xfrm>
        </p:spPr>
        <p:txBody>
          <a:bodyPr/>
          <a:lstStyle/>
          <a:p>
            <a:r>
              <a:rPr lang="it-IT" b="1" dirty="0"/>
              <a:t>Le operazioni da compiere</a:t>
            </a:r>
            <a:r>
              <a:rPr lang="it-IT" dirty="0"/>
              <a:t>, rappresentate mediante sagome convenzionali (rettangoli, rombi, esagoni, parallelogrammi, rettangoli smussati...), ciascuna con un preciso significato logico e all'interno delle quali un'indicazione testuale descrive l'attività </a:t>
            </a:r>
            <a:r>
              <a:rPr lang="it-IT"/>
              <a:t>da svolgere. </a:t>
            </a:r>
            <a:br>
              <a:rPr lang="it-IT" b="1" dirty="0"/>
            </a:br>
            <a:endParaRPr lang="it-IT" dirty="0"/>
          </a:p>
        </p:txBody>
      </p:sp>
      <p:sp>
        <p:nvSpPr>
          <p:cNvPr id="10" name="Segnaposto contenuto 7"/>
          <p:cNvSpPr>
            <a:spLocks noGrp="1"/>
          </p:cNvSpPr>
          <p:nvPr>
            <p:ph idx="14"/>
          </p:nvPr>
        </p:nvSpPr>
        <p:spPr>
          <a:xfrm>
            <a:off x="4409018" y="3905873"/>
            <a:ext cx="4277782" cy="1288426"/>
          </a:xfrm>
        </p:spPr>
        <p:txBody>
          <a:bodyPr/>
          <a:lstStyle/>
          <a:p>
            <a:r>
              <a:rPr lang="it-IT" b="1" dirty="0"/>
              <a:t>La sequenza </a:t>
            </a:r>
            <a:r>
              <a:rPr lang="it-IT" dirty="0"/>
              <a:t>nella quale devono essere compiute le operazioni vengono  rappresentate tramite frecce </a:t>
            </a:r>
            <a:r>
              <a:rPr lang="it-IT"/>
              <a:t>di collegamento.</a:t>
            </a:r>
            <a:endParaRPr lang="it-IT" dirty="0"/>
          </a:p>
        </p:txBody>
      </p:sp>
      <p:pic>
        <p:nvPicPr>
          <p:cNvPr id="11" name="Immagine 10" descr="flow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406" y="1409393"/>
            <a:ext cx="2610070" cy="365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- 5</a:t>
            </a:r>
            <a:endParaRPr lang="it-IT" dirty="0"/>
          </a:p>
        </p:txBody>
      </p:sp>
      <p:sp>
        <p:nvSpPr>
          <p:cNvPr id="9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15" name="Segnaposto contenuto 7"/>
          <p:cNvSpPr>
            <a:spLocks noGrp="1"/>
          </p:cNvSpPr>
          <p:nvPr>
            <p:ph idx="14"/>
          </p:nvPr>
        </p:nvSpPr>
        <p:spPr>
          <a:xfrm>
            <a:off x="4656668" y="1841476"/>
            <a:ext cx="4039657" cy="1050300"/>
          </a:xfrm>
        </p:spPr>
        <p:txBody>
          <a:bodyPr/>
          <a:lstStyle/>
          <a:p>
            <a:r>
              <a:rPr lang="it-IT" dirty="0"/>
              <a:t>Per esprimere idee e concetti generici in modo grafico, possiamo utilizzare i </a:t>
            </a:r>
            <a:r>
              <a:rPr lang="it-IT" b="1" dirty="0"/>
              <a:t>Diagrammi a Blocchi</a:t>
            </a:r>
            <a:r>
              <a:rPr lang="it-IT" dirty="0"/>
              <a:t>.</a:t>
            </a:r>
          </a:p>
        </p:txBody>
      </p:sp>
      <p:pic>
        <p:nvPicPr>
          <p:cNvPr id="18" name="Immagine 17" descr="block_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2089" y="1346200"/>
            <a:ext cx="3116117" cy="3571875"/>
          </a:xfrm>
          <a:prstGeom prst="rect">
            <a:avLst/>
          </a:prstGeom>
        </p:spPr>
      </p:pic>
      <p:sp>
        <p:nvSpPr>
          <p:cNvPr id="19" name="Segnaposto contenuto 7"/>
          <p:cNvSpPr>
            <a:spLocks noGrp="1"/>
          </p:cNvSpPr>
          <p:nvPr>
            <p:ph idx="14"/>
          </p:nvPr>
        </p:nvSpPr>
        <p:spPr>
          <a:xfrm>
            <a:off x="4656668" y="2946376"/>
            <a:ext cx="4039657" cy="1945650"/>
          </a:xfrm>
        </p:spPr>
        <p:txBody>
          <a:bodyPr/>
          <a:lstStyle/>
          <a:p>
            <a:r>
              <a:rPr lang="it-IT" dirty="0"/>
              <a:t>Si tratta di una forma piuttosto generica di rappresentazione, </a:t>
            </a:r>
            <a:r>
              <a:rPr lang="it-IT" b="1" dirty="0"/>
              <a:t>utilizzabile in molti contesti </a:t>
            </a:r>
            <a:r>
              <a:rPr lang="it-IT" dirty="0"/>
              <a:t>differenti e nella quale spesso</a:t>
            </a:r>
            <a:br>
              <a:rPr lang="it-IT" dirty="0"/>
            </a:br>
            <a:r>
              <a:rPr lang="it-IT" dirty="0"/>
              <a:t>ci si ferma a un livello di dettaglio non approfondito.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619501" y="1226187"/>
            <a:ext cx="5705474" cy="446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 dirty="0">
                <a:solidFill>
                  <a:srgbClr val="0070C0"/>
                </a:solidFill>
                <a:latin typeface="+mj-lt"/>
                <a:cs typeface="Arial"/>
              </a:rPr>
              <a:t>     I Diagrammi a Blocchi</a:t>
            </a:r>
            <a:endParaRPr lang="it-IT"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9" grpId="0" build="p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A28E6-2DAA-293C-E39D-681509836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27D2A-8575-D681-6519-99AE4F1F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PS - 6</a:t>
            </a:r>
            <a:endParaRPr lang="it-IT" dirty="0"/>
          </a:p>
        </p:txBody>
      </p:sp>
      <p:sp>
        <p:nvSpPr>
          <p:cNvPr id="18" name="Segnaposto contenuto 8">
            <a:extLst>
              <a:ext uri="{FF2B5EF4-FFF2-40B4-BE49-F238E27FC236}">
                <a16:creationId xmlns:a16="http://schemas.microsoft.com/office/drawing/2014/main" id="{BB65DE2E-E60A-7CD5-CFAB-73ECBADBA0E7}"/>
              </a:ext>
            </a:extLst>
          </p:cNvPr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pic>
        <p:nvPicPr>
          <p:cNvPr id="12" name="Immagine 11" descr="Mappa_conc_1.png">
            <a:extLst>
              <a:ext uri="{FF2B5EF4-FFF2-40B4-BE49-F238E27FC236}">
                <a16:creationId xmlns:a16="http://schemas.microsoft.com/office/drawing/2014/main" id="{391EBF7A-2285-F1F1-E370-1E740F655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935" y="1494790"/>
            <a:ext cx="7039610" cy="3682144"/>
          </a:xfrm>
          <a:prstGeom prst="rect">
            <a:avLst/>
          </a:prstGeom>
        </p:spPr>
      </p:pic>
      <p:sp>
        <p:nvSpPr>
          <p:cNvPr id="13" name="Segnaposto contenuto 7">
            <a:extLst>
              <a:ext uri="{FF2B5EF4-FFF2-40B4-BE49-F238E27FC236}">
                <a16:creationId xmlns:a16="http://schemas.microsoft.com/office/drawing/2014/main" id="{07984A76-D526-4842-CED5-9BBD6298283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81719" y="5222062"/>
            <a:ext cx="6225702" cy="1050300"/>
          </a:xfrm>
        </p:spPr>
        <p:txBody>
          <a:bodyPr/>
          <a:lstStyle/>
          <a:p>
            <a:r>
              <a:rPr lang="it-IT" dirty="0"/>
              <a:t>Il livello </a:t>
            </a:r>
            <a:r>
              <a:rPr lang="it-IT"/>
              <a:t>di astrazione in questo caso </a:t>
            </a:r>
            <a:r>
              <a:rPr lang="it-IT" dirty="0"/>
              <a:t>è </a:t>
            </a:r>
            <a:r>
              <a:rPr lang="it-IT"/>
              <a:t>superiore. </a:t>
            </a:r>
            <a:br>
              <a:rPr lang="it-IT"/>
            </a:br>
            <a:r>
              <a:rPr lang="it-IT"/>
              <a:t>Non </a:t>
            </a:r>
            <a:r>
              <a:rPr lang="it-IT" dirty="0"/>
              <a:t>si scende a livello di dettaglio e ci si limita a tracciare l’idea </a:t>
            </a:r>
            <a:r>
              <a:rPr lang="it-IT"/>
              <a:t>di fondo.</a:t>
            </a:r>
            <a:endParaRPr lang="it-IT" dirty="0"/>
          </a:p>
        </p:txBody>
      </p:sp>
      <p:sp>
        <p:nvSpPr>
          <p:cNvPr id="11" name="Segnaposto contenuto 7">
            <a:extLst>
              <a:ext uri="{FF2B5EF4-FFF2-40B4-BE49-F238E27FC236}">
                <a16:creationId xmlns:a16="http://schemas.microsoft.com/office/drawing/2014/main" id="{15311C1C-C86D-9BCC-36F6-5EC7E0BDA45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45895" y="1133464"/>
            <a:ext cx="3966200" cy="1251554"/>
          </a:xfrm>
        </p:spPr>
        <p:txBody>
          <a:bodyPr/>
          <a:lstStyle/>
          <a:p>
            <a:r>
              <a:rPr lang="it-IT"/>
              <a:t>Un altro metodo </a:t>
            </a:r>
            <a:r>
              <a:rPr lang="it-IT" dirty="0"/>
              <a:t>per </a:t>
            </a:r>
            <a:r>
              <a:rPr lang="it-IT"/>
              <a:t>esprimere </a:t>
            </a:r>
            <a:br>
              <a:rPr lang="it-IT"/>
            </a:br>
            <a:r>
              <a:rPr lang="it-IT"/>
              <a:t> i </a:t>
            </a:r>
            <a:r>
              <a:rPr lang="it-IT" dirty="0"/>
              <a:t>propri concetti intorno </a:t>
            </a:r>
            <a:r>
              <a:rPr lang="it-IT"/>
              <a:t>a un     </a:t>
            </a:r>
            <a:br>
              <a:rPr lang="it-IT"/>
            </a:br>
            <a:r>
              <a:rPr lang="it-IT"/>
              <a:t> argomento </a:t>
            </a:r>
            <a:r>
              <a:rPr lang="it-IT" dirty="0"/>
              <a:t>specifico,  è </a:t>
            </a:r>
            <a:r>
              <a:rPr lang="it-IT"/>
              <a:t>l’utilizzo </a:t>
            </a:r>
            <a:br>
              <a:rPr lang="it-IT"/>
            </a:br>
            <a:r>
              <a:rPr lang="it-IT"/>
              <a:t> delle </a:t>
            </a:r>
            <a:r>
              <a:rPr lang="it-IT" b="1"/>
              <a:t>Mappe concettuali</a:t>
            </a:r>
            <a:r>
              <a:rPr lang="it-IT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13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/>
              <a:t>SFC (Sequenzial Function Chart)</a:t>
            </a:r>
            <a:endParaRPr lang="it-IT" dirty="0"/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/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661687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- 1</a:t>
            </a:r>
            <a:endParaRPr lang="it-IT" dirty="0"/>
          </a:p>
        </p:txBody>
      </p:sp>
      <p:sp>
        <p:nvSpPr>
          <p:cNvPr id="11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2008007" y="1890819"/>
            <a:ext cx="6087532" cy="694952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Lingua</a:t>
            </a:r>
            <a:r>
              <a:rPr lang="it-IT" spc="25" dirty="0"/>
              <a:t>g</a:t>
            </a:r>
            <a:r>
              <a:rPr lang="it-IT" spc="-20" dirty="0"/>
              <a:t>g</a:t>
            </a:r>
            <a:r>
              <a:rPr lang="it-IT" spc="-5" dirty="0"/>
              <a:t>i</a:t>
            </a:r>
            <a:r>
              <a:rPr lang="it-IT" dirty="0"/>
              <a:t>o</a:t>
            </a:r>
            <a:r>
              <a:rPr lang="it-IT" spc="-80" dirty="0">
                <a:cs typeface="Times New Roman"/>
              </a:rPr>
              <a:t> </a:t>
            </a:r>
            <a:r>
              <a:rPr lang="it-IT" spc="-5" dirty="0"/>
              <a:t>inno</a:t>
            </a:r>
            <a:r>
              <a:rPr lang="it-IT" spc="-35" dirty="0"/>
              <a:t>v</a:t>
            </a:r>
            <a:r>
              <a:rPr lang="it-IT" spc="-25" dirty="0"/>
              <a:t>a</a:t>
            </a:r>
            <a:r>
              <a:rPr lang="it-IT" spc="-5" dirty="0"/>
              <a:t>ti</a:t>
            </a:r>
            <a:r>
              <a:rPr lang="it-IT" spc="-25" dirty="0"/>
              <a:t>v</a:t>
            </a:r>
            <a:r>
              <a:rPr lang="it-IT" dirty="0"/>
              <a:t>o</a:t>
            </a:r>
            <a:r>
              <a:rPr lang="it-IT" spc="-65" dirty="0">
                <a:cs typeface="Times New Roman"/>
              </a:rPr>
              <a:t> </a:t>
            </a:r>
            <a:r>
              <a:rPr lang="it-IT" dirty="0"/>
              <a:t>ad</a:t>
            </a:r>
            <a:r>
              <a:rPr lang="it-IT" spc="-25" dirty="0"/>
              <a:t>a</a:t>
            </a:r>
            <a:r>
              <a:rPr lang="it-IT" spc="-50" dirty="0"/>
              <a:t>t</a:t>
            </a:r>
            <a:r>
              <a:rPr lang="it-IT" spc="-35" dirty="0"/>
              <a:t>t</a:t>
            </a:r>
            <a:r>
              <a:rPr lang="it-IT" dirty="0"/>
              <a:t>o</a:t>
            </a:r>
            <a:r>
              <a:rPr lang="it-IT" spc="-75" dirty="0">
                <a:cs typeface="Times New Roman"/>
              </a:rPr>
              <a:t> </a:t>
            </a:r>
            <a:r>
              <a:rPr lang="it-IT" spc="-20" dirty="0"/>
              <a:t>pe</a:t>
            </a:r>
            <a:r>
              <a:rPr lang="it-IT" spc="-10" dirty="0"/>
              <a:t>r</a:t>
            </a:r>
            <a:r>
              <a:rPr lang="it-IT" spc="-50" dirty="0"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70" dirty="0">
                <a:cs typeface="Times New Roman"/>
              </a:rPr>
              <a:t> </a:t>
            </a:r>
            <a:r>
              <a:rPr lang="it-IT" spc="-5" dirty="0"/>
              <a:t>scri</a:t>
            </a:r>
            <a:r>
              <a:rPr lang="it-IT" spc="-35" dirty="0"/>
              <a:t>t</a:t>
            </a:r>
            <a:r>
              <a:rPr lang="it-IT" spc="-10" dirty="0"/>
              <a:t>t</a:t>
            </a:r>
            <a:r>
              <a:rPr lang="it-IT" spc="-5" dirty="0"/>
              <a:t>u</a:t>
            </a:r>
            <a:r>
              <a:rPr lang="it-IT" spc="-50" dirty="0"/>
              <a:t>r</a:t>
            </a:r>
            <a:r>
              <a:rPr lang="it-IT" dirty="0"/>
              <a:t>a</a:t>
            </a:r>
            <a:r>
              <a:rPr lang="it-IT" spc="-60" dirty="0">
                <a:cs typeface="Times New Roman"/>
              </a:rPr>
              <a:t> </a:t>
            </a:r>
            <a:r>
              <a:rPr lang="it-IT" spc="-5" dirty="0"/>
              <a:t>d</a:t>
            </a:r>
            <a:r>
              <a:rPr lang="it-IT" dirty="0"/>
              <a:t>i</a:t>
            </a:r>
            <a:r>
              <a:rPr lang="it-IT" spc="-65" dirty="0">
                <a:cs typeface="Times New Roman"/>
              </a:rPr>
              <a:t> </a:t>
            </a:r>
            <a:r>
              <a:rPr lang="it-IT" dirty="0"/>
              <a:t>al</a:t>
            </a:r>
            <a:r>
              <a:rPr lang="it-IT" spc="-25" dirty="0"/>
              <a:t>g</a:t>
            </a:r>
            <a:r>
              <a:rPr lang="it-IT" spc="-5" dirty="0"/>
              <a:t>o</a:t>
            </a:r>
            <a:r>
              <a:rPr lang="it-IT" dirty="0"/>
              <a:t>ritmi</a:t>
            </a:r>
            <a:r>
              <a:rPr lang="it-IT" dirty="0">
                <a:cs typeface="Times New Roman"/>
              </a:rPr>
              <a:t> </a:t>
            </a:r>
            <a:r>
              <a:rPr lang="it-IT" spc="-20" dirty="0"/>
              <a:t>pe</a:t>
            </a:r>
            <a:r>
              <a:rPr lang="it-IT" spc="-10" dirty="0"/>
              <a:t>r</a:t>
            </a:r>
            <a:r>
              <a:rPr lang="it-IT" spc="-55" dirty="0">
                <a:cs typeface="Times New Roman"/>
              </a:rPr>
              <a:t> </a:t>
            </a:r>
            <a:r>
              <a:rPr lang="it-IT" dirty="0"/>
              <a:t>il</a:t>
            </a:r>
            <a:r>
              <a:rPr lang="it-IT" spc="-65" dirty="0">
                <a:cs typeface="Times New Roman"/>
              </a:rPr>
              <a:t> </a:t>
            </a:r>
            <a:r>
              <a:rPr lang="it-IT" b="1" spc="-20" dirty="0"/>
              <a:t>c</a:t>
            </a:r>
            <a:r>
              <a:rPr lang="it-IT" b="1" spc="-15" dirty="0"/>
              <a:t>o</a:t>
            </a:r>
            <a:r>
              <a:rPr lang="it-IT" b="1" spc="-40" dirty="0"/>
              <a:t>n</a:t>
            </a:r>
            <a:r>
              <a:rPr lang="it-IT" b="1" spc="-10" dirty="0"/>
              <a:t>t</a:t>
            </a:r>
            <a:r>
              <a:rPr lang="it-IT" b="1" spc="-35" dirty="0"/>
              <a:t>r</a:t>
            </a:r>
            <a:r>
              <a:rPr lang="it-IT" b="1" spc="-15" dirty="0"/>
              <a:t>ollo</a:t>
            </a:r>
            <a:r>
              <a:rPr lang="it-IT" b="1" spc="-80" dirty="0">
                <a:cs typeface="Times New Roman"/>
              </a:rPr>
              <a:t> </a:t>
            </a:r>
            <a:r>
              <a:rPr lang="it-IT" b="1" spc="-10" dirty="0"/>
              <a:t>logi</a:t>
            </a:r>
            <a:r>
              <a:rPr lang="it-IT" b="1" spc="-30" dirty="0"/>
              <a:t>c</a:t>
            </a:r>
            <a:r>
              <a:rPr lang="it-IT" b="1" spc="-15" dirty="0"/>
              <a:t>o</a:t>
            </a:r>
            <a:r>
              <a:rPr lang="it-IT" b="1" spc="-80"/>
              <a:t>/</a:t>
            </a:r>
            <a:r>
              <a:rPr lang="it-IT" b="1" spc="-10"/>
              <a:t>s</a:t>
            </a:r>
            <a:r>
              <a:rPr lang="it-IT" b="1" spc="-20"/>
              <a:t>equenziale</a:t>
            </a:r>
            <a:r>
              <a:rPr lang="it-IT" spc="-20"/>
              <a:t>.</a:t>
            </a:r>
            <a:endParaRPr lang="it-IT" dirty="0"/>
          </a:p>
        </p:txBody>
      </p:sp>
      <p:sp>
        <p:nvSpPr>
          <p:cNvPr id="10" name="Segnaposto contenuto 7"/>
          <p:cNvSpPr>
            <a:spLocks noGrp="1"/>
          </p:cNvSpPr>
          <p:nvPr>
            <p:ph idx="14"/>
          </p:nvPr>
        </p:nvSpPr>
        <p:spPr>
          <a:xfrm>
            <a:off x="2008007" y="2668936"/>
            <a:ext cx="6135157" cy="75820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 dirty="0"/>
              <a:t>Nasce</a:t>
            </a:r>
            <a:r>
              <a:rPr lang="it-IT" spc="-65" dirty="0">
                <a:cs typeface="Times New Roman"/>
              </a:rPr>
              <a:t> </a:t>
            </a:r>
            <a:r>
              <a:rPr lang="it-IT" spc="-20" dirty="0"/>
              <a:t>c</a:t>
            </a:r>
            <a:r>
              <a:rPr lang="it-IT" spc="-5" dirty="0"/>
              <a:t>o</a:t>
            </a:r>
            <a:r>
              <a:rPr lang="it-IT" spc="-20" dirty="0"/>
              <a:t>me</a:t>
            </a:r>
            <a:r>
              <a:rPr lang="it-IT" spc="-75" dirty="0">
                <a:cs typeface="Times New Roman"/>
              </a:rPr>
              <a:t> </a:t>
            </a:r>
            <a:r>
              <a:rPr lang="it-IT" dirty="0"/>
              <a:t>risul</a:t>
            </a:r>
            <a:r>
              <a:rPr lang="it-IT" spc="-40" dirty="0"/>
              <a:t>t</a:t>
            </a:r>
            <a:r>
              <a:rPr lang="it-IT" spc="-25" dirty="0"/>
              <a:t>a</a:t>
            </a:r>
            <a:r>
              <a:rPr lang="it-IT" spc="-35" dirty="0"/>
              <a:t>t</a:t>
            </a:r>
            <a:r>
              <a:rPr lang="it-IT" dirty="0"/>
              <a:t>o</a:t>
            </a:r>
            <a:r>
              <a:rPr lang="it-IT" spc="-75" dirty="0">
                <a:cs typeface="Times New Roman"/>
              </a:rPr>
              <a:t> </a:t>
            </a:r>
            <a:r>
              <a:rPr lang="it-IT" spc="-5" dirty="0"/>
              <a:t>d</a:t>
            </a:r>
            <a:r>
              <a:rPr lang="it-IT" dirty="0"/>
              <a:t>i</a:t>
            </a:r>
            <a:r>
              <a:rPr lang="it-IT" spc="-60" dirty="0">
                <a:cs typeface="Times New Roman"/>
              </a:rPr>
              <a:t> </a:t>
            </a:r>
            <a:r>
              <a:rPr lang="it-IT" spc="-5" dirty="0"/>
              <a:t>un</a:t>
            </a:r>
            <a:r>
              <a:rPr lang="it-IT" dirty="0"/>
              <a:t>a</a:t>
            </a:r>
            <a:r>
              <a:rPr lang="it-IT" spc="-60" dirty="0">
                <a:cs typeface="Times New Roman"/>
              </a:rPr>
              <a:t> </a:t>
            </a:r>
            <a:r>
              <a:rPr lang="it-IT" dirty="0"/>
              <a:t>apposi</a:t>
            </a:r>
            <a:r>
              <a:rPr lang="it-IT" spc="-35" dirty="0"/>
              <a:t>t</a:t>
            </a:r>
            <a:r>
              <a:rPr lang="it-IT" dirty="0"/>
              <a:t>a</a:t>
            </a:r>
            <a:r>
              <a:rPr lang="it-IT" spc="-70" dirty="0">
                <a:cs typeface="Times New Roman"/>
              </a:rPr>
              <a:t> </a:t>
            </a:r>
            <a:r>
              <a:rPr lang="it-IT" spc="-35" dirty="0"/>
              <a:t>c</a:t>
            </a:r>
            <a:r>
              <a:rPr lang="it-IT" spc="-5" dirty="0"/>
              <a:t>o</a:t>
            </a:r>
            <a:r>
              <a:rPr lang="it-IT" dirty="0"/>
              <a:t>mmissione</a:t>
            </a:r>
            <a:r>
              <a:rPr lang="it-IT" spc="-85" dirty="0">
                <a:cs typeface="Times New Roman"/>
              </a:rPr>
              <a:t> </a:t>
            </a:r>
            <a:r>
              <a:rPr lang="it-IT" spc="-5" dirty="0"/>
              <a:t>i</a:t>
            </a:r>
            <a:r>
              <a:rPr lang="it-IT" spc="-35" dirty="0"/>
              <a:t>s</a:t>
            </a:r>
            <a:r>
              <a:rPr lang="it-IT" dirty="0"/>
              <a:t>titui</a:t>
            </a:r>
            <a:r>
              <a:rPr lang="it-IT" spc="-35" dirty="0"/>
              <a:t>t</a:t>
            </a:r>
            <a:r>
              <a:rPr lang="it-IT" dirty="0"/>
              <a:t>a</a:t>
            </a:r>
            <a:r>
              <a:rPr lang="it-IT" dirty="0">
                <a:cs typeface="Times New Roman"/>
              </a:rPr>
              <a:t> </a:t>
            </a:r>
            <a:r>
              <a:rPr lang="it-IT" spc="-5" dirty="0"/>
              <a:t>ne</a:t>
            </a:r>
            <a:r>
              <a:rPr lang="it-IT" dirty="0"/>
              <a:t>l</a:t>
            </a:r>
            <a:r>
              <a:rPr lang="it-IT" spc="-60" dirty="0">
                <a:cs typeface="Times New Roman"/>
              </a:rPr>
              <a:t> </a:t>
            </a:r>
            <a:r>
              <a:rPr lang="it-IT" spc="-15" dirty="0"/>
              <a:t>1975</a:t>
            </a:r>
            <a:r>
              <a:rPr lang="it-IT" spc="-85" dirty="0">
                <a:cs typeface="Times New Roman"/>
              </a:rPr>
              <a:t> </a:t>
            </a:r>
            <a:r>
              <a:rPr lang="it-IT"/>
              <a:t>in</a:t>
            </a:r>
            <a:r>
              <a:rPr lang="it-IT" spc="-70">
                <a:cs typeface="Times New Roman"/>
              </a:rPr>
              <a:t> </a:t>
            </a:r>
            <a:r>
              <a:rPr lang="it-IT" spc="-5"/>
              <a:t>F</a:t>
            </a:r>
            <a:r>
              <a:rPr lang="it-IT" spc="-50"/>
              <a:t>r</a:t>
            </a:r>
            <a:r>
              <a:rPr lang="it-IT"/>
              <a:t>ancia.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15" name="Segnaposto contenuto 8"/>
          <p:cNvSpPr>
            <a:spLocks noGrp="1"/>
          </p:cNvSpPr>
          <p:nvPr>
            <p:ph idx="14"/>
          </p:nvPr>
        </p:nvSpPr>
        <p:spPr>
          <a:xfrm>
            <a:off x="1976438" y="3441054"/>
            <a:ext cx="6471526" cy="70999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Scopo </a:t>
            </a:r>
            <a:r>
              <a:rPr lang="it-IT" dirty="0"/>
              <a:t>- </a:t>
            </a:r>
            <a:r>
              <a:rPr lang="it-IT" spc="-10" dirty="0"/>
              <a:t>ce</a:t>
            </a:r>
            <a:r>
              <a:rPr lang="it-IT" spc="-40" dirty="0"/>
              <a:t>r</a:t>
            </a:r>
            <a:r>
              <a:rPr lang="it-IT" spc="-30" dirty="0"/>
              <a:t>c</a:t>
            </a:r>
            <a:r>
              <a:rPr lang="it-IT" spc="-10" dirty="0"/>
              <a:t>a</a:t>
            </a:r>
            <a:r>
              <a:rPr lang="it-IT" spc="-35" dirty="0"/>
              <a:t>r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u</a:t>
            </a:r>
            <a:r>
              <a:rPr lang="it-IT" spc="-15" dirty="0"/>
              <a:t>n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m</a:t>
            </a:r>
            <a:r>
              <a:rPr lang="it-IT" spc="-30" dirty="0"/>
              <a:t>e</a:t>
            </a:r>
            <a:r>
              <a:rPr lang="it-IT" spc="-10" dirty="0"/>
              <a:t>z</a:t>
            </a:r>
            <a:r>
              <a:rPr lang="it-IT" spc="-50" dirty="0"/>
              <a:t>z</a:t>
            </a:r>
            <a:r>
              <a:rPr lang="it-IT" spc="-15" dirty="0"/>
              <a:t>o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per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descri</a:t>
            </a:r>
            <a:r>
              <a:rPr lang="it-IT" spc="-20" dirty="0"/>
              <a:t>v</a:t>
            </a:r>
            <a:r>
              <a:rPr lang="it-IT" spc="-10" dirty="0"/>
              <a:t>e</a:t>
            </a:r>
            <a:r>
              <a:rPr lang="it-IT" spc="-30" dirty="0"/>
              <a:t>r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/>
              <a:t>i</a:t>
            </a:r>
            <a:r>
              <a:rPr lang="it-IT" spc="-50">
                <a:latin typeface="Times New Roman"/>
                <a:cs typeface="Times New Roman"/>
              </a:rPr>
              <a:t> </a:t>
            </a:r>
            <a:r>
              <a:rPr lang="it-IT" spc="-10"/>
              <a:t>si</a:t>
            </a:r>
            <a:r>
              <a:rPr lang="it-IT" spc="-40"/>
              <a:t>s</a:t>
            </a:r>
            <a:r>
              <a:rPr lang="it-IT" spc="-25"/>
              <a:t>t</a:t>
            </a:r>
            <a:r>
              <a:rPr lang="it-IT" spc="-15"/>
              <a:t>emi</a:t>
            </a:r>
            <a:br>
              <a:rPr lang="it-IT" spc="-30">
                <a:latin typeface="Times New Roman"/>
                <a:cs typeface="Times New Roman"/>
              </a:rPr>
            </a:br>
            <a:r>
              <a:rPr lang="it-IT" spc="-30">
                <a:latin typeface="Times New Roman"/>
                <a:cs typeface="Times New Roman"/>
              </a:rPr>
              <a:t> </a:t>
            </a:r>
            <a:r>
              <a:rPr lang="it-IT" spc="-30"/>
              <a:t>c</a:t>
            </a:r>
            <a:r>
              <a:rPr lang="it-IT" spc="-10"/>
              <a:t>omplessi</a:t>
            </a:r>
            <a:r>
              <a:rPr lang="it-IT" spc="-35">
                <a:latin typeface="Times New Roman"/>
                <a:cs typeface="Times New Roman"/>
              </a:rPr>
              <a:t> </a:t>
            </a:r>
            <a:r>
              <a:rPr lang="it-IT" spc="-5" dirty="0"/>
              <a:t>di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au</a:t>
            </a:r>
            <a:r>
              <a:rPr lang="it-IT" spc="-30" dirty="0"/>
              <a:t>t</a:t>
            </a:r>
            <a:r>
              <a:rPr lang="it-IT" spc="-10" dirty="0"/>
              <a:t>omazione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indu</a:t>
            </a:r>
            <a:r>
              <a:rPr lang="it-IT" spc="-35" dirty="0"/>
              <a:t>s</a:t>
            </a:r>
            <a:r>
              <a:rPr lang="it-IT" spc="-10" dirty="0"/>
              <a:t>triale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ad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b="1" i="1" spc="-20"/>
              <a:t>ev</a:t>
            </a:r>
            <a:r>
              <a:rPr lang="it-IT" b="1" i="1" spc="-10"/>
              <a:t>e</a:t>
            </a:r>
            <a:r>
              <a:rPr lang="it-IT" b="1" i="1" spc="-35"/>
              <a:t>n</a:t>
            </a:r>
            <a:r>
              <a:rPr lang="it-IT" b="1" i="1" spc="-10"/>
              <a:t>t</a:t>
            </a:r>
            <a:r>
              <a:rPr lang="it-IT" b="1" i="1"/>
              <a:t>i</a:t>
            </a:r>
            <a:r>
              <a:rPr lang="it-IT" b="1" i="1" spc="-55">
                <a:latin typeface="Times New Roman"/>
                <a:cs typeface="Times New Roman"/>
              </a:rPr>
              <a:t> </a:t>
            </a:r>
            <a:r>
              <a:rPr lang="it-IT" b="1" i="1" spc="-10"/>
              <a:t>discr</a:t>
            </a:r>
            <a:r>
              <a:rPr lang="it-IT" b="1" i="1" spc="-25"/>
              <a:t>e</a:t>
            </a:r>
            <a:r>
              <a:rPr lang="it-IT" b="1" i="1" spc="-10"/>
              <a:t>ti</a:t>
            </a:r>
            <a:r>
              <a:rPr lang="it-IT" i="1" spc="-10"/>
              <a:t>.</a:t>
            </a:r>
            <a:endParaRPr lang="it-IT" i="1" spc="-10" dirty="0"/>
          </a:p>
          <a:p>
            <a:pPr lvl="1">
              <a:buFont typeface="Wingdings" pitchFamily="2" charset="2"/>
              <a:buChar char="Ø"/>
            </a:pPr>
            <a:endParaRPr lang="it-IT" b="1" i="1" spc="-10" dirty="0"/>
          </a:p>
          <a:p>
            <a:pPr lvl="1">
              <a:buFont typeface="Wingdings" pitchFamily="2" charset="2"/>
              <a:buChar char="Ø"/>
            </a:pPr>
            <a:endParaRPr lang="it-IT" dirty="0"/>
          </a:p>
          <a:p>
            <a:pPr lvl="1">
              <a:buNone/>
            </a:pP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238459" y="1295400"/>
            <a:ext cx="5218801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SFC - </a:t>
            </a:r>
            <a:r>
              <a:rPr lang="it-IT" sz="2200" b="1" spc="4" dirty="0" err="1">
                <a:solidFill>
                  <a:srgbClr val="0066FF"/>
                </a:solidFill>
                <a:latin typeface="+mj-lt"/>
                <a:cs typeface="Arial"/>
              </a:rPr>
              <a:t>Sequenzial</a:t>
            </a: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 </a:t>
            </a:r>
            <a:r>
              <a:rPr lang="it-IT" sz="2200" b="1" spc="4" dirty="0" err="1">
                <a:solidFill>
                  <a:srgbClr val="0066FF"/>
                </a:solidFill>
                <a:latin typeface="+mj-lt"/>
                <a:cs typeface="Arial"/>
              </a:rPr>
              <a:t>Function</a:t>
            </a: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 Chart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  <p:sp>
        <p:nvSpPr>
          <p:cNvPr id="17" name="Segnaposto contenuto 8"/>
          <p:cNvSpPr>
            <a:spLocks noGrp="1"/>
          </p:cNvSpPr>
          <p:nvPr>
            <p:ph idx="14"/>
          </p:nvPr>
        </p:nvSpPr>
        <p:spPr>
          <a:xfrm>
            <a:off x="1976437" y="4126854"/>
            <a:ext cx="6622813" cy="967166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/>
              <a:t> I </a:t>
            </a:r>
            <a:r>
              <a:rPr lang="it-IT" dirty="0"/>
              <a:t>sistemi ad eventi discreti sono</a:t>
            </a:r>
            <a:r>
              <a:rPr lang="it-IT" spc="-60" dirty="0">
                <a:latin typeface="Times New Roman"/>
                <a:cs typeface="Times New Roman"/>
              </a:rPr>
              <a:t> </a:t>
            </a:r>
            <a:r>
              <a:rPr lang="it-IT" spc="-5" dirty="0"/>
              <a:t>do</a:t>
            </a:r>
            <a:r>
              <a:rPr lang="it-IT" spc="-30" dirty="0"/>
              <a:t>t</a:t>
            </a:r>
            <a:r>
              <a:rPr lang="it-IT" spc="-20" dirty="0"/>
              <a:t>a</a:t>
            </a:r>
            <a:r>
              <a:rPr lang="it-IT" spc="-5" dirty="0"/>
              <a:t>t</a:t>
            </a:r>
            <a:r>
              <a:rPr lang="it-IT" dirty="0"/>
              <a:t>i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uno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/>
              <a:t>spazio</a:t>
            </a:r>
            <a:r>
              <a:rPr lang="it-IT" spc="-40">
                <a:latin typeface="Times New Roman"/>
                <a:cs typeface="Times New Roman"/>
              </a:rPr>
              <a:t> </a:t>
            </a:r>
            <a:r>
              <a:rPr lang="it-IT"/>
              <a:t>di</a:t>
            </a:r>
            <a:br>
              <a:rPr lang="it-IT"/>
            </a:br>
            <a:r>
              <a:rPr lang="it-IT"/>
              <a:t> </a:t>
            </a:r>
            <a:r>
              <a:rPr lang="it-IT" spc="-25"/>
              <a:t>stat</a:t>
            </a:r>
            <a:r>
              <a:rPr lang="it-IT"/>
              <a:t>o</a:t>
            </a:r>
            <a:r>
              <a:rPr lang="it-IT" spc="-40">
                <a:latin typeface="Times New Roman"/>
                <a:cs typeface="Times New Roman"/>
              </a:rPr>
              <a:t> </a:t>
            </a:r>
            <a:r>
              <a:rPr lang="it-IT" spc="-5" dirty="0"/>
              <a:t>disc</a:t>
            </a:r>
            <a:r>
              <a:rPr lang="it-IT" spc="-20" dirty="0"/>
              <a:t>r</a:t>
            </a:r>
            <a:r>
              <a:rPr lang="it-IT" spc="-25" dirty="0"/>
              <a:t>e</a:t>
            </a:r>
            <a:r>
              <a:rPr lang="it-IT" spc="-35" dirty="0"/>
              <a:t>to</a:t>
            </a:r>
            <a:r>
              <a:rPr lang="it-IT" spc="-5" dirty="0"/>
              <a:t>,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no</a:t>
            </a:r>
            <a:r>
              <a:rPr lang="it-IT" dirty="0"/>
              <a:t>n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5" dirty="0"/>
              <a:t>o</a:t>
            </a:r>
            <a:r>
              <a:rPr lang="it-IT" spc="-20" dirty="0"/>
              <a:t>n</a:t>
            </a:r>
            <a:r>
              <a:rPr lang="it-IT" spc="-15" dirty="0"/>
              <a:t>t</a:t>
            </a:r>
            <a:r>
              <a:rPr lang="it-IT" dirty="0"/>
              <a:t>inu</a:t>
            </a:r>
            <a:r>
              <a:rPr lang="it-IT" spc="-30" dirty="0"/>
              <a:t>o</a:t>
            </a:r>
            <a:r>
              <a:rPr lang="it-IT" spc="-5" dirty="0"/>
              <a:t>,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cui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25"/>
              <a:t>ev</a:t>
            </a:r>
            <a:r>
              <a:rPr lang="it-IT"/>
              <a:t>oluzione</a:t>
            </a:r>
            <a:r>
              <a:rPr lang="it-IT" spc="-20">
                <a:latin typeface="Times New Roman"/>
                <a:cs typeface="Times New Roman"/>
              </a:rPr>
              <a:t> </a:t>
            </a:r>
            <a:r>
              <a:rPr lang="it-IT"/>
              <a:t>dip</a:t>
            </a:r>
            <a:r>
              <a:rPr lang="it-IT" spc="-10"/>
              <a:t>ende</a:t>
            </a:r>
            <a:br>
              <a:rPr lang="it-IT" spc="-10"/>
            </a:br>
            <a:r>
              <a:rPr lang="it-IT" spc="-25">
                <a:latin typeface="Times New Roman"/>
                <a:cs typeface="Times New Roman"/>
              </a:rPr>
              <a:t> </a:t>
            </a:r>
            <a:r>
              <a:rPr lang="it-IT" dirty="0"/>
              <a:t>dal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v</a:t>
            </a:r>
            <a:r>
              <a:rPr lang="it-IT" spc="-15" dirty="0"/>
              <a:t>e</a:t>
            </a:r>
            <a:r>
              <a:rPr lang="it-IT" spc="-10" dirty="0"/>
              <a:t>r</a:t>
            </a:r>
            <a:r>
              <a:rPr lang="it-IT" dirty="0"/>
              <a:t>ifi</a:t>
            </a:r>
            <a:r>
              <a:rPr lang="it-IT" spc="-30" dirty="0"/>
              <a:t>c</a:t>
            </a:r>
            <a:r>
              <a:rPr lang="it-IT" spc="-10" dirty="0"/>
              <a:t>a</a:t>
            </a:r>
            <a:r>
              <a:rPr lang="it-IT" spc="-40" dirty="0"/>
              <a:t>r</a:t>
            </a:r>
            <a:r>
              <a:rPr lang="it-IT" spc="-5" dirty="0"/>
              <a:t>s</a:t>
            </a:r>
            <a:r>
              <a:rPr lang="it-IT" dirty="0"/>
              <a:t>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o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no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5" dirty="0"/>
              <a:t>o</a:t>
            </a:r>
            <a:r>
              <a:rPr lang="it-IT" dirty="0"/>
              <a:t>ndizioni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dirty="0"/>
              <a:t>parti</a:t>
            </a:r>
            <a:r>
              <a:rPr lang="it-IT" spc="-15" dirty="0"/>
              <a:t>c</a:t>
            </a:r>
            <a:r>
              <a:rPr lang="it-IT" dirty="0"/>
              <a:t>olari: </a:t>
            </a:r>
            <a:r>
              <a:rPr lang="it-IT" b="1" i="1" dirty="0"/>
              <a:t>gli eventi</a:t>
            </a:r>
            <a:r>
              <a:rPr lang="it-IT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73EC-8C00-744F-FF41-F8933A81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09362-9B24-9D6B-5396-90E4B481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- 2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F559F6-6246-7032-EDAF-552F12313496}"/>
              </a:ext>
            </a:extLst>
          </p:cNvPr>
          <p:cNvSpPr txBox="1"/>
          <p:nvPr/>
        </p:nvSpPr>
        <p:spPr>
          <a:xfrm>
            <a:off x="2914651" y="450681"/>
            <a:ext cx="4540385" cy="71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>
                <a:latin typeface="+mj-lt"/>
                <a:ea typeface="Gelasio" pitchFamily="34" charset="-122"/>
                <a:cs typeface="Gelasio" pitchFamily="34" charset="-120"/>
              </a:rPr>
              <a:t>Analisi di una specifica tecnica</a:t>
            </a:r>
            <a:endParaRPr lang="en-US" sz="2400" b="1" dirty="0">
              <a:latin typeface="+mj-lt"/>
            </a:endParaRPr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1CC5ADC6-86CB-0281-16C6-83E8950D96C8}"/>
              </a:ext>
            </a:extLst>
          </p:cNvPr>
          <p:cNvSpPr/>
          <p:nvPr/>
        </p:nvSpPr>
        <p:spPr>
          <a:xfrm>
            <a:off x="5258804" y="3803505"/>
            <a:ext cx="19141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>
                <a:solidFill>
                  <a:srgbClr val="312F2B"/>
                </a:solidFill>
                <a:latin typeface="+mj-lt"/>
                <a:ea typeface="Gelasio" pitchFamily="34" charset="-122"/>
                <a:cs typeface="Gelasio" pitchFamily="34" charset="-120"/>
              </a:rPr>
              <a:t>Strumenti utili</a:t>
            </a:r>
            <a:endParaRPr lang="en-US" sz="2200" b="1" dirty="0">
              <a:latin typeface="+mj-lt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32C483B2-9F94-3D5B-87FB-2826E871ECD3}"/>
              </a:ext>
            </a:extLst>
          </p:cNvPr>
          <p:cNvSpPr/>
          <p:nvPr/>
        </p:nvSpPr>
        <p:spPr>
          <a:xfrm>
            <a:off x="5258804" y="4384649"/>
            <a:ext cx="17001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Flowchart per la logica di processo</a:t>
            </a:r>
            <a:endParaRPr lang="en-US" sz="1750" dirty="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2F08B73C-6702-45FC-A753-A3A7B8B831DE}"/>
              </a:ext>
            </a:extLst>
          </p:cNvPr>
          <p:cNvSpPr/>
          <p:nvPr/>
        </p:nvSpPr>
        <p:spPr>
          <a:xfrm>
            <a:off x="5258804" y="4826847"/>
            <a:ext cx="21962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Tabelle </a:t>
            </a: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 mapping delle variabili</a:t>
            </a:r>
            <a:endParaRPr lang="en-US" sz="1750" dirty="0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0A53B5D0-4D18-D539-85F3-00644EE44BEA}"/>
              </a:ext>
            </a:extLst>
          </p:cNvPr>
          <p:cNvSpPr/>
          <p:nvPr/>
        </p:nvSpPr>
        <p:spPr>
          <a:xfrm>
            <a:off x="5258803" y="5269045"/>
            <a:ext cx="21086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</a:rPr>
              <a:t>Template</a:t>
            </a:r>
            <a:endParaRPr lang="en-US" sz="175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81C1D8C-A2A4-8F43-A034-4781E5A31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83" y="1594072"/>
            <a:ext cx="4144721" cy="2627253"/>
          </a:xfrm>
          <a:prstGeom prst="rect">
            <a:avLst/>
          </a:prstGeom>
        </p:spPr>
      </p:pic>
      <p:sp>
        <p:nvSpPr>
          <p:cNvPr id="25" name="Text 2">
            <a:extLst>
              <a:ext uri="{FF2B5EF4-FFF2-40B4-BE49-F238E27FC236}">
                <a16:creationId xmlns:a16="http://schemas.microsoft.com/office/drawing/2014/main" id="{89CAE3BA-42A2-F267-D1E8-F7F60F5B3BC8}"/>
              </a:ext>
            </a:extLst>
          </p:cNvPr>
          <p:cNvSpPr/>
          <p:nvPr/>
        </p:nvSpPr>
        <p:spPr>
          <a:xfrm>
            <a:off x="5164823" y="1696000"/>
            <a:ext cx="32918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Identificare le 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funzionalità</a:t>
            </a:r>
            <a:endParaRPr lang="en-US" sz="1750" dirty="0"/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B9F65DD4-0F3A-2F1A-8170-456605FDC1B5}"/>
              </a:ext>
            </a:extLst>
          </p:cNvPr>
          <p:cNvSpPr/>
          <p:nvPr/>
        </p:nvSpPr>
        <p:spPr>
          <a:xfrm>
            <a:off x="5161070" y="2125944"/>
            <a:ext cx="35350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Verificare le modalità 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operative</a:t>
            </a:r>
            <a:endParaRPr lang="en-US" sz="1750" dirty="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743ABB57-B252-951A-003E-E1A143E80415}"/>
              </a:ext>
            </a:extLst>
          </p:cNvPr>
          <p:cNvSpPr/>
          <p:nvPr/>
        </p:nvSpPr>
        <p:spPr>
          <a:xfrm>
            <a:off x="5132998" y="2557151"/>
            <a:ext cx="30875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Definire le priorità e I vincoli tecnici</a:t>
            </a:r>
            <a:endParaRPr lang="en-US" sz="175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3984253C-A969-F39A-BB20-6B8D0CB27BF1}"/>
              </a:ext>
            </a:extLst>
          </p:cNvPr>
          <p:cNvSpPr/>
          <p:nvPr/>
        </p:nvSpPr>
        <p:spPr>
          <a:xfrm>
            <a:off x="5132998" y="2987095"/>
            <a:ext cx="30875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75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Tradurre la specifica in uno schema logico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3512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- 2</a:t>
            </a:r>
            <a:endParaRPr lang="it-IT" dirty="0"/>
          </a:p>
        </p:txBody>
      </p:sp>
      <p:sp>
        <p:nvSpPr>
          <p:cNvPr id="9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12" name="Segnaposto contenuto 5"/>
          <p:cNvSpPr>
            <a:spLocks noGrp="1"/>
          </p:cNvSpPr>
          <p:nvPr>
            <p:ph idx="1"/>
          </p:nvPr>
        </p:nvSpPr>
        <p:spPr>
          <a:xfrm>
            <a:off x="2005013" y="1283074"/>
            <a:ext cx="6087532" cy="694952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Il risultato della commissione fu l’introduzione del </a:t>
            </a:r>
            <a:r>
              <a:rPr lang="it-IT" spc="-5" dirty="0">
                <a:solidFill>
                  <a:srgbClr val="0066FF"/>
                </a:solidFill>
              </a:rPr>
              <a:t>GRAFCET</a:t>
            </a:r>
            <a:r>
              <a:rPr lang="it-IT" b="1" spc="-5" dirty="0"/>
              <a:t> </a:t>
            </a:r>
            <a:r>
              <a:rPr lang="it-IT" dirty="0"/>
              <a:t>e fu ad</a:t>
            </a:r>
            <a:r>
              <a:rPr lang="it-IT" spc="-5" dirty="0"/>
              <a:t>o</a:t>
            </a:r>
            <a:r>
              <a:rPr lang="it-IT" spc="-35" dirty="0"/>
              <a:t>tt</a:t>
            </a:r>
            <a:r>
              <a:rPr lang="it-IT" spc="-30" dirty="0"/>
              <a:t>a</a:t>
            </a:r>
            <a:r>
              <a:rPr lang="it-IT" spc="-25" dirty="0"/>
              <a:t>t</a:t>
            </a:r>
            <a:r>
              <a:rPr lang="it-IT" dirty="0"/>
              <a:t>o</a:t>
            </a:r>
            <a:r>
              <a:rPr lang="it-IT" spc="-45" dirty="0">
                <a:cs typeface="Times New Roman"/>
              </a:rPr>
              <a:t> </a:t>
            </a:r>
            <a:r>
              <a:rPr lang="it-IT" dirty="0"/>
              <a:t>dal</a:t>
            </a:r>
            <a:r>
              <a:rPr lang="it-IT" spc="-40" dirty="0">
                <a:cs typeface="Times New Roman"/>
              </a:rPr>
              <a:t> </a:t>
            </a:r>
            <a:r>
              <a:rPr lang="it-IT" b="1" spc="-5" dirty="0">
                <a:cs typeface="Times New Roman"/>
              </a:rPr>
              <a:t>CE</a:t>
            </a:r>
            <a:r>
              <a:rPr lang="it-IT" b="1" dirty="0">
                <a:cs typeface="Times New Roman"/>
              </a:rPr>
              <a:t>I</a:t>
            </a:r>
            <a:r>
              <a:rPr lang="it-IT" spc="-30" dirty="0">
                <a:cs typeface="Times New Roman"/>
              </a:rPr>
              <a:t> </a:t>
            </a:r>
            <a:r>
              <a:rPr lang="it-IT" spc="-5" dirty="0"/>
              <a:t>ne</a:t>
            </a:r>
            <a:r>
              <a:rPr lang="it-IT" dirty="0"/>
              <a:t>l </a:t>
            </a:r>
            <a:r>
              <a:rPr lang="it-IT" spc="-10" dirty="0"/>
              <a:t>1988,</a:t>
            </a:r>
            <a:r>
              <a:rPr lang="it-IT" spc="-40" dirty="0">
                <a:cs typeface="Times New Roman"/>
              </a:rPr>
              <a:t> </a:t>
            </a:r>
            <a:r>
              <a:rPr lang="it-IT" dirty="0"/>
              <a:t>nello</a:t>
            </a:r>
            <a:r>
              <a:rPr lang="it-IT" spc="-30" dirty="0">
                <a:cs typeface="Times New Roman"/>
              </a:rPr>
              <a:t> </a:t>
            </a:r>
            <a:r>
              <a:rPr lang="it-IT" spc="-25" dirty="0"/>
              <a:t>s</a:t>
            </a:r>
            <a:r>
              <a:rPr lang="it-IT" spc="-40" dirty="0"/>
              <a:t>t</a:t>
            </a:r>
            <a:r>
              <a:rPr lang="it-IT" dirty="0"/>
              <a:t>anda</a:t>
            </a:r>
            <a:r>
              <a:rPr lang="it-IT" spc="-25" dirty="0"/>
              <a:t>r</a:t>
            </a:r>
            <a:r>
              <a:rPr lang="it-IT" dirty="0"/>
              <a:t>d</a:t>
            </a:r>
            <a:r>
              <a:rPr lang="it-IT" spc="-40" dirty="0">
                <a:cs typeface="Times New Roman"/>
              </a:rPr>
              <a:t> </a:t>
            </a:r>
            <a:r>
              <a:rPr lang="it-IT" dirty="0"/>
              <a:t>i</a:t>
            </a:r>
            <a:r>
              <a:rPr lang="it-IT" spc="-20" dirty="0"/>
              <a:t>n</a:t>
            </a:r>
            <a:r>
              <a:rPr lang="it-IT" spc="-35" dirty="0"/>
              <a:t>t</a:t>
            </a:r>
            <a:r>
              <a:rPr lang="it-IT" spc="-15" dirty="0"/>
              <a:t>e</a:t>
            </a:r>
            <a:r>
              <a:rPr lang="it-IT" dirty="0"/>
              <a:t>rnazionale</a:t>
            </a:r>
            <a:r>
              <a:rPr lang="it-IT" b="1" spc="-40" dirty="0">
                <a:cs typeface="Times New Roman"/>
              </a:rPr>
              <a:t> </a:t>
            </a:r>
            <a:r>
              <a:rPr lang="it-IT" b="1" spc="-10" dirty="0"/>
              <a:t>848</a:t>
            </a:r>
            <a:r>
              <a:rPr lang="it-IT" b="1" spc="-40" dirty="0">
                <a:cs typeface="Times New Roman"/>
              </a:rPr>
              <a:t> </a:t>
            </a:r>
            <a:r>
              <a:rPr lang="it-IT" spc="-20" dirty="0"/>
              <a:t>c</a:t>
            </a:r>
            <a:r>
              <a:rPr lang="it-IT" spc="-5" dirty="0"/>
              <a:t>o</a:t>
            </a:r>
            <a:r>
              <a:rPr lang="it-IT" spc="-15" dirty="0"/>
              <a:t>me</a:t>
            </a:r>
            <a:r>
              <a:rPr lang="it-IT" spc="-5" dirty="0">
                <a:cs typeface="Times New Roman"/>
              </a:rPr>
              <a:t> </a:t>
            </a:r>
            <a:r>
              <a:rPr lang="it-IT" dirty="0"/>
              <a:t>lingua</a:t>
            </a:r>
            <a:r>
              <a:rPr lang="it-IT" spc="20" dirty="0"/>
              <a:t>g</a:t>
            </a:r>
            <a:r>
              <a:rPr lang="it-IT" dirty="0"/>
              <a:t>gio</a:t>
            </a:r>
            <a:r>
              <a:rPr lang="it-IT" spc="-35" dirty="0">
                <a:cs typeface="Times New Roman"/>
              </a:rPr>
              <a:t> </a:t>
            </a:r>
            <a:r>
              <a:rPr lang="it-IT" spc="-15" dirty="0"/>
              <a:t>pe</a:t>
            </a:r>
            <a:r>
              <a:rPr lang="it-IT" spc="-10" dirty="0"/>
              <a:t>r</a:t>
            </a:r>
            <a:r>
              <a:rPr lang="it-IT" spc="-35" dirty="0"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40" dirty="0">
                <a:cs typeface="Times New Roman"/>
              </a:rPr>
              <a:t> </a:t>
            </a:r>
            <a:r>
              <a:rPr lang="it-IT" dirty="0"/>
              <a:t>descrizione</a:t>
            </a:r>
            <a:br>
              <a:rPr lang="it-IT" dirty="0"/>
            </a:br>
            <a:r>
              <a:rPr lang="it-IT" dirty="0"/>
              <a:t>di</a:t>
            </a:r>
            <a:r>
              <a:rPr lang="it-IT" spc="-35" dirty="0">
                <a:cs typeface="Times New Roman"/>
              </a:rPr>
              <a:t> </a:t>
            </a:r>
            <a:r>
              <a:rPr lang="it-IT" spc="-5" dirty="0"/>
              <a:t>si</a:t>
            </a:r>
            <a:r>
              <a:rPr lang="it-IT" spc="-25" dirty="0"/>
              <a:t>s</a:t>
            </a:r>
            <a:r>
              <a:rPr lang="it-IT" spc="-35" dirty="0"/>
              <a:t>t</a:t>
            </a:r>
            <a:r>
              <a:rPr lang="it-IT" spc="-10" dirty="0"/>
              <a:t>emi</a:t>
            </a:r>
            <a:r>
              <a:rPr lang="it-IT" spc="-50" dirty="0"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spc="-35" dirty="0">
                <a:cs typeface="Times New Roman"/>
              </a:rPr>
              <a:t> </a:t>
            </a:r>
            <a:r>
              <a:rPr lang="it-IT"/>
              <a:t>au</a:t>
            </a:r>
            <a:r>
              <a:rPr lang="it-IT" spc="-25"/>
              <a:t>t</a:t>
            </a:r>
            <a:r>
              <a:rPr lang="it-IT" spc="-5"/>
              <a:t>o</a:t>
            </a:r>
            <a:r>
              <a:rPr lang="it-IT"/>
              <a:t>mazione</a:t>
            </a:r>
            <a:r>
              <a:rPr lang="it-IT" spc="-35">
                <a:cs typeface="Times New Roman"/>
              </a:rPr>
              <a:t> </a:t>
            </a:r>
            <a:r>
              <a:rPr lang="it-IT"/>
              <a:t>indu</a:t>
            </a:r>
            <a:r>
              <a:rPr lang="it-IT" spc="-20"/>
              <a:t>s</a:t>
            </a:r>
            <a:r>
              <a:rPr lang="it-IT"/>
              <a:t>triale.</a:t>
            </a:r>
            <a:endParaRPr lang="it-IT" b="1" dirty="0"/>
          </a:p>
        </p:txBody>
      </p:sp>
      <p:sp>
        <p:nvSpPr>
          <p:cNvPr id="13" name="Segnaposto contenuto 7"/>
          <p:cNvSpPr>
            <a:spLocks noGrp="1"/>
          </p:cNvSpPr>
          <p:nvPr>
            <p:ph idx="14"/>
          </p:nvPr>
        </p:nvSpPr>
        <p:spPr>
          <a:xfrm>
            <a:off x="2005013" y="2670791"/>
            <a:ext cx="6135157" cy="92965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Si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t</a:t>
            </a:r>
            <a:r>
              <a:rPr lang="it-IT" spc="-45" dirty="0"/>
              <a:t>r</a:t>
            </a:r>
            <a:r>
              <a:rPr lang="it-IT" spc="-30" dirty="0"/>
              <a:t>a</a:t>
            </a:r>
            <a:r>
              <a:rPr lang="it-IT" spc="-40" dirty="0"/>
              <a:t>tt</a:t>
            </a:r>
            <a:r>
              <a:rPr lang="it-IT" dirty="0"/>
              <a:t>a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una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semp</a:t>
            </a:r>
            <a:r>
              <a:rPr lang="it-IT" dirty="0"/>
              <a:t>lifi</a:t>
            </a:r>
            <a:r>
              <a:rPr lang="it-IT" spc="-30" dirty="0"/>
              <a:t>c</a:t>
            </a:r>
            <a:r>
              <a:rPr lang="it-IT" spc="-10" dirty="0"/>
              <a:t>a</a:t>
            </a:r>
            <a:r>
              <a:rPr lang="it-IT" dirty="0"/>
              <a:t>zione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d</a:t>
            </a:r>
            <a:r>
              <a:rPr lang="it-IT" spc="-15" dirty="0"/>
              <a:t>e</a:t>
            </a:r>
            <a:r>
              <a:rPr lang="it-IT" dirty="0"/>
              <a:t>ll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i="1" spc="-40" dirty="0">
                <a:solidFill>
                  <a:srgbClr val="0066FF"/>
                </a:solidFill>
              </a:rPr>
              <a:t>R</a:t>
            </a:r>
            <a:r>
              <a:rPr lang="it-IT" i="1" spc="-25" dirty="0">
                <a:solidFill>
                  <a:srgbClr val="0066FF"/>
                </a:solidFill>
              </a:rPr>
              <a:t>e</a:t>
            </a:r>
            <a:r>
              <a:rPr lang="it-IT" i="1" spc="-5" dirty="0">
                <a:solidFill>
                  <a:srgbClr val="0066FF"/>
                </a:solidFill>
              </a:rPr>
              <a:t>t</a:t>
            </a:r>
            <a:r>
              <a:rPr lang="it-IT" i="1" dirty="0">
                <a:solidFill>
                  <a:srgbClr val="0066FF"/>
                </a:solidFill>
              </a:rPr>
              <a:t>i</a:t>
            </a:r>
            <a:r>
              <a:rPr lang="it-IT" i="1" spc="-4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lang="it-IT" i="1" spc="-5" dirty="0">
                <a:solidFill>
                  <a:srgbClr val="0066FF"/>
                </a:solidFill>
              </a:rPr>
              <a:t>d</a:t>
            </a:r>
            <a:r>
              <a:rPr lang="it-IT" i="1" dirty="0">
                <a:solidFill>
                  <a:srgbClr val="0066FF"/>
                </a:solidFill>
              </a:rPr>
              <a:t>i</a:t>
            </a:r>
            <a:r>
              <a:rPr lang="it-IT" i="1" spc="-3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lang="it-IT" i="1" spc="-50" dirty="0" err="1">
                <a:solidFill>
                  <a:srgbClr val="0066FF"/>
                </a:solidFill>
              </a:rPr>
              <a:t>P</a:t>
            </a:r>
            <a:r>
              <a:rPr lang="it-IT" i="1" spc="-25" dirty="0" err="1">
                <a:solidFill>
                  <a:srgbClr val="0066FF"/>
                </a:solidFill>
              </a:rPr>
              <a:t>e</a:t>
            </a:r>
            <a:r>
              <a:rPr lang="it-IT" i="1" spc="-15" dirty="0" err="1">
                <a:solidFill>
                  <a:srgbClr val="0066FF"/>
                </a:solidFill>
              </a:rPr>
              <a:t>t</a:t>
            </a:r>
            <a:r>
              <a:rPr lang="it-IT" i="1" spc="-10" dirty="0" err="1">
                <a:solidFill>
                  <a:srgbClr val="0066FF"/>
                </a:solidFill>
              </a:rPr>
              <a:t>r</a:t>
            </a:r>
            <a:r>
              <a:rPr lang="it-IT" i="1" dirty="0" err="1">
                <a:solidFill>
                  <a:srgbClr val="0066FF"/>
                </a:solidFill>
              </a:rPr>
              <a:t>i</a:t>
            </a:r>
            <a:r>
              <a:rPr lang="it-IT" spc="-5" dirty="0"/>
              <a:t>,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uno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s</a:t>
            </a:r>
            <a:r>
              <a:rPr lang="it-IT" spc="-15" dirty="0"/>
              <a:t>t</a:t>
            </a:r>
            <a:r>
              <a:rPr lang="it-IT" spc="-10" dirty="0"/>
              <a:t>rume</a:t>
            </a:r>
            <a:r>
              <a:rPr lang="it-IT" spc="-30" dirty="0"/>
              <a:t>n</a:t>
            </a:r>
            <a:r>
              <a:rPr lang="it-IT" spc="-35" dirty="0"/>
              <a:t>t</a:t>
            </a:r>
            <a:r>
              <a:rPr lang="it-IT" dirty="0"/>
              <a:t>o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g</a:t>
            </a:r>
            <a:r>
              <a:rPr lang="it-IT" spc="-45" dirty="0"/>
              <a:t>r</a:t>
            </a:r>
            <a:r>
              <a:rPr lang="it-IT" spc="-5" dirty="0"/>
              <a:t>afi</a:t>
            </a:r>
            <a:r>
              <a:rPr lang="it-IT" spc="-20" dirty="0"/>
              <a:t>c</a:t>
            </a:r>
            <a:r>
              <a:rPr lang="it-IT" dirty="0"/>
              <a:t>o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più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g</a:t>
            </a:r>
            <a:r>
              <a:rPr lang="it-IT" spc="-15" dirty="0"/>
              <a:t>e</a:t>
            </a:r>
            <a:r>
              <a:rPr lang="it-IT" dirty="0"/>
              <a:t>n</a:t>
            </a:r>
            <a:r>
              <a:rPr lang="it-IT" spc="-15" dirty="0"/>
              <a:t>e</a:t>
            </a:r>
            <a:r>
              <a:rPr lang="it-IT" spc="-45" dirty="0"/>
              <a:t>r</a:t>
            </a:r>
            <a:r>
              <a:rPr lang="it-IT" dirty="0"/>
              <a:t>al</a:t>
            </a:r>
            <a:r>
              <a:rPr lang="it-IT" spc="-10" dirty="0"/>
              <a:t>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pe</a:t>
            </a:r>
            <a:r>
              <a:rPr lang="it-IT" spc="-10" dirty="0"/>
              <a:t>r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45" dirty="0"/>
              <a:t>r</a:t>
            </a:r>
            <a:r>
              <a:rPr lang="it-IT" dirty="0"/>
              <a:t>a</a:t>
            </a:r>
            <a:r>
              <a:rPr lang="it-IT" spc="-5" dirty="0"/>
              <a:t>pp</a:t>
            </a:r>
            <a:r>
              <a:rPr lang="it-IT" spc="-25" dirty="0"/>
              <a:t>r</a:t>
            </a:r>
            <a:r>
              <a:rPr lang="it-IT" spc="-10" dirty="0"/>
              <a:t>ese</a:t>
            </a:r>
            <a:r>
              <a:rPr lang="it-IT" spc="-30" dirty="0"/>
              <a:t>n</a:t>
            </a:r>
            <a:r>
              <a:rPr lang="it-IT" spc="-40" dirty="0"/>
              <a:t>t</a:t>
            </a:r>
            <a:r>
              <a:rPr lang="it-IT" dirty="0"/>
              <a:t>azione</a:t>
            </a:r>
            <a:br>
              <a:rPr lang="it-IT" dirty="0"/>
            </a:br>
            <a:r>
              <a:rPr lang="it-IT" spc="-10" dirty="0"/>
              <a:t>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l</a:t>
            </a:r>
            <a:r>
              <a:rPr lang="it-IT" spc="-135" dirty="0"/>
              <a:t>’</a:t>
            </a:r>
            <a:r>
              <a:rPr lang="it-IT" dirty="0"/>
              <a:t>analisi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si</a:t>
            </a:r>
            <a:r>
              <a:rPr lang="it-IT" spc="-25" dirty="0"/>
              <a:t>s</a:t>
            </a:r>
            <a:r>
              <a:rPr lang="it-IT" spc="-35" dirty="0"/>
              <a:t>t</a:t>
            </a:r>
            <a:r>
              <a:rPr lang="it-IT" spc="-10" dirty="0"/>
              <a:t>emi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a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spc="-25"/>
              <a:t>ev</a:t>
            </a:r>
            <a:r>
              <a:rPr lang="it-IT" spc="-15"/>
              <a:t>e</a:t>
            </a:r>
            <a:r>
              <a:rPr lang="it-IT" spc="-20"/>
              <a:t>n</a:t>
            </a:r>
            <a:r>
              <a:rPr lang="it-IT" spc="-15"/>
              <a:t>t</a:t>
            </a:r>
            <a:r>
              <a:rPr lang="it-IT"/>
              <a:t>i</a:t>
            </a:r>
            <a:r>
              <a:rPr lang="it-IT" spc="-35">
                <a:latin typeface="Times New Roman"/>
                <a:cs typeface="Times New Roman"/>
              </a:rPr>
              <a:t> </a:t>
            </a:r>
            <a:r>
              <a:rPr lang="it-IT" spc="-5"/>
              <a:t>disc</a:t>
            </a:r>
            <a:r>
              <a:rPr lang="it-IT" spc="-20"/>
              <a:t>r</a:t>
            </a:r>
            <a:r>
              <a:rPr lang="it-IT" spc="-25"/>
              <a:t>e</a:t>
            </a:r>
            <a:r>
              <a:rPr lang="it-IT" spc="-5"/>
              <a:t>ti.</a:t>
            </a:r>
            <a:endParaRPr lang="it-IT" dirty="0"/>
          </a:p>
        </p:txBody>
      </p:sp>
      <p:sp>
        <p:nvSpPr>
          <p:cNvPr id="14" name="Segnaposto contenuto 7"/>
          <p:cNvSpPr>
            <a:spLocks noGrp="1"/>
          </p:cNvSpPr>
          <p:nvPr>
            <p:ph idx="14"/>
          </p:nvPr>
        </p:nvSpPr>
        <p:spPr>
          <a:xfrm>
            <a:off x="2005013" y="3737794"/>
            <a:ext cx="6135157" cy="92965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Il </a:t>
            </a:r>
            <a:r>
              <a:rPr lang="it-IT" dirty="0" err="1"/>
              <a:t>Grafcet</a:t>
            </a:r>
            <a:r>
              <a:rPr lang="it-IT" dirty="0"/>
              <a:t> oggi lo troviamo con il nome di </a:t>
            </a:r>
            <a:r>
              <a:rPr lang="it-IT" i="1" dirty="0" err="1"/>
              <a:t>Sequenzial</a:t>
            </a:r>
            <a:r>
              <a:rPr lang="it-IT" i="1" dirty="0"/>
              <a:t> </a:t>
            </a:r>
            <a:br>
              <a:rPr lang="it-IT" i="1" dirty="0"/>
            </a:br>
            <a:r>
              <a:rPr lang="it-IT" i="1" dirty="0" err="1"/>
              <a:t>Function</a:t>
            </a:r>
            <a:r>
              <a:rPr lang="it-IT" i="1" dirty="0"/>
              <a:t> Chart</a:t>
            </a:r>
            <a:r>
              <a:rPr lang="it-IT" dirty="0"/>
              <a:t> (SFC) tra i linguaggi di programmazione</a:t>
            </a:r>
            <a:br>
              <a:rPr lang="it-IT" dirty="0"/>
            </a:br>
            <a:r>
              <a:rPr lang="it-IT" dirty="0"/>
              <a:t>dello </a:t>
            </a:r>
            <a:r>
              <a:rPr lang="it-IT" spc="-25"/>
              <a:t>s</a:t>
            </a:r>
            <a:r>
              <a:rPr lang="it-IT" spc="-40"/>
              <a:t>t</a:t>
            </a:r>
            <a:r>
              <a:rPr lang="it-IT"/>
              <a:t>anda</a:t>
            </a:r>
            <a:r>
              <a:rPr lang="it-IT" spc="-25"/>
              <a:t>r</a:t>
            </a:r>
            <a:r>
              <a:rPr lang="it-IT"/>
              <a:t>d</a:t>
            </a:r>
            <a:r>
              <a:rPr lang="it-IT" spc="-40">
                <a:latin typeface="Times New Roman"/>
                <a:cs typeface="Times New Roman"/>
              </a:rPr>
              <a:t> </a:t>
            </a:r>
            <a:r>
              <a:rPr lang="it-IT" spc="-10">
                <a:solidFill>
                  <a:srgbClr val="0066FF"/>
                </a:solidFill>
              </a:rPr>
              <a:t>IEC-6113</a:t>
            </a:r>
            <a:r>
              <a:rPr lang="it-IT" spc="-15">
                <a:solidFill>
                  <a:srgbClr val="0066FF"/>
                </a:solidFill>
              </a:rPr>
              <a:t>1</a:t>
            </a:r>
            <a:r>
              <a:rPr lang="it-IT">
                <a:solidFill>
                  <a:srgbClr val="0066FF"/>
                </a:solidFill>
              </a:rPr>
              <a:t>‐</a:t>
            </a:r>
            <a:r>
              <a:rPr lang="it-IT" spc="-10">
                <a:solidFill>
                  <a:srgbClr val="0066FF"/>
                </a:solidFill>
              </a:rPr>
              <a:t>3</a:t>
            </a:r>
            <a:r>
              <a:rPr lang="it-IT" spc="-1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- 3</a:t>
            </a:r>
            <a:endParaRPr lang="it-IT" dirty="0"/>
          </a:p>
        </p:txBody>
      </p:sp>
      <p:sp>
        <p:nvSpPr>
          <p:cNvPr id="9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15" name="Segnaposto contenuto 7"/>
          <p:cNvSpPr>
            <a:spLocks noGrp="1"/>
          </p:cNvSpPr>
          <p:nvPr>
            <p:ph idx="14"/>
          </p:nvPr>
        </p:nvSpPr>
        <p:spPr>
          <a:xfrm>
            <a:off x="4751918" y="1381125"/>
            <a:ext cx="4125382" cy="1600632"/>
          </a:xfrm>
        </p:spPr>
        <p:txBody>
          <a:bodyPr/>
          <a:lstStyle/>
          <a:p>
            <a:r>
              <a:rPr lang="it-IT" dirty="0"/>
              <a:t>Nell’SFC </a:t>
            </a:r>
            <a:r>
              <a:rPr lang="it-IT" b="1" dirty="0"/>
              <a:t>le Fasi </a:t>
            </a:r>
            <a:r>
              <a:rPr lang="it-IT" dirty="0"/>
              <a:t>sono rappresentate</a:t>
            </a:r>
            <a:br>
              <a:rPr lang="it-IT" dirty="0"/>
            </a:br>
            <a:r>
              <a:rPr lang="it-IT" dirty="0"/>
              <a:t>mediante caselle, numerate in modo progressivo e dotate di descrizione</a:t>
            </a:r>
            <a:br>
              <a:rPr lang="it-IT" dirty="0"/>
            </a:br>
            <a:r>
              <a:rPr lang="it-IT" dirty="0"/>
              <a:t>dello Stato di funzionamento ad esse</a:t>
            </a:r>
            <a:br>
              <a:rPr lang="it-IT"/>
            </a:br>
            <a:r>
              <a:rPr lang="it-IT"/>
              <a:t>corrispondenti.</a:t>
            </a:r>
            <a:br>
              <a:rPr lang="it-IT" dirty="0"/>
            </a:br>
            <a:endParaRPr lang="it-IT" dirty="0"/>
          </a:p>
        </p:txBody>
      </p:sp>
      <p:sp>
        <p:nvSpPr>
          <p:cNvPr id="16" name="Segnaposto contenuto 7"/>
          <p:cNvSpPr>
            <a:spLocks noGrp="1"/>
          </p:cNvSpPr>
          <p:nvPr>
            <p:ph idx="14"/>
          </p:nvPr>
        </p:nvSpPr>
        <p:spPr>
          <a:xfrm>
            <a:off x="4751918" y="3038476"/>
            <a:ext cx="4039657" cy="1945650"/>
          </a:xfrm>
        </p:spPr>
        <p:txBody>
          <a:bodyPr/>
          <a:lstStyle/>
          <a:p>
            <a:r>
              <a:rPr lang="it-IT" dirty="0"/>
              <a:t>La condizione che permette il passaggio tra le fasi, si chiama </a:t>
            </a:r>
            <a:r>
              <a:rPr lang="it-IT" b="1" dirty="0"/>
              <a:t>condizione di Transizione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Viene rappresentata da una linea orizzontale e corredata dalla descrizione </a:t>
            </a:r>
            <a:r>
              <a:rPr lang="it-IT"/>
              <a:t>dell’operazione svolta.</a:t>
            </a:r>
            <a:endParaRPr lang="it-IT" dirty="0"/>
          </a:p>
        </p:txBody>
      </p:sp>
      <p:pic>
        <p:nvPicPr>
          <p:cNvPr id="17" name="Immagine 16" descr="sfc_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671" y="1400337"/>
            <a:ext cx="3410204" cy="3624458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 flipH="1" flipV="1">
            <a:off x="2266950" y="2857932"/>
            <a:ext cx="2600325" cy="600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247900" y="1914957"/>
            <a:ext cx="2695575" cy="438150"/>
          </a:xfrm>
          <a:prstGeom prst="straightConnector1">
            <a:avLst/>
          </a:prstGeom>
          <a:ln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- 4</a:t>
            </a:r>
            <a:endParaRPr lang="it-IT" dirty="0"/>
          </a:p>
        </p:txBody>
      </p:sp>
      <p:sp>
        <p:nvSpPr>
          <p:cNvPr id="9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pic>
        <p:nvPicPr>
          <p:cNvPr id="17" name="Immagine 16" descr="sfc_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671" y="1400337"/>
            <a:ext cx="3410204" cy="3624458"/>
          </a:xfrm>
          <a:prstGeom prst="rect">
            <a:avLst/>
          </a:prstGeom>
        </p:spPr>
      </p:pic>
      <p:sp>
        <p:nvSpPr>
          <p:cNvPr id="13" name="Segnaposto contenuto 7"/>
          <p:cNvSpPr>
            <a:spLocks noGrp="1"/>
          </p:cNvSpPr>
          <p:nvPr>
            <p:ph idx="14"/>
          </p:nvPr>
        </p:nvSpPr>
        <p:spPr>
          <a:xfrm>
            <a:off x="4742393" y="1371168"/>
            <a:ext cx="4125382" cy="1295832"/>
          </a:xfrm>
        </p:spPr>
        <p:txBody>
          <a:bodyPr/>
          <a:lstStyle/>
          <a:p>
            <a:r>
              <a:rPr lang="it-IT" dirty="0"/>
              <a:t>Nell’SFC descrittivo si evidenzia uno </a:t>
            </a:r>
            <a:r>
              <a:rPr lang="it-IT" b="1" dirty="0"/>
              <a:t>stato 0</a:t>
            </a:r>
            <a:r>
              <a:rPr lang="it-IT" dirty="0"/>
              <a:t> rappresentativo dello stato</a:t>
            </a:r>
            <a:br>
              <a:rPr lang="it-IT" dirty="0"/>
            </a:br>
            <a:r>
              <a:rPr lang="it-IT" dirty="0"/>
              <a:t>di riposo, con casella avente </a:t>
            </a:r>
            <a:r>
              <a:rPr lang="it-IT" i="1"/>
              <a:t>doppio bordo.</a:t>
            </a:r>
            <a:endParaRPr lang="it-IT" i="1" dirty="0"/>
          </a:p>
        </p:txBody>
      </p:sp>
      <p:sp>
        <p:nvSpPr>
          <p:cNvPr id="14" name="Segnaposto contenuto 7"/>
          <p:cNvSpPr>
            <a:spLocks noGrp="1"/>
          </p:cNvSpPr>
          <p:nvPr>
            <p:ph idx="14"/>
          </p:nvPr>
        </p:nvSpPr>
        <p:spPr>
          <a:xfrm>
            <a:off x="4742393" y="2695144"/>
            <a:ext cx="4115857" cy="981506"/>
          </a:xfrm>
        </p:spPr>
        <p:txBody>
          <a:bodyPr/>
          <a:lstStyle/>
          <a:p>
            <a:r>
              <a:rPr lang="it-IT" dirty="0"/>
              <a:t>Il processo è </a:t>
            </a:r>
            <a:r>
              <a:rPr lang="it-IT" b="1" dirty="0"/>
              <a:t>avviato </a:t>
            </a:r>
            <a:r>
              <a:rPr lang="it-IT" dirty="0"/>
              <a:t>da un segnale</a:t>
            </a:r>
            <a:br>
              <a:rPr lang="it-IT" dirty="0"/>
            </a:br>
            <a:r>
              <a:rPr lang="it-IT" dirty="0"/>
              <a:t>di inizio ciclo che nell’esempio è il pulsante di </a:t>
            </a:r>
            <a:r>
              <a:rPr lang="it-IT" i="1"/>
              <a:t>Start</a:t>
            </a:r>
            <a:r>
              <a:rPr lang="it-IT"/>
              <a:t> dell’operatore.</a:t>
            </a:r>
            <a:endParaRPr lang="it-IT" dirty="0"/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2343150" y="1895475"/>
            <a:ext cx="2514600" cy="390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gnaposto contenuto 7"/>
          <p:cNvSpPr>
            <a:spLocks noGrp="1"/>
          </p:cNvSpPr>
          <p:nvPr>
            <p:ph idx="14"/>
          </p:nvPr>
        </p:nvSpPr>
        <p:spPr>
          <a:xfrm>
            <a:off x="4742393" y="3714318"/>
            <a:ext cx="4115857" cy="1333931"/>
          </a:xfrm>
        </p:spPr>
        <p:txBody>
          <a:bodyPr/>
          <a:lstStyle/>
          <a:p>
            <a:r>
              <a:rPr lang="it-IT" dirty="0"/>
              <a:t>Il ciclo, una volta raggiunto l’ultima fase, si chiude su se stesso mediante una linea di passaggio dalla fase 4 alla fase 0 (</a:t>
            </a:r>
            <a:r>
              <a:rPr lang="it-IT" i="1" dirty="0"/>
              <a:t>stato di </a:t>
            </a:r>
            <a:r>
              <a:rPr lang="it-IT" i="1"/>
              <a:t>riposo</a:t>
            </a:r>
            <a:r>
              <a:rPr lang="it-IT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14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- 5</a:t>
            </a:r>
            <a:endParaRPr lang="it-IT" dirty="0"/>
          </a:p>
        </p:txBody>
      </p:sp>
      <p:sp>
        <p:nvSpPr>
          <p:cNvPr id="12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989668" y="1292599"/>
            <a:ext cx="6087532" cy="694952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Non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è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un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lingua</a:t>
            </a:r>
            <a:r>
              <a:rPr lang="it-IT" spc="20" dirty="0"/>
              <a:t>g</a:t>
            </a:r>
            <a:r>
              <a:rPr lang="it-IT" dirty="0"/>
              <a:t>gio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dirty="0"/>
              <a:t>uguale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dirty="0"/>
              <a:t>agli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altri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nelle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dirty="0"/>
              <a:t>a</a:t>
            </a:r>
            <a:r>
              <a:rPr lang="it-IT" spc="-45" dirty="0"/>
              <a:t>r</a:t>
            </a:r>
            <a:r>
              <a:rPr lang="it-IT" spc="-20" dirty="0"/>
              <a:t>a</a:t>
            </a:r>
            <a:r>
              <a:rPr lang="it-IT" spc="-40" dirty="0"/>
              <a:t>t</a:t>
            </a:r>
            <a:r>
              <a:rPr lang="it-IT" spc="-35" dirty="0"/>
              <a:t>t</a:t>
            </a:r>
            <a:r>
              <a:rPr lang="it-IT" spc="-10" dirty="0"/>
              <a:t>eri</a:t>
            </a:r>
            <a:r>
              <a:rPr lang="it-IT" spc="-35" dirty="0"/>
              <a:t>s</a:t>
            </a:r>
            <a:r>
              <a:rPr lang="it-IT" dirty="0"/>
              <a:t>tiche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5"/>
              <a:t>negli scopi.</a:t>
            </a:r>
            <a:endParaRPr lang="it-IT" b="1" dirty="0"/>
          </a:p>
        </p:txBody>
      </p:sp>
      <p:sp>
        <p:nvSpPr>
          <p:cNvPr id="7" name="Segnaposto contenuto 7"/>
          <p:cNvSpPr>
            <a:spLocks noGrp="1"/>
          </p:cNvSpPr>
          <p:nvPr>
            <p:ph idx="14"/>
          </p:nvPr>
        </p:nvSpPr>
        <p:spPr>
          <a:xfrm>
            <a:off x="1989668" y="2042142"/>
            <a:ext cx="6268507" cy="69153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Il suo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b="1" dirty="0"/>
              <a:t>utiliz</a:t>
            </a:r>
            <a:r>
              <a:rPr lang="it-IT" b="1" spc="-40" dirty="0"/>
              <a:t>z</a:t>
            </a:r>
            <a:r>
              <a:rPr lang="it-IT" b="1" dirty="0"/>
              <a:t>o</a:t>
            </a:r>
            <a:r>
              <a:rPr lang="it-IT" b="1" spc="-40" dirty="0">
                <a:latin typeface="Times New Roman"/>
                <a:cs typeface="Times New Roman"/>
              </a:rPr>
              <a:t> </a:t>
            </a:r>
            <a:r>
              <a:rPr lang="it-IT" b="1" dirty="0"/>
              <a:t>principale</a:t>
            </a:r>
            <a:r>
              <a:rPr lang="it-IT" b="1" spc="-3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è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p</a:t>
            </a:r>
            <a:r>
              <a:rPr lang="it-IT" spc="-30" dirty="0"/>
              <a:t>r</a:t>
            </a:r>
            <a:r>
              <a:rPr lang="it-IT" spc="-10" dirty="0"/>
              <a:t>og</a:t>
            </a:r>
            <a:r>
              <a:rPr lang="it-IT" spc="-45" dirty="0"/>
              <a:t>r</a:t>
            </a:r>
            <a:r>
              <a:rPr lang="it-IT" dirty="0"/>
              <a:t>ammazione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al</a:t>
            </a:r>
            <a:r>
              <a:rPr lang="it-IT" spc="-15" dirty="0"/>
              <a:t>g</a:t>
            </a:r>
            <a:r>
              <a:rPr lang="it-IT" spc="-5" dirty="0"/>
              <a:t>o</a:t>
            </a:r>
            <a:r>
              <a:rPr lang="it-IT" dirty="0"/>
              <a:t>ritmi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5" dirty="0"/>
              <a:t>o</a:t>
            </a:r>
            <a:r>
              <a:rPr lang="it-IT" spc="-20" dirty="0"/>
              <a:t>n</a:t>
            </a:r>
            <a:r>
              <a:rPr lang="it-IT" spc="-15" dirty="0"/>
              <a:t>t</a:t>
            </a:r>
            <a:r>
              <a:rPr lang="it-IT" spc="-40" dirty="0"/>
              <a:t>r</a:t>
            </a:r>
            <a:r>
              <a:rPr lang="it-IT" spc="-5" dirty="0"/>
              <a:t>o</a:t>
            </a:r>
            <a:r>
              <a:rPr lang="it-IT" dirty="0"/>
              <a:t>llo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logi</a:t>
            </a:r>
            <a:r>
              <a:rPr lang="it-IT" spc="-20" dirty="0"/>
              <a:t>c</a:t>
            </a:r>
            <a:r>
              <a:rPr lang="it-IT" spc="-5" dirty="0"/>
              <a:t>o</a:t>
            </a:r>
            <a:r>
              <a:rPr lang="it-IT" spc="-40"/>
              <a:t>/</a:t>
            </a:r>
            <a:r>
              <a:rPr lang="it-IT" spc="-5"/>
              <a:t>s</a:t>
            </a:r>
            <a:r>
              <a:rPr lang="it-IT"/>
              <a:t>equenziale.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4"/>
          </p:nvPr>
        </p:nvSpPr>
        <p:spPr>
          <a:xfrm>
            <a:off x="1989668" y="3489941"/>
            <a:ext cx="6135157" cy="45340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Elementi di base del </a:t>
            </a:r>
            <a:r>
              <a:rPr lang="it-IT" dirty="0" err="1"/>
              <a:t>Sequenzial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Chart</a:t>
            </a:r>
            <a:endParaRPr lang="it-IT" dirty="0">
              <a:solidFill>
                <a:srgbClr val="0066FF"/>
              </a:solidFill>
            </a:endParaRPr>
          </a:p>
        </p:txBody>
      </p:sp>
      <p:sp>
        <p:nvSpPr>
          <p:cNvPr id="9" name="Segnaposto contenuto 7"/>
          <p:cNvSpPr>
            <a:spLocks noGrp="1"/>
          </p:cNvSpPr>
          <p:nvPr>
            <p:ph idx="14"/>
          </p:nvPr>
        </p:nvSpPr>
        <p:spPr>
          <a:xfrm>
            <a:off x="1989668" y="2775567"/>
            <a:ext cx="6268507" cy="69153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Consente una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semplice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segme</a:t>
            </a:r>
            <a:r>
              <a:rPr lang="it-IT" spc="-25" dirty="0"/>
              <a:t>n</a:t>
            </a:r>
            <a:r>
              <a:rPr lang="it-IT" spc="-40" dirty="0"/>
              <a:t>t</a:t>
            </a:r>
            <a:r>
              <a:rPr lang="it-IT" dirty="0"/>
              <a:t>a</a:t>
            </a:r>
            <a:r>
              <a:rPr lang="it-IT" spc="-5" dirty="0"/>
              <a:t>zion</a:t>
            </a:r>
            <a:r>
              <a:rPr lang="it-IT" dirty="0"/>
              <a:t>e</a:t>
            </a:r>
            <a:r>
              <a:rPr lang="it-IT" spc="-20" dirty="0">
                <a:latin typeface="Times New Roman"/>
                <a:cs typeface="Times New Roman"/>
              </a:rPr>
              <a:t> </a:t>
            </a:r>
            <a:r>
              <a:rPr lang="it-IT" spc="-5" dirty="0"/>
              <a:t>degl</a:t>
            </a:r>
            <a:r>
              <a:rPr lang="it-IT" dirty="0"/>
              <a:t>i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dirty="0"/>
              <a:t>al</a:t>
            </a:r>
            <a:r>
              <a:rPr lang="it-IT" spc="-15" dirty="0"/>
              <a:t>g</a:t>
            </a:r>
            <a:r>
              <a:rPr lang="it-IT" spc="-5" dirty="0"/>
              <a:t>o</a:t>
            </a:r>
            <a:r>
              <a:rPr lang="it-IT" dirty="0"/>
              <a:t>ritmi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di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5" dirty="0"/>
              <a:t>o</a:t>
            </a:r>
            <a:r>
              <a:rPr lang="it-IT" spc="-20" dirty="0"/>
              <a:t>n</a:t>
            </a:r>
            <a:r>
              <a:rPr lang="it-IT" spc="-15" dirty="0"/>
              <a:t>t</a:t>
            </a:r>
            <a:r>
              <a:rPr lang="it-IT" spc="-40" dirty="0"/>
              <a:t>r</a:t>
            </a:r>
            <a:r>
              <a:rPr lang="it-IT" spc="-5" dirty="0"/>
              <a:t>o</a:t>
            </a:r>
            <a:r>
              <a:rPr lang="it-IT" dirty="0"/>
              <a:t>llo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in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b="1" spc="-35" dirty="0"/>
              <a:t>f</a:t>
            </a:r>
            <a:r>
              <a:rPr lang="it-IT" b="1" dirty="0"/>
              <a:t>a</a:t>
            </a:r>
            <a:r>
              <a:rPr lang="it-IT" b="1" spc="-10" dirty="0"/>
              <a:t>si</a:t>
            </a:r>
            <a:r>
              <a:rPr lang="it-IT" b="1" spc="-50" dirty="0">
                <a:latin typeface="Times New Roman"/>
                <a:cs typeface="Times New Roman"/>
              </a:rPr>
              <a:t> </a:t>
            </a:r>
            <a:r>
              <a:rPr lang="it-IT" spc="-10"/>
              <a:t>e</a:t>
            </a:r>
            <a:r>
              <a:rPr lang="it-IT" spc="-35">
                <a:latin typeface="Times New Roman"/>
                <a:cs typeface="Times New Roman"/>
              </a:rPr>
              <a:t> </a:t>
            </a:r>
            <a:r>
              <a:rPr lang="it-IT" b="1" spc="-5"/>
              <a:t>t</a:t>
            </a:r>
            <a:r>
              <a:rPr lang="it-IT" b="1" spc="-45"/>
              <a:t>r</a:t>
            </a:r>
            <a:r>
              <a:rPr lang="it-IT" b="1" spc="-15"/>
              <a:t>ansizion</a:t>
            </a:r>
            <a:r>
              <a:rPr lang="it-IT" b="1" spc="-5"/>
              <a:t>i</a:t>
            </a:r>
            <a:r>
              <a:rPr lang="it-IT" spc="-50" dirty="0">
                <a:latin typeface="Times New Roman"/>
                <a:cs typeface="Times New Roman"/>
              </a:rPr>
              <a:t>.</a:t>
            </a:r>
            <a:endParaRPr lang="it-IT" dirty="0"/>
          </a:p>
        </p:txBody>
      </p:sp>
      <p:sp>
        <p:nvSpPr>
          <p:cNvPr id="10" name="Segnaposto contenuto 8"/>
          <p:cNvSpPr>
            <a:spLocks noGrp="1"/>
          </p:cNvSpPr>
          <p:nvPr>
            <p:ph idx="14"/>
          </p:nvPr>
        </p:nvSpPr>
        <p:spPr>
          <a:xfrm>
            <a:off x="1910474" y="3900109"/>
            <a:ext cx="6319125" cy="38614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 spc="-60"/>
              <a:t> F</a:t>
            </a:r>
            <a:r>
              <a:rPr lang="it-IT" b="1" spc="-10"/>
              <a:t>as</a:t>
            </a:r>
            <a:r>
              <a:rPr lang="it-IT" b="1"/>
              <a:t>e</a:t>
            </a:r>
            <a:r>
              <a:rPr lang="it-IT" b="1" spc="-65">
                <a:latin typeface="Times New Roman"/>
                <a:cs typeface="Times New Roman"/>
              </a:rPr>
              <a:t> </a:t>
            </a:r>
            <a:r>
              <a:rPr lang="it-IT" dirty="0"/>
              <a:t>(o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40" dirty="0"/>
              <a:t>t</a:t>
            </a:r>
            <a:r>
              <a:rPr lang="it-IT" spc="-10" dirty="0"/>
              <a:t>a</a:t>
            </a:r>
            <a:r>
              <a:rPr lang="it-IT" dirty="0"/>
              <a:t>ppa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dirty="0"/>
              <a:t>o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dirty="0"/>
              <a:t>p</a:t>
            </a:r>
            <a:r>
              <a:rPr lang="it-IT" spc="-5" dirty="0"/>
              <a:t>asso</a:t>
            </a:r>
            <a:r>
              <a:rPr lang="it-IT" dirty="0"/>
              <a:t>)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c</a:t>
            </a:r>
            <a:r>
              <a:rPr lang="it-IT" spc="-5" dirty="0"/>
              <a:t>on le relative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b="1" spc="-10" dirty="0"/>
              <a:t>azioni</a:t>
            </a:r>
            <a:r>
              <a:rPr lang="it-IT" b="1" spc="-5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associ</a:t>
            </a:r>
            <a:r>
              <a:rPr lang="it-IT" spc="-20" dirty="0"/>
              <a:t>a</a:t>
            </a:r>
            <a:r>
              <a:rPr lang="it-IT" spc="-35" dirty="0"/>
              <a:t>t</a:t>
            </a:r>
            <a:r>
              <a:rPr lang="it-IT" spc="-10" dirty="0"/>
              <a:t>e </a:t>
            </a:r>
            <a:endParaRPr lang="it-IT" dirty="0"/>
          </a:p>
        </p:txBody>
      </p:sp>
      <p:sp>
        <p:nvSpPr>
          <p:cNvPr id="11" name="Segnaposto contenuto 8"/>
          <p:cNvSpPr>
            <a:spLocks noGrp="1"/>
          </p:cNvSpPr>
          <p:nvPr>
            <p:ph idx="14"/>
          </p:nvPr>
        </p:nvSpPr>
        <p:spPr>
          <a:xfrm>
            <a:off x="1910474" y="4281921"/>
            <a:ext cx="6319125" cy="38614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 spc="-90"/>
              <a:t> T</a:t>
            </a:r>
            <a:r>
              <a:rPr lang="it-IT" b="1" spc="-45"/>
              <a:t>r</a:t>
            </a:r>
            <a:r>
              <a:rPr lang="it-IT" b="1" spc="-15"/>
              <a:t>ansizion</a:t>
            </a:r>
            <a:r>
              <a:rPr lang="it-IT" b="1" spc="-10"/>
              <a:t>e</a:t>
            </a:r>
            <a:r>
              <a:rPr lang="it-IT" b="1" spc="-80">
                <a:latin typeface="Times New Roman"/>
                <a:cs typeface="Times New Roman"/>
              </a:rPr>
              <a:t> </a:t>
            </a:r>
            <a:r>
              <a:rPr lang="it-IT" spc="-20" dirty="0"/>
              <a:t>c</a:t>
            </a:r>
            <a:r>
              <a:rPr lang="it-IT" spc="-5" dirty="0"/>
              <a:t>o</a:t>
            </a:r>
            <a:r>
              <a:rPr lang="it-IT" dirty="0"/>
              <a:t>n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b="1" spc="-10" dirty="0"/>
              <a:t>c</a:t>
            </a:r>
            <a:r>
              <a:rPr lang="it-IT" b="1" spc="-15" dirty="0"/>
              <a:t>ondizion</a:t>
            </a:r>
            <a:r>
              <a:rPr lang="it-IT" b="1" spc="-10" dirty="0"/>
              <a:t>e</a:t>
            </a:r>
            <a:r>
              <a:rPr lang="it-IT" b="1" spc="-5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associ</a:t>
            </a:r>
            <a:r>
              <a:rPr lang="it-IT" spc="-20" dirty="0"/>
              <a:t>a</a:t>
            </a:r>
            <a:r>
              <a:rPr lang="it-IT" spc="-35" dirty="0"/>
              <a:t>t</a:t>
            </a:r>
            <a:r>
              <a:rPr lang="it-IT" spc="-10" dirty="0"/>
              <a:t>a</a:t>
            </a:r>
            <a:endParaRPr lang="it-IT" dirty="0"/>
          </a:p>
        </p:txBody>
      </p:sp>
      <p:sp>
        <p:nvSpPr>
          <p:cNvPr id="14" name="Segnaposto contenuto 8"/>
          <p:cNvSpPr>
            <a:spLocks noGrp="1"/>
          </p:cNvSpPr>
          <p:nvPr>
            <p:ph idx="14"/>
          </p:nvPr>
        </p:nvSpPr>
        <p:spPr>
          <a:xfrm>
            <a:off x="1919999" y="4654411"/>
            <a:ext cx="6319125" cy="386141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it-IT" b="1"/>
              <a:t> A</a:t>
            </a:r>
            <a:r>
              <a:rPr lang="it-IT" b="1" spc="-25"/>
              <a:t>r</a:t>
            </a:r>
            <a:r>
              <a:rPr lang="it-IT" b="1" spc="-10"/>
              <a:t>co</a:t>
            </a:r>
            <a:r>
              <a:rPr lang="it-IT" b="1" spc="-60">
                <a:latin typeface="Times New Roman"/>
                <a:cs typeface="Times New Roman"/>
              </a:rPr>
              <a:t> </a:t>
            </a:r>
            <a:r>
              <a:rPr lang="it-IT" b="1" spc="-15" dirty="0"/>
              <a:t>o</a:t>
            </a:r>
            <a:r>
              <a:rPr lang="it-IT" b="1" dirty="0"/>
              <a:t>r</a:t>
            </a:r>
            <a:r>
              <a:rPr lang="it-IT" b="1" spc="-5" dirty="0"/>
              <a:t>ie</a:t>
            </a:r>
            <a:r>
              <a:rPr lang="it-IT" b="1" spc="-30" dirty="0"/>
              <a:t>ntat</a:t>
            </a:r>
            <a:r>
              <a:rPr lang="it-IT" b="1" spc="-10" dirty="0"/>
              <a:t>o</a:t>
            </a:r>
            <a:r>
              <a:rPr lang="it-IT" b="1" spc="-6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che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5" dirty="0"/>
              <a:t>o</a:t>
            </a:r>
            <a:r>
              <a:rPr lang="it-IT" dirty="0"/>
              <a:t>nn</a:t>
            </a:r>
            <a:r>
              <a:rPr lang="it-IT" spc="-15" dirty="0"/>
              <a:t>e</a:t>
            </a:r>
            <a:r>
              <a:rPr lang="it-IT" spc="-40" dirty="0"/>
              <a:t>t</a:t>
            </a:r>
            <a:r>
              <a:rPr lang="it-IT" spc="-35" dirty="0"/>
              <a:t>t</a:t>
            </a:r>
            <a:r>
              <a:rPr lang="it-IT" spc="-10" dirty="0"/>
              <a:t>e</a:t>
            </a:r>
            <a:r>
              <a:rPr lang="it-IT" spc="-20" dirty="0">
                <a:latin typeface="Times New Roman"/>
                <a:cs typeface="Times New Roman"/>
              </a:rPr>
              <a:t> </a:t>
            </a:r>
            <a:r>
              <a:rPr lang="it-IT" spc="-35" dirty="0"/>
              <a:t>f</a:t>
            </a:r>
            <a:r>
              <a:rPr lang="it-IT" dirty="0"/>
              <a:t>a</a:t>
            </a:r>
            <a:r>
              <a:rPr lang="it-IT" spc="-5" dirty="0"/>
              <a:t>s</a:t>
            </a:r>
            <a:r>
              <a:rPr lang="it-IT" dirty="0"/>
              <a:t>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t</a:t>
            </a:r>
            <a:r>
              <a:rPr lang="it-IT" spc="-45" dirty="0"/>
              <a:t>r</a:t>
            </a:r>
            <a:r>
              <a:rPr lang="it-IT" dirty="0"/>
              <a:t>ansizioni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- 6</a:t>
            </a:r>
            <a:endParaRPr lang="it-IT" dirty="0"/>
          </a:p>
        </p:txBody>
      </p:sp>
      <p:sp>
        <p:nvSpPr>
          <p:cNvPr id="12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20" name="Segnaposto contenuto 7"/>
          <p:cNvSpPr>
            <a:spLocks noGrp="1"/>
          </p:cNvSpPr>
          <p:nvPr>
            <p:ph idx="14"/>
          </p:nvPr>
        </p:nvSpPr>
        <p:spPr>
          <a:xfrm>
            <a:off x="4409018" y="1333500"/>
            <a:ext cx="4125382" cy="1267257"/>
          </a:xfrm>
        </p:spPr>
        <p:txBody>
          <a:bodyPr/>
          <a:lstStyle/>
          <a:p>
            <a:r>
              <a:rPr lang="it-IT" b="1" dirty="0"/>
              <a:t>Parallelismo</a:t>
            </a:r>
            <a:r>
              <a:rPr lang="it-IT" dirty="0"/>
              <a:t> (o concorrenza) </a:t>
            </a:r>
            <a:br>
              <a:rPr lang="it-IT" dirty="0"/>
            </a:br>
            <a:r>
              <a:rPr lang="it-IT" dirty="0"/>
              <a:t>tra più attività - Si ha quando</a:t>
            </a:r>
            <a:br>
              <a:rPr lang="it-IT" dirty="0"/>
            </a:br>
            <a:r>
              <a:rPr lang="it-IT" dirty="0"/>
              <a:t>una transizione è seguita da più</a:t>
            </a:r>
            <a:br>
              <a:rPr lang="it-IT"/>
            </a:br>
            <a:r>
              <a:rPr lang="it-IT"/>
              <a:t>fasi.</a:t>
            </a:r>
            <a:endParaRPr lang="it-IT" dirty="0"/>
          </a:p>
          <a:p>
            <a:endParaRPr lang="it-IT" dirty="0"/>
          </a:p>
        </p:txBody>
      </p:sp>
      <p:sp>
        <p:nvSpPr>
          <p:cNvPr id="21" name="Segnaposto contenuto 7"/>
          <p:cNvSpPr>
            <a:spLocks noGrp="1"/>
          </p:cNvSpPr>
          <p:nvPr>
            <p:ph idx="14"/>
          </p:nvPr>
        </p:nvSpPr>
        <p:spPr>
          <a:xfrm>
            <a:off x="4409018" y="2743200"/>
            <a:ext cx="4039657" cy="189590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i="1" spc="-15" dirty="0"/>
              <a:t>Esempi</a:t>
            </a:r>
            <a:r>
              <a:rPr lang="it-IT" i="1" spc="-10" dirty="0"/>
              <a:t>o</a:t>
            </a:r>
            <a:r>
              <a:rPr lang="it-IT" spc="-10" dirty="0"/>
              <a:t>: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</a:t>
            </a:r>
            <a:r>
              <a:rPr lang="it-IT" spc="-10" dirty="0"/>
              <a:t>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la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t</a:t>
            </a:r>
            <a:r>
              <a:rPr lang="it-IT" spc="-55" dirty="0"/>
              <a:t>r</a:t>
            </a:r>
            <a:r>
              <a:rPr lang="it-IT" spc="-10" dirty="0"/>
              <a:t>ansizione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T1 </a:t>
            </a:r>
            <a:r>
              <a:rPr lang="it-IT" spc="-15" dirty="0"/>
              <a:t>di</a:t>
            </a:r>
            <a:r>
              <a:rPr lang="it-IT" spc="-30" dirty="0"/>
              <a:t>v</a:t>
            </a:r>
            <a:r>
              <a:rPr lang="it-IT" spc="-10" dirty="0"/>
              <a:t>e</a:t>
            </a:r>
            <a:r>
              <a:rPr lang="it-IT" spc="-35" dirty="0"/>
              <a:t>nt</a:t>
            </a:r>
            <a:r>
              <a:rPr lang="it-IT" spc="-10" dirty="0"/>
              <a:t>a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supe</a:t>
            </a:r>
            <a:r>
              <a:rPr lang="it-IT" spc="-55" dirty="0"/>
              <a:t>r</a:t>
            </a:r>
            <a:r>
              <a:rPr lang="it-IT" spc="-10" dirty="0"/>
              <a:t>a</a:t>
            </a:r>
            <a:r>
              <a:rPr lang="it-IT" spc="-15" dirty="0"/>
              <a:t>bil</a:t>
            </a:r>
            <a:r>
              <a:rPr lang="it-IT" spc="-10" dirty="0"/>
              <a:t>e</a:t>
            </a:r>
            <a:r>
              <a:rPr lang="it-IT" spc="-2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sa</a:t>
            </a:r>
            <a:r>
              <a:rPr lang="it-IT" spc="-55" dirty="0"/>
              <a:t>r</a:t>
            </a:r>
            <a:r>
              <a:rPr lang="it-IT" spc="-10" dirty="0"/>
              <a:t>a</a:t>
            </a:r>
            <a:r>
              <a:rPr lang="it-IT" spc="-20" dirty="0"/>
              <a:t>nno</a:t>
            </a:r>
            <a:r>
              <a:rPr lang="it-IT" spc="-10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a</a:t>
            </a:r>
            <a:r>
              <a:rPr lang="it-IT" spc="-40" dirty="0"/>
              <a:t>t</a:t>
            </a:r>
            <a:r>
              <a:rPr lang="it-IT" spc="-10" dirty="0"/>
              <a:t>t</a:t>
            </a:r>
            <a:r>
              <a:rPr lang="it-IT" spc="-5" dirty="0"/>
              <a:t>i</a:t>
            </a:r>
            <a:r>
              <a:rPr lang="it-IT" spc="-45" dirty="0"/>
              <a:t>v</a:t>
            </a:r>
            <a:r>
              <a:rPr lang="it-IT" spc="-25" dirty="0"/>
              <a:t>a</a:t>
            </a:r>
            <a:r>
              <a:rPr lang="it-IT" spc="-30" dirty="0"/>
              <a:t>t</a:t>
            </a:r>
            <a:r>
              <a:rPr lang="it-IT" spc="-10" dirty="0"/>
              <a:t>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15" dirty="0"/>
              <a:t>o</a:t>
            </a:r>
            <a:r>
              <a:rPr lang="it-IT" spc="-35" dirty="0"/>
              <a:t>nt</a:t>
            </a:r>
            <a:r>
              <a:rPr lang="it-IT" spc="-15" dirty="0"/>
              <a:t>empo</a:t>
            </a:r>
            <a:r>
              <a:rPr lang="it-IT" spc="-60" dirty="0"/>
              <a:t>r</a:t>
            </a:r>
            <a:r>
              <a:rPr lang="it-IT" spc="-15" dirty="0"/>
              <a:t>aneame</a:t>
            </a:r>
            <a:r>
              <a:rPr lang="it-IT" spc="-25" dirty="0"/>
              <a:t>nt</a:t>
            </a:r>
            <a:r>
              <a:rPr lang="it-IT" spc="-10" dirty="0"/>
              <a:t>e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le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55" dirty="0"/>
              <a:t>f</a:t>
            </a:r>
            <a:r>
              <a:rPr lang="it-IT" spc="-10" dirty="0"/>
              <a:t>a</a:t>
            </a:r>
            <a:r>
              <a:rPr lang="it-IT" spc="-15" dirty="0"/>
              <a:t>s</a:t>
            </a:r>
            <a:r>
              <a:rPr lang="it-IT" dirty="0"/>
              <a:t>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f11</a:t>
            </a:r>
            <a:r>
              <a:rPr lang="it-IT" spc="-5" dirty="0"/>
              <a:t>,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f21</a:t>
            </a:r>
            <a:r>
              <a:rPr lang="it-IT" spc="-750" dirty="0">
                <a:latin typeface="Courier New"/>
                <a:cs typeface="Courier New"/>
              </a:rPr>
              <a:t> </a:t>
            </a:r>
            <a:r>
              <a:rPr lang="it-IT" spc="-10" dirty="0"/>
              <a:t>e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f31</a:t>
            </a:r>
            <a:r>
              <a:rPr lang="it-IT" spc="-750" dirty="0">
                <a:latin typeface="Courier New"/>
                <a:cs typeface="Courier New"/>
              </a:rPr>
              <a:t> </a:t>
            </a:r>
            <a:r>
              <a:rPr lang="it-IT" spc="-15" dirty="0"/>
              <a:t>dando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luogo</a:t>
            </a:r>
            <a:r>
              <a:rPr lang="it-IT" spc="-6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a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di</a:t>
            </a:r>
            <a:r>
              <a:rPr lang="it-IT" spc="-30" dirty="0"/>
              <a:t>v</a:t>
            </a:r>
            <a:r>
              <a:rPr lang="it-IT" spc="-10" dirty="0"/>
              <a:t>e</a:t>
            </a:r>
            <a:r>
              <a:rPr lang="it-IT" spc="-50" dirty="0"/>
              <a:t>r</a:t>
            </a:r>
            <a:r>
              <a:rPr lang="it-IT" spc="-15" dirty="0"/>
              <a:t>s</a:t>
            </a:r>
            <a:r>
              <a:rPr lang="it-IT" spc="-10" dirty="0"/>
              <a:t>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sequen</a:t>
            </a:r>
            <a:r>
              <a:rPr lang="it-IT" spc="-55" dirty="0"/>
              <a:t>z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che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e</a:t>
            </a:r>
            <a:r>
              <a:rPr lang="it-IT" spc="-30" dirty="0"/>
              <a:t>v</a:t>
            </a:r>
            <a:r>
              <a:rPr lang="it-IT" spc="-15" dirty="0"/>
              <a:t>ol</a:t>
            </a:r>
            <a:r>
              <a:rPr lang="it-IT" spc="-30" dirty="0"/>
              <a:t>v</a:t>
            </a:r>
            <a:r>
              <a:rPr lang="it-IT" spc="-10" dirty="0"/>
              <a:t>e</a:t>
            </a:r>
            <a:r>
              <a:rPr lang="it-IT" spc="-55" dirty="0"/>
              <a:t>r</a:t>
            </a:r>
            <a:r>
              <a:rPr lang="it-IT" spc="-10" dirty="0"/>
              <a:t>a</a:t>
            </a:r>
            <a:r>
              <a:rPr lang="it-IT" spc="-20" dirty="0"/>
              <a:t>nn</a:t>
            </a:r>
            <a:r>
              <a:rPr lang="it-IT" spc="-15" dirty="0"/>
              <a:t>o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i</a:t>
            </a:r>
            <a:r>
              <a:rPr lang="it-IT" dirty="0"/>
              <a:t>n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modo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indipende</a:t>
            </a:r>
            <a:r>
              <a:rPr lang="it-IT" spc="-30" dirty="0"/>
              <a:t>n</a:t>
            </a:r>
            <a:r>
              <a:rPr lang="it-IT" spc="-35" dirty="0"/>
              <a:t>t</a:t>
            </a:r>
            <a:r>
              <a:rPr lang="it-IT" spc="-10" dirty="0"/>
              <a:t>e</a:t>
            </a:r>
            <a:r>
              <a:rPr lang="it-IT" spc="-2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un</a:t>
            </a:r>
            <a:r>
              <a:rPr lang="it-IT" spc="-10" dirty="0"/>
              <a:t>e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5"/>
              <a:t>dall</a:t>
            </a:r>
            <a:r>
              <a:rPr lang="it-IT" spc="-10"/>
              <a:t>e</a:t>
            </a:r>
            <a:r>
              <a:rPr lang="it-IT" spc="-20">
                <a:latin typeface="Times New Roman"/>
                <a:cs typeface="Times New Roman"/>
              </a:rPr>
              <a:t> </a:t>
            </a:r>
            <a:r>
              <a:rPr lang="it-IT" spc="-10"/>
              <a:t>alt</a:t>
            </a:r>
            <a:r>
              <a:rPr lang="it-IT" spc="-35"/>
              <a:t>r</a:t>
            </a:r>
            <a:r>
              <a:rPr lang="it-IT" spc="-10"/>
              <a:t>e.</a:t>
            </a:r>
            <a:endParaRPr lang="it-IT" dirty="0"/>
          </a:p>
        </p:txBody>
      </p:sp>
      <p:grpSp>
        <p:nvGrpSpPr>
          <p:cNvPr id="22" name="Gruppo 21"/>
          <p:cNvGrpSpPr/>
          <p:nvPr/>
        </p:nvGrpSpPr>
        <p:grpSpPr>
          <a:xfrm>
            <a:off x="1609725" y="1657782"/>
            <a:ext cx="2505075" cy="2305050"/>
            <a:chOff x="704850" y="1076325"/>
            <a:chExt cx="2505075" cy="2305050"/>
          </a:xfrm>
        </p:grpSpPr>
        <p:cxnSp>
          <p:nvCxnSpPr>
            <p:cNvPr id="23" name="Connettore 1 29"/>
            <p:cNvCxnSpPr/>
            <p:nvPr/>
          </p:nvCxnSpPr>
          <p:spPr>
            <a:xfrm>
              <a:off x="704850" y="2228850"/>
              <a:ext cx="2505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35"/>
            <p:cNvCxnSpPr/>
            <p:nvPr/>
          </p:nvCxnSpPr>
          <p:spPr>
            <a:xfrm>
              <a:off x="704850" y="2305050"/>
              <a:ext cx="2505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o 24"/>
            <p:cNvGrpSpPr/>
            <p:nvPr/>
          </p:nvGrpSpPr>
          <p:grpSpPr>
            <a:xfrm>
              <a:off x="923925" y="2295525"/>
              <a:ext cx="516395" cy="1066800"/>
              <a:chOff x="857250" y="2066925"/>
              <a:chExt cx="516395" cy="1066800"/>
            </a:xfrm>
          </p:grpSpPr>
          <p:cxnSp>
            <p:nvCxnSpPr>
              <p:cNvPr id="47" name="Connettore 1 37"/>
              <p:cNvCxnSpPr>
                <a:stCxn id="51" idx="0"/>
              </p:cNvCxnSpPr>
              <p:nvPr/>
            </p:nvCxnSpPr>
            <p:spPr>
              <a:xfrm flipV="1">
                <a:off x="1095375" y="2066925"/>
                <a:ext cx="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o 47"/>
              <p:cNvGrpSpPr/>
              <p:nvPr/>
            </p:nvGrpSpPr>
            <p:grpSpPr>
              <a:xfrm>
                <a:off x="857250" y="2371725"/>
                <a:ext cx="516395" cy="762000"/>
                <a:chOff x="857250" y="2371725"/>
                <a:chExt cx="516395" cy="762000"/>
              </a:xfrm>
            </p:grpSpPr>
            <p:grpSp>
              <p:nvGrpSpPr>
                <p:cNvPr id="49" name="Gruppo 48"/>
                <p:cNvGrpSpPr/>
                <p:nvPr/>
              </p:nvGrpSpPr>
              <p:grpSpPr>
                <a:xfrm>
                  <a:off x="857250" y="2371725"/>
                  <a:ext cx="516395" cy="457200"/>
                  <a:chOff x="857250" y="2371725"/>
                  <a:chExt cx="516395" cy="457200"/>
                </a:xfrm>
              </p:grpSpPr>
              <p:sp>
                <p:nvSpPr>
                  <p:cNvPr id="51" name="Rettangolo 50"/>
                  <p:cNvSpPr/>
                  <p:nvPr/>
                </p:nvSpPr>
                <p:spPr>
                  <a:xfrm>
                    <a:off x="857250" y="2371725"/>
                    <a:ext cx="47625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CasellaDiTesto 51"/>
                  <p:cNvSpPr txBox="1"/>
                  <p:nvPr/>
                </p:nvSpPr>
                <p:spPr>
                  <a:xfrm>
                    <a:off x="866775" y="2409825"/>
                    <a:ext cx="5068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Courier New" pitchFamily="49" charset="0"/>
                        <a:cs typeface="Courier New" pitchFamily="49" charset="0"/>
                      </a:rPr>
                      <a:t>f11</a:t>
                    </a:r>
                  </a:p>
                </p:txBody>
              </p:sp>
            </p:grpSp>
            <p:cxnSp>
              <p:nvCxnSpPr>
                <p:cNvPr id="50" name="Connettore 1 38"/>
                <p:cNvCxnSpPr/>
                <p:nvPr/>
              </p:nvCxnSpPr>
              <p:spPr>
                <a:xfrm flipV="1">
                  <a:off x="1095375" y="2828925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o 25"/>
            <p:cNvGrpSpPr/>
            <p:nvPr/>
          </p:nvGrpSpPr>
          <p:grpSpPr>
            <a:xfrm>
              <a:off x="1714500" y="2314575"/>
              <a:ext cx="516395" cy="1066800"/>
              <a:chOff x="857250" y="2066925"/>
              <a:chExt cx="516395" cy="1066800"/>
            </a:xfrm>
          </p:grpSpPr>
          <p:cxnSp>
            <p:nvCxnSpPr>
              <p:cNvPr id="41" name="Connettore 1 47"/>
              <p:cNvCxnSpPr>
                <a:stCxn id="45" idx="0"/>
              </p:cNvCxnSpPr>
              <p:nvPr/>
            </p:nvCxnSpPr>
            <p:spPr>
              <a:xfrm flipV="1">
                <a:off x="1095375" y="2066925"/>
                <a:ext cx="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po 39"/>
              <p:cNvGrpSpPr/>
              <p:nvPr/>
            </p:nvGrpSpPr>
            <p:grpSpPr>
              <a:xfrm>
                <a:off x="857250" y="2371725"/>
                <a:ext cx="516395" cy="762000"/>
                <a:chOff x="857250" y="2371725"/>
                <a:chExt cx="516395" cy="762000"/>
              </a:xfrm>
            </p:grpSpPr>
            <p:grpSp>
              <p:nvGrpSpPr>
                <p:cNvPr id="43" name="Gruppo 20"/>
                <p:cNvGrpSpPr/>
                <p:nvPr/>
              </p:nvGrpSpPr>
              <p:grpSpPr>
                <a:xfrm>
                  <a:off x="857250" y="2371725"/>
                  <a:ext cx="516395" cy="457200"/>
                  <a:chOff x="857250" y="2371725"/>
                  <a:chExt cx="516395" cy="457200"/>
                </a:xfrm>
              </p:grpSpPr>
              <p:sp>
                <p:nvSpPr>
                  <p:cNvPr id="45" name="Rettangolo 44"/>
                  <p:cNvSpPr/>
                  <p:nvPr/>
                </p:nvSpPr>
                <p:spPr>
                  <a:xfrm>
                    <a:off x="857250" y="2371725"/>
                    <a:ext cx="47625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6" name="CasellaDiTesto 45"/>
                  <p:cNvSpPr txBox="1"/>
                  <p:nvPr/>
                </p:nvSpPr>
                <p:spPr>
                  <a:xfrm>
                    <a:off x="866775" y="2409825"/>
                    <a:ext cx="5068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Courier New" pitchFamily="49" charset="0"/>
                        <a:cs typeface="Courier New" pitchFamily="49" charset="0"/>
                      </a:rPr>
                      <a:t>f21</a:t>
                    </a:r>
                  </a:p>
                </p:txBody>
              </p:sp>
            </p:grpSp>
            <p:cxnSp>
              <p:nvCxnSpPr>
                <p:cNvPr id="44" name="Connettore 1 50"/>
                <p:cNvCxnSpPr/>
                <p:nvPr/>
              </p:nvCxnSpPr>
              <p:spPr>
                <a:xfrm flipV="1">
                  <a:off x="1095375" y="2828925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uppo 26"/>
            <p:cNvGrpSpPr/>
            <p:nvPr/>
          </p:nvGrpSpPr>
          <p:grpSpPr>
            <a:xfrm>
              <a:off x="2476500" y="2314575"/>
              <a:ext cx="516395" cy="1066800"/>
              <a:chOff x="857250" y="2066925"/>
              <a:chExt cx="516395" cy="1066800"/>
            </a:xfrm>
          </p:grpSpPr>
          <p:cxnSp>
            <p:nvCxnSpPr>
              <p:cNvPr id="35" name="Connettore 1 54"/>
              <p:cNvCxnSpPr>
                <a:stCxn id="39" idx="0"/>
              </p:cNvCxnSpPr>
              <p:nvPr/>
            </p:nvCxnSpPr>
            <p:spPr>
              <a:xfrm flipV="1">
                <a:off x="1095375" y="2066925"/>
                <a:ext cx="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uppo 39"/>
              <p:cNvGrpSpPr/>
              <p:nvPr/>
            </p:nvGrpSpPr>
            <p:grpSpPr>
              <a:xfrm>
                <a:off x="857250" y="2371725"/>
                <a:ext cx="516395" cy="762000"/>
                <a:chOff x="857250" y="2371725"/>
                <a:chExt cx="516395" cy="762000"/>
              </a:xfrm>
            </p:grpSpPr>
            <p:grpSp>
              <p:nvGrpSpPr>
                <p:cNvPr id="37" name="Gruppo 20"/>
                <p:cNvGrpSpPr/>
                <p:nvPr/>
              </p:nvGrpSpPr>
              <p:grpSpPr>
                <a:xfrm>
                  <a:off x="857250" y="2371725"/>
                  <a:ext cx="516395" cy="457200"/>
                  <a:chOff x="857250" y="2371725"/>
                  <a:chExt cx="516395" cy="457200"/>
                </a:xfrm>
              </p:grpSpPr>
              <p:sp>
                <p:nvSpPr>
                  <p:cNvPr id="39" name="Rettangolo 38"/>
                  <p:cNvSpPr/>
                  <p:nvPr/>
                </p:nvSpPr>
                <p:spPr>
                  <a:xfrm>
                    <a:off x="857250" y="2371725"/>
                    <a:ext cx="47625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0" name="CasellaDiTesto 39"/>
                  <p:cNvSpPr txBox="1"/>
                  <p:nvPr/>
                </p:nvSpPr>
                <p:spPr>
                  <a:xfrm>
                    <a:off x="866775" y="2409825"/>
                    <a:ext cx="5068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Courier New" pitchFamily="49" charset="0"/>
                        <a:cs typeface="Courier New" pitchFamily="49" charset="0"/>
                      </a:rPr>
                      <a:t>f31</a:t>
                    </a:r>
                  </a:p>
                </p:txBody>
              </p:sp>
            </p:grpSp>
            <p:cxnSp>
              <p:nvCxnSpPr>
                <p:cNvPr id="38" name="Connettore 1 57"/>
                <p:cNvCxnSpPr/>
                <p:nvPr/>
              </p:nvCxnSpPr>
              <p:spPr>
                <a:xfrm flipV="1">
                  <a:off x="1095375" y="2828925"/>
                  <a:ext cx="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Connettore 1 61"/>
            <p:cNvCxnSpPr>
              <a:stCxn id="33" idx="0"/>
            </p:cNvCxnSpPr>
            <p:nvPr/>
          </p:nvCxnSpPr>
          <p:spPr>
            <a:xfrm flipV="1">
              <a:off x="1762125" y="1076325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o 20"/>
            <p:cNvGrpSpPr/>
            <p:nvPr/>
          </p:nvGrpSpPr>
          <p:grpSpPr>
            <a:xfrm>
              <a:off x="1524000" y="1381125"/>
              <a:ext cx="476250" cy="457200"/>
              <a:chOff x="857250" y="2371725"/>
              <a:chExt cx="476250" cy="457200"/>
            </a:xfrm>
          </p:grpSpPr>
          <p:sp>
            <p:nvSpPr>
              <p:cNvPr id="33" name="Rettangolo 32"/>
              <p:cNvSpPr/>
              <p:nvPr/>
            </p:nvSpPr>
            <p:spPr>
              <a:xfrm>
                <a:off x="857250" y="2371725"/>
                <a:ext cx="476250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866775" y="2409825"/>
                <a:ext cx="399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latin typeface="Courier New" pitchFamily="49" charset="0"/>
                    <a:cs typeface="Courier New" pitchFamily="49" charset="0"/>
                  </a:rPr>
                  <a:t>f1</a:t>
                </a:r>
              </a:p>
            </p:txBody>
          </p:sp>
        </p:grpSp>
        <p:cxnSp>
          <p:nvCxnSpPr>
            <p:cNvPr id="30" name="Connettore 1 64"/>
            <p:cNvCxnSpPr/>
            <p:nvPr/>
          </p:nvCxnSpPr>
          <p:spPr>
            <a:xfrm flipV="1">
              <a:off x="1762125" y="1838325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74"/>
            <p:cNvCxnSpPr/>
            <p:nvPr/>
          </p:nvCxnSpPr>
          <p:spPr>
            <a:xfrm>
              <a:off x="1638300" y="2038350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1800225" y="1857375"/>
              <a:ext cx="44275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/>
                <a:t> </a:t>
              </a:r>
              <a:r>
                <a:rPr lang="it-IT" sz="1400" dirty="0">
                  <a:latin typeface="Courier New" pitchFamily="49" charset="0"/>
                  <a:cs typeface="Courier New" pitchFamily="49" charset="0"/>
                </a:rPr>
                <a:t>T1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5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- 7</a:t>
            </a:r>
            <a:endParaRPr lang="it-IT" dirty="0"/>
          </a:p>
        </p:txBody>
      </p:sp>
      <p:sp>
        <p:nvSpPr>
          <p:cNvPr id="12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53" name="Segnaposto contenuto 7"/>
          <p:cNvSpPr>
            <a:spLocks noGrp="1"/>
          </p:cNvSpPr>
          <p:nvPr>
            <p:ph idx="14"/>
          </p:nvPr>
        </p:nvSpPr>
        <p:spPr>
          <a:xfrm>
            <a:off x="4418543" y="1322388"/>
            <a:ext cx="4125382" cy="1010082"/>
          </a:xfrm>
        </p:spPr>
        <p:txBody>
          <a:bodyPr/>
          <a:lstStyle/>
          <a:p>
            <a:r>
              <a:rPr lang="it-IT" b="1" dirty="0"/>
              <a:t>Sincronizzazione </a:t>
            </a:r>
            <a:r>
              <a:rPr lang="it-IT" dirty="0"/>
              <a:t>tra più attività. </a:t>
            </a:r>
            <a:br>
              <a:rPr lang="it-IT" dirty="0"/>
            </a:br>
            <a:r>
              <a:rPr lang="it-IT" dirty="0"/>
              <a:t>Si ha quando più fasi precedono</a:t>
            </a:r>
            <a:br>
              <a:rPr lang="it-IT" dirty="0"/>
            </a:br>
            <a:r>
              <a:rPr lang="it-IT" dirty="0"/>
              <a:t>la </a:t>
            </a:r>
            <a:r>
              <a:rPr lang="it-IT"/>
              <a:t>stessa transizione.</a:t>
            </a:r>
            <a:endParaRPr lang="it-IT" dirty="0"/>
          </a:p>
        </p:txBody>
      </p:sp>
      <p:sp>
        <p:nvSpPr>
          <p:cNvPr id="54" name="Segnaposto contenuto 7"/>
          <p:cNvSpPr>
            <a:spLocks noGrp="1"/>
          </p:cNvSpPr>
          <p:nvPr>
            <p:ph idx="14"/>
          </p:nvPr>
        </p:nvSpPr>
        <p:spPr>
          <a:xfrm>
            <a:off x="4418543" y="2398712"/>
            <a:ext cx="4096807" cy="128630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0" dirty="0"/>
              <a:t>Condizione</a:t>
            </a:r>
            <a:r>
              <a:rPr lang="it-IT" spc="-60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a</a:t>
            </a:r>
            <a:r>
              <a:rPr lang="it-IT" spc="-30" dirty="0"/>
              <a:t>f</a:t>
            </a:r>
            <a:r>
              <a:rPr lang="it-IT" spc="-15" dirty="0"/>
              <a:t>finch</a:t>
            </a:r>
            <a:r>
              <a:rPr lang="it-IT" spc="-10" dirty="0"/>
              <a:t>é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la</a:t>
            </a:r>
            <a:r>
              <a:rPr lang="it-IT" spc="-1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t</a:t>
            </a:r>
            <a:r>
              <a:rPr lang="it-IT" spc="-55" dirty="0"/>
              <a:t>r</a:t>
            </a:r>
            <a:r>
              <a:rPr lang="it-IT" spc="-10" dirty="0"/>
              <a:t>ansizione</a:t>
            </a:r>
            <a:br>
              <a:rPr lang="it-IT" spc="-10" dirty="0"/>
            </a:br>
            <a:r>
              <a:rPr lang="it-IT" spc="-15" dirty="0"/>
              <a:t>s</a:t>
            </a:r>
            <a:r>
              <a:rPr lang="it-IT" spc="-5" dirty="0"/>
              <a:t>ia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supe</a:t>
            </a:r>
            <a:r>
              <a:rPr lang="it-IT" spc="-55" dirty="0"/>
              <a:t>r</a:t>
            </a:r>
            <a:r>
              <a:rPr lang="it-IT" spc="-25" dirty="0"/>
              <a:t>a</a:t>
            </a:r>
            <a:r>
              <a:rPr lang="it-IT" spc="-35" dirty="0"/>
              <a:t>t</a:t>
            </a:r>
            <a:r>
              <a:rPr lang="it-IT" spc="-10" dirty="0"/>
              <a:t>a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è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che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tu</a:t>
            </a:r>
            <a:r>
              <a:rPr lang="it-IT" spc="-40" dirty="0"/>
              <a:t>t</a:t>
            </a:r>
            <a:r>
              <a:rPr lang="it-IT" spc="-35" dirty="0"/>
              <a:t>t</a:t>
            </a:r>
            <a:r>
              <a:rPr lang="it-IT" spc="-10" dirty="0"/>
              <a:t>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sequen</a:t>
            </a:r>
            <a:r>
              <a:rPr lang="it-IT" spc="-55" dirty="0"/>
              <a:t>z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pa</a:t>
            </a:r>
            <a:r>
              <a:rPr lang="it-IT" spc="-55" dirty="0"/>
              <a:t>r</a:t>
            </a:r>
            <a:r>
              <a:rPr lang="it-IT" spc="-10" dirty="0"/>
              <a:t>all</a:t>
            </a:r>
            <a:r>
              <a:rPr lang="it-IT" spc="-5" dirty="0"/>
              <a:t>e</a:t>
            </a:r>
            <a:r>
              <a:rPr lang="it-IT" spc="-15" dirty="0"/>
              <a:t>le</a:t>
            </a:r>
            <a:r>
              <a:rPr lang="it-IT" spc="-10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siano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35" dirty="0"/>
              <a:t>t</a:t>
            </a:r>
            <a:r>
              <a:rPr lang="it-IT" spc="-15" dirty="0"/>
              <a:t>erm</a:t>
            </a:r>
            <a:r>
              <a:rPr lang="it-IT" spc="-5" dirty="0"/>
              <a:t>i</a:t>
            </a:r>
            <a:r>
              <a:rPr lang="it-IT" spc="-20" dirty="0"/>
              <a:t>na</a:t>
            </a:r>
            <a:r>
              <a:rPr lang="it-IT" spc="-25" dirty="0"/>
              <a:t>t</a:t>
            </a:r>
            <a:r>
              <a:rPr lang="it-IT" spc="-10" dirty="0"/>
              <a:t>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e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che</a:t>
            </a:r>
            <a:r>
              <a:rPr lang="it-IT" spc="-5" dirty="0">
                <a:latin typeface="Times New Roman"/>
                <a:cs typeface="Times New Roman"/>
              </a:rPr>
              <a:t>  </a:t>
            </a:r>
            <a:r>
              <a:rPr lang="it-IT" spc="-15" dirty="0"/>
              <a:t>quind</a:t>
            </a:r>
            <a:r>
              <a:rPr lang="it-IT" spc="-5" dirty="0"/>
              <a:t>i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55" dirty="0"/>
              <a:t>f</a:t>
            </a:r>
            <a:r>
              <a:rPr lang="it-IT" spc="-10" dirty="0"/>
              <a:t>a</a:t>
            </a:r>
            <a:r>
              <a:rPr lang="it-IT" spc="-15" dirty="0"/>
              <a:t>s</a:t>
            </a:r>
            <a:r>
              <a:rPr lang="it-IT" dirty="0"/>
              <a:t>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final</a:t>
            </a:r>
            <a:r>
              <a:rPr lang="it-IT" dirty="0"/>
              <a:t>i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siano</a:t>
            </a:r>
            <a:r>
              <a:rPr lang="it-IT" spc="-10" dirty="0">
                <a:latin typeface="Times New Roman"/>
                <a:cs typeface="Times New Roman"/>
              </a:rPr>
              <a:t> </a:t>
            </a:r>
            <a:r>
              <a:rPr lang="it-IT" spc="-10"/>
              <a:t>tu</a:t>
            </a:r>
            <a:r>
              <a:rPr lang="it-IT" spc="-40"/>
              <a:t>t</a:t>
            </a:r>
            <a:r>
              <a:rPr lang="it-IT" spc="-35"/>
              <a:t>t</a:t>
            </a:r>
            <a:r>
              <a:rPr lang="it-IT" spc="-10"/>
              <a:t>e</a:t>
            </a:r>
            <a:r>
              <a:rPr lang="it-IT" spc="-40">
                <a:latin typeface="Times New Roman"/>
                <a:cs typeface="Times New Roman"/>
              </a:rPr>
              <a:t> </a:t>
            </a:r>
            <a:r>
              <a:rPr lang="it-IT" spc="-30"/>
              <a:t>a</a:t>
            </a:r>
            <a:r>
              <a:rPr lang="it-IT" spc="-40"/>
              <a:t>t</a:t>
            </a:r>
            <a:r>
              <a:rPr lang="it-IT" spc="-10"/>
              <a:t>t</a:t>
            </a:r>
            <a:r>
              <a:rPr lang="it-IT" spc="-5"/>
              <a:t>i</a:t>
            </a:r>
            <a:r>
              <a:rPr lang="it-IT" spc="-30"/>
              <a:t>ve.</a:t>
            </a:r>
            <a:endParaRPr lang="it-IT" dirty="0"/>
          </a:p>
          <a:p>
            <a:pPr marL="190500" lvl="1" indent="-190500">
              <a:buSzPct val="70000"/>
              <a:buNone/>
            </a:pPr>
            <a:endParaRPr lang="it-IT" i="1" spc="-15" dirty="0"/>
          </a:p>
        </p:txBody>
      </p:sp>
      <p:sp>
        <p:nvSpPr>
          <p:cNvPr id="55" name="Segnaposto contenuto 7"/>
          <p:cNvSpPr>
            <a:spLocks noGrp="1"/>
          </p:cNvSpPr>
          <p:nvPr>
            <p:ph idx="14"/>
          </p:nvPr>
        </p:nvSpPr>
        <p:spPr>
          <a:xfrm>
            <a:off x="4418543" y="3789362"/>
            <a:ext cx="4096807" cy="128630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i="1" spc="-15" dirty="0"/>
              <a:t>Esempi</a:t>
            </a:r>
            <a:r>
              <a:rPr lang="it-IT" i="1" spc="-10" dirty="0"/>
              <a:t>o</a:t>
            </a:r>
            <a:r>
              <a:rPr lang="it-IT" spc="-10" dirty="0"/>
              <a:t>: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55" dirty="0"/>
              <a:t>f</a:t>
            </a:r>
            <a:r>
              <a:rPr lang="it-IT" spc="-10" dirty="0"/>
              <a:t>a</a:t>
            </a:r>
            <a:r>
              <a:rPr lang="it-IT" spc="-15" dirty="0"/>
              <a:t>s</a:t>
            </a:r>
            <a:r>
              <a:rPr lang="it-IT" dirty="0"/>
              <a:t>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final</a:t>
            </a:r>
            <a:r>
              <a:rPr lang="it-IT" dirty="0"/>
              <a:t>i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f15</a:t>
            </a:r>
            <a:r>
              <a:rPr lang="it-IT" spc="-5" dirty="0"/>
              <a:t>,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f29</a:t>
            </a:r>
            <a:br>
              <a:rPr lang="it-IT" spc="-15" dirty="0">
                <a:latin typeface="Courier New"/>
                <a:cs typeface="Courier New"/>
              </a:rPr>
            </a:br>
            <a:r>
              <a:rPr lang="it-IT" spc="-15" dirty="0">
                <a:cs typeface="Courier New"/>
              </a:rPr>
              <a:t>e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15" dirty="0">
                <a:latin typeface="Courier New"/>
                <a:cs typeface="Courier New"/>
              </a:rPr>
              <a:t>f34</a:t>
            </a:r>
            <a:r>
              <a:rPr lang="it-IT" spc="-750" dirty="0">
                <a:latin typeface="Courier New"/>
                <a:cs typeface="Courier New"/>
              </a:rPr>
              <a:t> </a:t>
            </a:r>
            <a:r>
              <a:rPr lang="it-IT" spc="-10" dirty="0"/>
              <a:t>sono</a:t>
            </a:r>
            <a:r>
              <a:rPr lang="it-IT" spc="-5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sinc</a:t>
            </a:r>
            <a:r>
              <a:rPr lang="it-IT" spc="-45" dirty="0"/>
              <a:t>r</a:t>
            </a:r>
            <a:r>
              <a:rPr lang="it-IT" spc="-15" dirty="0"/>
              <a:t>oniz</a:t>
            </a:r>
            <a:r>
              <a:rPr lang="it-IT" spc="-45" dirty="0"/>
              <a:t>z</a:t>
            </a:r>
            <a:r>
              <a:rPr lang="it-IT" spc="-25" dirty="0"/>
              <a:t>a</a:t>
            </a:r>
            <a:r>
              <a:rPr lang="it-IT" spc="-35" dirty="0"/>
              <a:t>t</a:t>
            </a:r>
            <a:r>
              <a:rPr lang="it-IT" spc="-10" dirty="0"/>
              <a:t>e</a:t>
            </a:r>
            <a:r>
              <a:rPr lang="it-IT" spc="-25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dalla</a:t>
            </a:r>
            <a:r>
              <a:rPr lang="it-IT" spc="-10" dirty="0">
                <a:latin typeface="Times New Roman"/>
                <a:cs typeface="Times New Roman"/>
              </a:rPr>
              <a:t> </a:t>
            </a:r>
            <a:r>
              <a:rPr lang="it-IT" spc="-10"/>
              <a:t>t</a:t>
            </a:r>
            <a:r>
              <a:rPr lang="it-IT" spc="-55"/>
              <a:t>r</a:t>
            </a:r>
            <a:r>
              <a:rPr lang="it-IT" spc="-10"/>
              <a:t>ansizione</a:t>
            </a:r>
            <a:r>
              <a:rPr lang="it-IT" spc="-35">
                <a:latin typeface="Times New Roman"/>
                <a:cs typeface="Times New Roman"/>
              </a:rPr>
              <a:t> </a:t>
            </a:r>
            <a:r>
              <a:rPr lang="it-IT" spc="-15">
                <a:latin typeface="Courier New"/>
                <a:cs typeface="Courier New"/>
              </a:rPr>
              <a:t>T33.</a:t>
            </a:r>
            <a:endParaRPr lang="it-IT" dirty="0">
              <a:latin typeface="Courier New"/>
              <a:cs typeface="Courier New"/>
            </a:endParaRPr>
          </a:p>
          <a:p>
            <a:pPr marL="190500" lvl="1" indent="-190500">
              <a:buSzPct val="70000"/>
              <a:buFont typeface="Wingdings" pitchFamily="2" charset="2"/>
              <a:buChar char=""/>
            </a:pPr>
            <a:endParaRPr lang="it-IT" dirty="0"/>
          </a:p>
        </p:txBody>
      </p:sp>
      <p:grpSp>
        <p:nvGrpSpPr>
          <p:cNvPr id="56" name="Gruppo 55"/>
          <p:cNvGrpSpPr/>
          <p:nvPr/>
        </p:nvGrpSpPr>
        <p:grpSpPr>
          <a:xfrm>
            <a:off x="1466850" y="1980044"/>
            <a:ext cx="2505075" cy="1638300"/>
            <a:chOff x="981075" y="1685925"/>
            <a:chExt cx="2505075" cy="1638300"/>
          </a:xfrm>
        </p:grpSpPr>
        <p:cxnSp>
          <p:nvCxnSpPr>
            <p:cNvPr id="57" name="Connettore 1 14"/>
            <p:cNvCxnSpPr/>
            <p:nvPr/>
          </p:nvCxnSpPr>
          <p:spPr>
            <a:xfrm>
              <a:off x="981075" y="2867025"/>
              <a:ext cx="2505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15"/>
            <p:cNvCxnSpPr/>
            <p:nvPr/>
          </p:nvCxnSpPr>
          <p:spPr>
            <a:xfrm>
              <a:off x="981075" y="2943225"/>
              <a:ext cx="2505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38"/>
            <p:cNvCxnSpPr>
              <a:stCxn id="80" idx="0"/>
            </p:cNvCxnSpPr>
            <p:nvPr/>
          </p:nvCxnSpPr>
          <p:spPr>
            <a:xfrm flipV="1">
              <a:off x="1438275" y="1685925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uppo 59"/>
            <p:cNvGrpSpPr/>
            <p:nvPr/>
          </p:nvGrpSpPr>
          <p:grpSpPr>
            <a:xfrm>
              <a:off x="1200150" y="1990725"/>
              <a:ext cx="516395" cy="876300"/>
              <a:chOff x="857250" y="2371725"/>
              <a:chExt cx="516395" cy="876300"/>
            </a:xfrm>
          </p:grpSpPr>
          <p:grpSp>
            <p:nvGrpSpPr>
              <p:cNvPr id="78" name="Gruppo 20"/>
              <p:cNvGrpSpPr/>
              <p:nvPr/>
            </p:nvGrpSpPr>
            <p:grpSpPr>
              <a:xfrm>
                <a:off x="857250" y="2371725"/>
                <a:ext cx="516395" cy="457200"/>
                <a:chOff x="857250" y="2371725"/>
                <a:chExt cx="516395" cy="457200"/>
              </a:xfrm>
            </p:grpSpPr>
            <p:sp>
              <p:nvSpPr>
                <p:cNvPr id="80" name="Rettangolo 79"/>
                <p:cNvSpPr/>
                <p:nvPr/>
              </p:nvSpPr>
              <p:spPr>
                <a:xfrm>
                  <a:off x="857250" y="2371725"/>
                  <a:ext cx="476250" cy="4572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" name="CasellaDiTesto 80"/>
                <p:cNvSpPr txBox="1"/>
                <p:nvPr/>
              </p:nvSpPr>
              <p:spPr>
                <a:xfrm>
                  <a:off x="866775" y="2409825"/>
                  <a:ext cx="5068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latin typeface="Courier New" pitchFamily="49" charset="0"/>
                      <a:cs typeface="Courier New" pitchFamily="49" charset="0"/>
                    </a:rPr>
                    <a:t>f15</a:t>
                  </a:r>
                </a:p>
              </p:txBody>
            </p:sp>
          </p:grpSp>
          <p:cxnSp>
            <p:nvCxnSpPr>
              <p:cNvPr id="79" name="Connettore 1 41"/>
              <p:cNvCxnSpPr/>
              <p:nvPr/>
            </p:nvCxnSpPr>
            <p:spPr>
              <a:xfrm flipV="1">
                <a:off x="1095375" y="2828925"/>
                <a:ext cx="0" cy="4191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po 46"/>
            <p:cNvGrpSpPr/>
            <p:nvPr/>
          </p:nvGrpSpPr>
          <p:grpSpPr>
            <a:xfrm>
              <a:off x="1990725" y="1704975"/>
              <a:ext cx="516395" cy="1152525"/>
              <a:chOff x="857250" y="2066925"/>
              <a:chExt cx="516395" cy="1152525"/>
            </a:xfrm>
          </p:grpSpPr>
          <p:cxnSp>
            <p:nvCxnSpPr>
              <p:cNvPr id="72" name="Connettore 1 32"/>
              <p:cNvCxnSpPr>
                <a:stCxn id="76" idx="0"/>
              </p:cNvCxnSpPr>
              <p:nvPr/>
            </p:nvCxnSpPr>
            <p:spPr>
              <a:xfrm flipV="1">
                <a:off x="1095375" y="2066925"/>
                <a:ext cx="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uppo 39"/>
              <p:cNvGrpSpPr/>
              <p:nvPr/>
            </p:nvGrpSpPr>
            <p:grpSpPr>
              <a:xfrm>
                <a:off x="857250" y="2371725"/>
                <a:ext cx="516395" cy="847725"/>
                <a:chOff x="857250" y="2371725"/>
                <a:chExt cx="516395" cy="847725"/>
              </a:xfrm>
            </p:grpSpPr>
            <p:grpSp>
              <p:nvGrpSpPr>
                <p:cNvPr id="74" name="Gruppo 20"/>
                <p:cNvGrpSpPr/>
                <p:nvPr/>
              </p:nvGrpSpPr>
              <p:grpSpPr>
                <a:xfrm>
                  <a:off x="857250" y="2371725"/>
                  <a:ext cx="516395" cy="457200"/>
                  <a:chOff x="857250" y="2371725"/>
                  <a:chExt cx="516395" cy="457200"/>
                </a:xfrm>
              </p:grpSpPr>
              <p:sp>
                <p:nvSpPr>
                  <p:cNvPr id="76" name="Rettangolo 75"/>
                  <p:cNvSpPr/>
                  <p:nvPr/>
                </p:nvSpPr>
                <p:spPr>
                  <a:xfrm>
                    <a:off x="857250" y="2371725"/>
                    <a:ext cx="47625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7" name="CasellaDiTesto 76"/>
                  <p:cNvSpPr txBox="1"/>
                  <p:nvPr/>
                </p:nvSpPr>
                <p:spPr>
                  <a:xfrm>
                    <a:off x="866775" y="2409825"/>
                    <a:ext cx="5068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Courier New" pitchFamily="49" charset="0"/>
                        <a:cs typeface="Courier New" pitchFamily="49" charset="0"/>
                      </a:rPr>
                      <a:t>f29</a:t>
                    </a:r>
                  </a:p>
                </p:txBody>
              </p:sp>
            </p:grpSp>
            <p:cxnSp>
              <p:nvCxnSpPr>
                <p:cNvPr id="75" name="Connettore 1 35"/>
                <p:cNvCxnSpPr/>
                <p:nvPr/>
              </p:nvCxnSpPr>
              <p:spPr>
                <a:xfrm flipV="1">
                  <a:off x="1095375" y="2828925"/>
                  <a:ext cx="0" cy="3905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uppo 53"/>
            <p:cNvGrpSpPr/>
            <p:nvPr/>
          </p:nvGrpSpPr>
          <p:grpSpPr>
            <a:xfrm>
              <a:off x="2752725" y="1704975"/>
              <a:ext cx="516395" cy="1162050"/>
              <a:chOff x="857250" y="2066925"/>
              <a:chExt cx="516395" cy="1162050"/>
            </a:xfrm>
          </p:grpSpPr>
          <p:cxnSp>
            <p:nvCxnSpPr>
              <p:cNvPr id="66" name="Connettore 1 26"/>
              <p:cNvCxnSpPr>
                <a:stCxn id="70" idx="0"/>
              </p:cNvCxnSpPr>
              <p:nvPr/>
            </p:nvCxnSpPr>
            <p:spPr>
              <a:xfrm flipV="1">
                <a:off x="1095375" y="2066925"/>
                <a:ext cx="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uppo 39"/>
              <p:cNvGrpSpPr/>
              <p:nvPr/>
            </p:nvGrpSpPr>
            <p:grpSpPr>
              <a:xfrm>
                <a:off x="857250" y="2371725"/>
                <a:ext cx="516395" cy="857250"/>
                <a:chOff x="857250" y="2371725"/>
                <a:chExt cx="516395" cy="857250"/>
              </a:xfrm>
            </p:grpSpPr>
            <p:grpSp>
              <p:nvGrpSpPr>
                <p:cNvPr id="68" name="Gruppo 20"/>
                <p:cNvGrpSpPr/>
                <p:nvPr/>
              </p:nvGrpSpPr>
              <p:grpSpPr>
                <a:xfrm>
                  <a:off x="857250" y="2371725"/>
                  <a:ext cx="516395" cy="457200"/>
                  <a:chOff x="857250" y="2371725"/>
                  <a:chExt cx="516395" cy="457200"/>
                </a:xfrm>
              </p:grpSpPr>
              <p:sp>
                <p:nvSpPr>
                  <p:cNvPr id="70" name="Rettangolo 69"/>
                  <p:cNvSpPr/>
                  <p:nvPr/>
                </p:nvSpPr>
                <p:spPr>
                  <a:xfrm>
                    <a:off x="857250" y="2371725"/>
                    <a:ext cx="47625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1" name="CasellaDiTesto 70"/>
                  <p:cNvSpPr txBox="1"/>
                  <p:nvPr/>
                </p:nvSpPr>
                <p:spPr>
                  <a:xfrm>
                    <a:off x="866775" y="2409825"/>
                    <a:ext cx="50687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Courier New" pitchFamily="49" charset="0"/>
                        <a:cs typeface="Courier New" pitchFamily="49" charset="0"/>
                      </a:rPr>
                      <a:t>f34</a:t>
                    </a:r>
                  </a:p>
                </p:txBody>
              </p:sp>
            </p:grpSp>
            <p:cxnSp>
              <p:nvCxnSpPr>
                <p:cNvPr id="69" name="Connettore 1 29"/>
                <p:cNvCxnSpPr/>
                <p:nvPr/>
              </p:nvCxnSpPr>
              <p:spPr>
                <a:xfrm flipV="1">
                  <a:off x="1095375" y="2828925"/>
                  <a:ext cx="0" cy="400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Connettore 1 78"/>
            <p:cNvCxnSpPr/>
            <p:nvPr/>
          </p:nvCxnSpPr>
          <p:spPr>
            <a:xfrm flipV="1">
              <a:off x="1914525" y="2943225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79"/>
            <p:cNvCxnSpPr/>
            <p:nvPr/>
          </p:nvCxnSpPr>
          <p:spPr>
            <a:xfrm>
              <a:off x="1790700" y="3143250"/>
              <a:ext cx="257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asellaDiTesto 64"/>
            <p:cNvSpPr txBox="1"/>
            <p:nvPr/>
          </p:nvSpPr>
          <p:spPr>
            <a:xfrm>
              <a:off x="1952625" y="2962275"/>
              <a:ext cx="5501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/>
                <a:t> </a:t>
              </a:r>
              <a:r>
                <a:rPr lang="it-IT" sz="1400" dirty="0">
                  <a:latin typeface="Courier New" pitchFamily="49" charset="0"/>
                  <a:cs typeface="Courier New" pitchFamily="49" charset="0"/>
                </a:rPr>
                <a:t>T33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SFC - 8</a:t>
            </a:r>
            <a:endParaRPr lang="it-IT" dirty="0"/>
          </a:p>
        </p:txBody>
      </p:sp>
      <p:sp>
        <p:nvSpPr>
          <p:cNvPr id="12" name="Segnaposto contenuto 8"/>
          <p:cNvSpPr txBox="1">
            <a:spLocks/>
          </p:cNvSpPr>
          <p:nvPr/>
        </p:nvSpPr>
        <p:spPr>
          <a:xfrm>
            <a:off x="1995488" y="3398838"/>
            <a:ext cx="6500812" cy="677862"/>
          </a:xfrm>
          <a:prstGeom prst="rect">
            <a:avLst/>
          </a:prstGeom>
        </p:spPr>
        <p:txBody>
          <a:bodyPr lIns="45720" rIns="45720"/>
          <a:lstStyle/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defRPr/>
            </a:pPr>
            <a:br>
              <a:rPr lang="it-IT" sz="2000" kern="0" dirty="0">
                <a:latin typeface="+mn-lt"/>
                <a:ea typeface="+mn-lt"/>
                <a:cs typeface="+mn-lt"/>
              </a:rPr>
            </a:br>
            <a:endParaRPr lang="it-IT" sz="2000" kern="0" dirty="0">
              <a:latin typeface="+mn-lt"/>
              <a:ea typeface="+mn-lt"/>
              <a:cs typeface="+mn-lt"/>
            </a:endParaRPr>
          </a:p>
          <a:p>
            <a:pPr marL="190500" indent="-190500" fontAlgn="auto"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0000"/>
              <a:buFont typeface="Wingdings" pitchFamily="2" charset="2"/>
              <a:buChar char=""/>
              <a:defRPr/>
            </a:pPr>
            <a:endParaRPr lang="it-IT" sz="2000" kern="0" dirty="0">
              <a:latin typeface="+mn-lt"/>
              <a:ea typeface="+mn-lt"/>
              <a:cs typeface="+mn-lt"/>
            </a:endParaRPr>
          </a:p>
        </p:txBody>
      </p:sp>
      <p:sp>
        <p:nvSpPr>
          <p:cNvPr id="38" name="Segnaposto contenuto 7"/>
          <p:cNvSpPr>
            <a:spLocks noGrp="1"/>
          </p:cNvSpPr>
          <p:nvPr>
            <p:ph idx="14"/>
          </p:nvPr>
        </p:nvSpPr>
        <p:spPr>
          <a:xfrm>
            <a:off x="2027768" y="1937367"/>
            <a:ext cx="6268507" cy="405783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L’</a:t>
            </a:r>
            <a:r>
              <a:rPr lang="it-IT" b="1" dirty="0"/>
              <a:t>SFC</a:t>
            </a:r>
            <a:r>
              <a:rPr lang="it-IT" dirty="0"/>
              <a:t> ha un grande </a:t>
            </a:r>
            <a:r>
              <a:rPr lang="it-IT"/>
              <a:t>potere espressivo.</a:t>
            </a:r>
            <a:endParaRPr lang="it-IT" dirty="0"/>
          </a:p>
        </p:txBody>
      </p:sp>
      <p:sp>
        <p:nvSpPr>
          <p:cNvPr id="39" name="Segnaposto contenuto 7"/>
          <p:cNvSpPr>
            <a:spLocks noGrp="1"/>
          </p:cNvSpPr>
          <p:nvPr>
            <p:ph idx="14"/>
          </p:nvPr>
        </p:nvSpPr>
        <p:spPr>
          <a:xfrm>
            <a:off x="2027768" y="2442395"/>
            <a:ext cx="6268507" cy="69153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dirty="0"/>
              <a:t>È</a:t>
            </a:r>
            <a:r>
              <a:rPr lang="it-IT" spc="-70" dirty="0">
                <a:latin typeface="Times New Roman"/>
                <a:cs typeface="Times New Roman"/>
              </a:rPr>
              <a:t> </a:t>
            </a:r>
            <a:r>
              <a:rPr lang="it-IT" dirty="0"/>
              <a:t>il</a:t>
            </a:r>
            <a:r>
              <a:rPr lang="it-IT" spc="-65" dirty="0">
                <a:latin typeface="Times New Roman"/>
                <a:cs typeface="Times New Roman"/>
              </a:rPr>
              <a:t> </a:t>
            </a:r>
            <a:r>
              <a:rPr lang="it-IT" dirty="0"/>
              <a:t>miglior</a:t>
            </a:r>
            <a:r>
              <a:rPr lang="it-IT" spc="-8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lingua</a:t>
            </a:r>
            <a:r>
              <a:rPr lang="it-IT" spc="25" dirty="0"/>
              <a:t>g</a:t>
            </a:r>
            <a:r>
              <a:rPr lang="it-IT" dirty="0"/>
              <a:t>gio</a:t>
            </a:r>
            <a:r>
              <a:rPr lang="it-IT" spc="-8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pe</a:t>
            </a:r>
            <a:r>
              <a:rPr lang="it-IT" spc="-10" dirty="0"/>
              <a:t>r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la</a:t>
            </a:r>
            <a:r>
              <a:rPr lang="it-IT" spc="-70" dirty="0">
                <a:latin typeface="Times New Roman"/>
                <a:cs typeface="Times New Roman"/>
              </a:rPr>
              <a:t> </a:t>
            </a:r>
            <a:r>
              <a:rPr lang="it-IT" spc="-5" dirty="0"/>
              <a:t>p</a:t>
            </a:r>
            <a:r>
              <a:rPr lang="it-IT" spc="-40" dirty="0"/>
              <a:t>r</a:t>
            </a:r>
            <a:r>
              <a:rPr lang="it-IT" spc="-20" dirty="0"/>
              <a:t>og</a:t>
            </a:r>
            <a:r>
              <a:rPr lang="it-IT" spc="-60" dirty="0"/>
              <a:t>r</a:t>
            </a:r>
            <a:r>
              <a:rPr lang="it-IT" dirty="0"/>
              <a:t>ammazione </a:t>
            </a:r>
            <a:r>
              <a:rPr lang="it-IT" spc="-5" dirty="0"/>
              <a:t>de</a:t>
            </a:r>
            <a:r>
              <a:rPr lang="it-IT" dirty="0"/>
              <a:t>l</a:t>
            </a:r>
            <a:r>
              <a:rPr lang="it-IT" spc="-60" dirty="0">
                <a:latin typeface="Times New Roman"/>
                <a:cs typeface="Times New Roman"/>
              </a:rPr>
              <a:t> </a:t>
            </a:r>
            <a:r>
              <a:rPr lang="it-IT" spc="-35" dirty="0"/>
              <a:t>c</a:t>
            </a:r>
            <a:r>
              <a:rPr lang="it-IT" spc="-5" dirty="0"/>
              <a:t>o</a:t>
            </a:r>
            <a:r>
              <a:rPr lang="it-IT" spc="-30" dirty="0"/>
              <a:t>n</a:t>
            </a:r>
            <a:r>
              <a:rPr lang="it-IT" spc="-10" dirty="0"/>
              <a:t>t</a:t>
            </a:r>
            <a:r>
              <a:rPr lang="it-IT" spc="-50" dirty="0"/>
              <a:t>r</a:t>
            </a:r>
            <a:r>
              <a:rPr lang="it-IT" spc="-5" dirty="0"/>
              <a:t>o</a:t>
            </a:r>
            <a:r>
              <a:rPr lang="it-IT" dirty="0"/>
              <a:t>llo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b="1" spc="-5" dirty="0"/>
              <a:t>logi</a:t>
            </a:r>
            <a:r>
              <a:rPr lang="it-IT" b="1" spc="-20" dirty="0"/>
              <a:t>c</a:t>
            </a:r>
            <a:r>
              <a:rPr lang="it-IT" b="1" spc="-5" dirty="0"/>
              <a:t>o</a:t>
            </a:r>
            <a:r>
              <a:rPr lang="it-IT" b="1" spc="-50" dirty="0"/>
              <a:t>/</a:t>
            </a:r>
            <a:r>
              <a:rPr lang="it-IT" b="1" spc="-5" dirty="0"/>
              <a:t>s</a:t>
            </a:r>
            <a:r>
              <a:rPr lang="it-IT" b="1" dirty="0"/>
              <a:t>equenziale</a:t>
            </a:r>
            <a:r>
              <a:rPr lang="it-IT" b="1" spc="-75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pe</a:t>
            </a:r>
            <a:r>
              <a:rPr lang="it-IT" spc="-10" dirty="0"/>
              <a:t>r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dirty="0"/>
              <a:t>si</a:t>
            </a:r>
            <a:r>
              <a:rPr lang="it-IT" spc="-35" dirty="0"/>
              <a:t>st</a:t>
            </a:r>
            <a:r>
              <a:rPr lang="it-IT" spc="-15" dirty="0"/>
              <a:t>emi </a:t>
            </a:r>
            <a:r>
              <a:rPr lang="it-IT" dirty="0"/>
              <a:t>ad</a:t>
            </a:r>
            <a:r>
              <a:rPr lang="it-IT" spc="-65" dirty="0">
                <a:latin typeface="Times New Roman"/>
                <a:cs typeface="Times New Roman"/>
              </a:rPr>
              <a:t> </a:t>
            </a:r>
            <a:r>
              <a:rPr lang="it-IT" spc="-25"/>
              <a:t>eve</a:t>
            </a:r>
            <a:r>
              <a:rPr lang="it-IT" spc="-45"/>
              <a:t>n</a:t>
            </a:r>
            <a:r>
              <a:rPr lang="it-IT" spc="-10"/>
              <a:t>t</a:t>
            </a:r>
            <a:r>
              <a:rPr lang="it-IT"/>
              <a:t>i</a:t>
            </a:r>
            <a:r>
              <a:rPr lang="it-IT" spc="-60">
                <a:latin typeface="Times New Roman"/>
                <a:cs typeface="Times New Roman"/>
              </a:rPr>
              <a:t> </a:t>
            </a:r>
            <a:r>
              <a:rPr lang="it-IT" spc="-5"/>
              <a:t>disc</a:t>
            </a:r>
            <a:r>
              <a:rPr lang="it-IT" spc="-30"/>
              <a:t>re</a:t>
            </a:r>
            <a:r>
              <a:rPr lang="it-IT" spc="-5"/>
              <a:t>ti.</a:t>
            </a:r>
            <a:endParaRPr lang="it-IT" dirty="0"/>
          </a:p>
          <a:p>
            <a:pPr marL="190500" lvl="1" indent="-190500">
              <a:buSzPct val="70000"/>
              <a:buFont typeface="Wingdings" pitchFamily="2" charset="2"/>
              <a:buChar char=""/>
            </a:pP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1267745" y="1297255"/>
            <a:ext cx="350923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SFC - Conclusioni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  <p:sp>
        <p:nvSpPr>
          <p:cNvPr id="41" name="Segnaposto contenuto 7"/>
          <p:cNvSpPr>
            <a:spLocks noGrp="1"/>
          </p:cNvSpPr>
          <p:nvPr>
            <p:ph idx="14"/>
          </p:nvPr>
        </p:nvSpPr>
        <p:spPr>
          <a:xfrm>
            <a:off x="2027768" y="3195682"/>
            <a:ext cx="6268507" cy="69153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Il</a:t>
            </a:r>
            <a:r>
              <a:rPr lang="it-IT" spc="-60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c</a:t>
            </a:r>
            <a:r>
              <a:rPr lang="it-IT" spc="-15" dirty="0"/>
              <a:t>o</a:t>
            </a:r>
            <a:r>
              <a:rPr lang="it-IT" spc="-35" dirty="0"/>
              <a:t>n</a:t>
            </a:r>
            <a:r>
              <a:rPr lang="it-IT" spc="-10" dirty="0"/>
              <a:t>t</a:t>
            </a:r>
            <a:r>
              <a:rPr lang="it-IT" spc="-40" dirty="0"/>
              <a:t>r</a:t>
            </a:r>
            <a:r>
              <a:rPr lang="it-IT" spc="-15" dirty="0"/>
              <a:t>o</a:t>
            </a:r>
            <a:r>
              <a:rPr lang="it-IT" spc="-5" dirty="0"/>
              <a:t>ll</a:t>
            </a:r>
            <a:r>
              <a:rPr lang="it-IT" dirty="0"/>
              <a:t>o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5" dirty="0"/>
              <a:t>s</a:t>
            </a:r>
            <a:r>
              <a:rPr lang="it-IT" spc="-5" dirty="0"/>
              <a:t>i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35" dirty="0"/>
              <a:t>r</a:t>
            </a:r>
            <a:r>
              <a:rPr lang="it-IT" spc="-10" dirty="0"/>
              <a:t>ealiz</a:t>
            </a:r>
            <a:r>
              <a:rPr lang="it-IT" spc="-50" dirty="0"/>
              <a:t>z</a:t>
            </a:r>
            <a:r>
              <a:rPr lang="it-IT" spc="-10" dirty="0"/>
              <a:t>a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25" dirty="0"/>
              <a:t>a</a:t>
            </a:r>
            <a:r>
              <a:rPr lang="it-IT" spc="-40" dirty="0"/>
              <a:t>t</a:t>
            </a:r>
            <a:r>
              <a:rPr lang="it-IT" spc="-10" dirty="0"/>
              <a:t>t</a:t>
            </a:r>
            <a:r>
              <a:rPr lang="it-IT" spc="-55" dirty="0"/>
              <a:t>r</a:t>
            </a:r>
            <a:r>
              <a:rPr lang="it-IT" spc="-45" dirty="0"/>
              <a:t>a</a:t>
            </a:r>
            <a:r>
              <a:rPr lang="it-IT" spc="-30" dirty="0"/>
              <a:t>v</a:t>
            </a:r>
            <a:r>
              <a:rPr lang="it-IT" spc="-10" dirty="0"/>
              <a:t>e</a:t>
            </a:r>
            <a:r>
              <a:rPr lang="it-IT" spc="-40" dirty="0"/>
              <a:t>r</a:t>
            </a:r>
            <a:r>
              <a:rPr lang="it-IT" spc="-10" dirty="0"/>
              <a:t>so</a:t>
            </a:r>
            <a:r>
              <a:rPr lang="it-IT" spc="-35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sequen</a:t>
            </a:r>
            <a:r>
              <a:rPr lang="it-IT" spc="-55" dirty="0"/>
              <a:t>z</a:t>
            </a:r>
            <a:r>
              <a:rPr lang="it-IT" spc="-10" dirty="0"/>
              <a:t>e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5" dirty="0"/>
              <a:t>d</a:t>
            </a:r>
            <a:r>
              <a:rPr lang="it-IT" dirty="0"/>
              <a:t>i</a:t>
            </a:r>
            <a:r>
              <a:rPr lang="it-IT" spc="-50" dirty="0">
                <a:latin typeface="Times New Roman"/>
                <a:cs typeface="Times New Roman"/>
              </a:rPr>
              <a:t> </a:t>
            </a:r>
            <a:r>
              <a:rPr lang="it-IT" spc="-30" dirty="0"/>
              <a:t>a</a:t>
            </a:r>
            <a:r>
              <a:rPr lang="it-IT" spc="-40" dirty="0"/>
              <a:t>t</a:t>
            </a:r>
            <a:r>
              <a:rPr lang="it-IT" spc="-10" dirty="0"/>
              <a:t>t</a:t>
            </a:r>
            <a:r>
              <a:rPr lang="it-IT" spc="-5" dirty="0"/>
              <a:t>i</a:t>
            </a:r>
            <a:r>
              <a:rPr lang="it-IT" spc="-15" dirty="0"/>
              <a:t>v</a:t>
            </a:r>
            <a:r>
              <a:rPr lang="it-IT" spc="-5" dirty="0"/>
              <a:t>i</a:t>
            </a:r>
            <a:r>
              <a:rPr lang="it-IT" spc="-30" dirty="0"/>
              <a:t>t</a:t>
            </a:r>
            <a:r>
              <a:rPr lang="it-IT" spc="-5" dirty="0"/>
              <a:t>à,</a:t>
            </a:r>
            <a:r>
              <a:rPr lang="it-IT" spc="-3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la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10" dirty="0"/>
              <a:t>cui</a:t>
            </a:r>
            <a:r>
              <a:rPr lang="it-IT" spc="-5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e</a:t>
            </a:r>
            <a:r>
              <a:rPr lang="it-IT" spc="-30" dirty="0"/>
              <a:t>v</a:t>
            </a:r>
            <a:r>
              <a:rPr lang="it-IT" spc="-15" dirty="0"/>
              <a:t>oluzion</a:t>
            </a:r>
            <a:r>
              <a:rPr lang="it-IT" spc="-10" dirty="0"/>
              <a:t>e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5" dirty="0"/>
              <a:t>di</a:t>
            </a:r>
            <a:r>
              <a:rPr lang="it-IT" spc="-15" dirty="0"/>
              <a:t>pende</a:t>
            </a:r>
            <a:r>
              <a:rPr lang="it-IT" spc="-40" dirty="0">
                <a:latin typeface="Times New Roman"/>
                <a:cs typeface="Times New Roman"/>
              </a:rPr>
              <a:t> </a:t>
            </a:r>
            <a:r>
              <a:rPr lang="it-IT" spc="-20" dirty="0"/>
              <a:t>d</a:t>
            </a:r>
            <a:r>
              <a:rPr lang="it-IT" spc="-10" dirty="0"/>
              <a:t>a</a:t>
            </a:r>
            <a:r>
              <a:rPr lang="it-IT" spc="-45" dirty="0">
                <a:latin typeface="Times New Roman"/>
                <a:cs typeface="Times New Roman"/>
              </a:rPr>
              <a:t> </a:t>
            </a:r>
            <a:r>
              <a:rPr lang="it-IT" spc="-30"/>
              <a:t>c</a:t>
            </a:r>
            <a:r>
              <a:rPr lang="it-IT" spc="-15"/>
              <a:t>ondizion</a:t>
            </a:r>
            <a:r>
              <a:rPr lang="it-IT" spc="-5"/>
              <a:t>i</a:t>
            </a:r>
            <a:r>
              <a:rPr lang="it-IT" spc="-40">
                <a:latin typeface="Times New Roman"/>
                <a:cs typeface="Times New Roman"/>
              </a:rPr>
              <a:t> </a:t>
            </a:r>
            <a:r>
              <a:rPr lang="it-IT" spc="-5"/>
              <a:t>l</a:t>
            </a:r>
            <a:r>
              <a:rPr lang="it-IT"/>
              <a:t>o</a:t>
            </a:r>
            <a:r>
              <a:rPr lang="it-IT" spc="-10"/>
              <a:t>g</a:t>
            </a:r>
            <a:r>
              <a:rPr lang="it-IT" spc="-15"/>
              <a:t>iche.</a:t>
            </a:r>
            <a:endParaRPr lang="it-IT" dirty="0"/>
          </a:p>
          <a:p>
            <a:pPr marL="190500" lvl="1" indent="-190500">
              <a:buSzPct val="70000"/>
              <a:buFont typeface="Wingdings" pitchFamily="2" charset="2"/>
              <a:buChar char=""/>
            </a:pPr>
            <a:endParaRPr lang="it-IT" dirty="0"/>
          </a:p>
        </p:txBody>
      </p:sp>
      <p:sp>
        <p:nvSpPr>
          <p:cNvPr id="42" name="Segnaposto contenuto 7"/>
          <p:cNvSpPr>
            <a:spLocks noGrp="1"/>
          </p:cNvSpPr>
          <p:nvPr>
            <p:ph idx="14"/>
          </p:nvPr>
        </p:nvSpPr>
        <p:spPr>
          <a:xfrm>
            <a:off x="2027768" y="3938834"/>
            <a:ext cx="6468532" cy="977283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Il suo utilizzo però, risulta complicato all’interno dei vari ambienti di programmazione </a:t>
            </a:r>
            <a:r>
              <a:rPr lang="it-IT" spc="-5" dirty="0" err="1"/>
              <a:t>plc</a:t>
            </a:r>
            <a:r>
              <a:rPr lang="it-IT" spc="-5" dirty="0"/>
              <a:t>. Questo è dovuto alla </a:t>
            </a:r>
            <a:r>
              <a:rPr lang="it-IT" b="1" spc="-5" dirty="0"/>
              <a:t>rigidità delle regole </a:t>
            </a:r>
            <a:r>
              <a:rPr lang="it-IT" spc="-5" dirty="0"/>
              <a:t>imposte dal </a:t>
            </a:r>
            <a:r>
              <a:rPr lang="it-IT" spc="-5"/>
              <a:t>linguaggio stesso.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7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9" grpId="0" build="p"/>
      <p:bldP spid="40" grpId="0"/>
      <p:bldP spid="41" grpId="0" build="p"/>
      <p:bldP spid="4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t-IT"/>
              <a:t>I Diagrammi di Stato</a:t>
            </a:r>
            <a:endParaRPr lang="it-IT" dirty="0"/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/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902232"/>
      </p:ext>
    </p:extLst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- 1</a:t>
            </a:r>
            <a:endParaRPr lang="it-IT" dirty="0"/>
          </a:p>
        </p:txBody>
      </p:sp>
      <p:sp>
        <p:nvSpPr>
          <p:cNvPr id="11" name="Segnaposto contenuto 5"/>
          <p:cNvSpPr>
            <a:spLocks noGrp="1"/>
          </p:cNvSpPr>
          <p:nvPr>
            <p:ph idx="1"/>
          </p:nvPr>
        </p:nvSpPr>
        <p:spPr>
          <a:xfrm>
            <a:off x="2008718" y="1805094"/>
            <a:ext cx="6087532" cy="694952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I Diagrammi di Stato non rappresentano un vero e proprio linguaggio di programmazione dedicato </a:t>
            </a:r>
            <a:r>
              <a:rPr lang="it-IT" spc="-5"/>
              <a:t>ai plc.</a:t>
            </a:r>
            <a:endParaRPr lang="it-IT" dirty="0"/>
          </a:p>
        </p:txBody>
      </p:sp>
      <p:sp>
        <p:nvSpPr>
          <p:cNvPr id="12" name="Segnaposto contenuto 7"/>
          <p:cNvSpPr>
            <a:spLocks noGrp="1"/>
          </p:cNvSpPr>
          <p:nvPr>
            <p:ph idx="14"/>
          </p:nvPr>
        </p:nvSpPr>
        <p:spPr>
          <a:xfrm>
            <a:off x="2008718" y="2612192"/>
            <a:ext cx="6135157" cy="128208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 dirty="0"/>
              <a:t>E’ un </a:t>
            </a:r>
            <a:r>
              <a:rPr lang="it-IT" b="1" spc="-15" dirty="0"/>
              <a:t>metodo</a:t>
            </a:r>
            <a:r>
              <a:rPr lang="it-IT" spc="-15" dirty="0"/>
              <a:t> per strutturare i programmi che  deriva</a:t>
            </a:r>
            <a:br>
              <a:rPr lang="it-IT" spc="-15" dirty="0"/>
            </a:br>
            <a:r>
              <a:rPr lang="it-IT" spc="-15" dirty="0"/>
              <a:t>in parte dagli </a:t>
            </a:r>
            <a:r>
              <a:rPr lang="it-IT" i="1" spc="-15" dirty="0">
                <a:solidFill>
                  <a:srgbClr val="0066FF"/>
                </a:solidFill>
              </a:rPr>
              <a:t>Automi a Stati Finiti </a:t>
            </a:r>
            <a:r>
              <a:rPr lang="it-IT" spc="-15" dirty="0"/>
              <a:t>(</a:t>
            </a:r>
            <a:r>
              <a:rPr lang="it-IT" dirty="0"/>
              <a:t>modello che permette di descrivere con precisione e in maniera formale il comportamento di molti sistemi)</a:t>
            </a:r>
            <a:r>
              <a:rPr lang="it-IT" spc="-15" dirty="0"/>
              <a:t> e in parte </a:t>
            </a:r>
            <a:r>
              <a:rPr lang="it-IT" spc="-15"/>
              <a:t>dal </a:t>
            </a:r>
            <a:r>
              <a:rPr lang="it-IT" i="1" spc="-15">
                <a:solidFill>
                  <a:srgbClr val="0066FF"/>
                </a:solidFill>
              </a:rPr>
              <a:t>Grafcet</a:t>
            </a:r>
            <a:r>
              <a:rPr lang="it-IT" i="1" spc="-15"/>
              <a:t>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29645" y="1285875"/>
            <a:ext cx="3782767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Diagrammi di Stato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  <p:sp>
        <p:nvSpPr>
          <p:cNvPr id="14" name="Segnaposto contenuto 7"/>
          <p:cNvSpPr>
            <a:spLocks noGrp="1"/>
          </p:cNvSpPr>
          <p:nvPr>
            <p:ph idx="14"/>
          </p:nvPr>
        </p:nvSpPr>
        <p:spPr>
          <a:xfrm>
            <a:off x="2008718" y="3984198"/>
            <a:ext cx="6268507" cy="104395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 dirty="0"/>
              <a:t>E’ </a:t>
            </a:r>
            <a:r>
              <a:rPr lang="it-IT" b="1" spc="-15" dirty="0"/>
              <a:t>indipendente dal tipo di </a:t>
            </a:r>
            <a:r>
              <a:rPr lang="it-IT" b="1" spc="-15" dirty="0" err="1"/>
              <a:t>plc</a:t>
            </a:r>
            <a:r>
              <a:rPr lang="it-IT" b="1" spc="-15" dirty="0"/>
              <a:t> </a:t>
            </a:r>
            <a:r>
              <a:rPr lang="it-IT" spc="-15" dirty="0"/>
              <a:t>da utilizzare.</a:t>
            </a:r>
            <a:br>
              <a:rPr lang="it-IT" spc="-15" dirty="0"/>
            </a:br>
            <a:r>
              <a:rPr lang="it-IT" spc="-15" dirty="0"/>
              <a:t>E’ applicabile a qualsiasi applicazione gestita da </a:t>
            </a:r>
            <a:r>
              <a:rPr lang="it-IT" spc="-15" dirty="0" err="1"/>
              <a:t>plc</a:t>
            </a:r>
            <a:r>
              <a:rPr lang="it-IT" spc="-15" dirty="0"/>
              <a:t>: “processo, sequenziale, collaudo, controllo </a:t>
            </a:r>
            <a:r>
              <a:rPr lang="it-IT" spc="-15" err="1"/>
              <a:t>ambientale</a:t>
            </a:r>
            <a:r>
              <a:rPr lang="it-IT" spc="-15"/>
              <a:t>…”.</a:t>
            </a:r>
            <a:endParaRPr lang="it-IT" spc="-15" dirty="0"/>
          </a:p>
          <a:p>
            <a:pPr marL="190500" lvl="1" indent="-190500">
              <a:buSzPct val="70000"/>
              <a:buNone/>
            </a:pPr>
            <a:r>
              <a:rPr lang="it-IT" spc="-15" dirty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/>
      <p:bldP spid="1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- 2</a:t>
            </a:r>
            <a:endParaRPr lang="it-IT" dirty="0"/>
          </a:p>
        </p:txBody>
      </p:sp>
      <p:sp>
        <p:nvSpPr>
          <p:cNvPr id="15" name="Segnaposto contenuto 5"/>
          <p:cNvSpPr>
            <a:spLocks noGrp="1"/>
          </p:cNvSpPr>
          <p:nvPr>
            <p:ph idx="1"/>
          </p:nvPr>
        </p:nvSpPr>
        <p:spPr>
          <a:xfrm>
            <a:off x="3980393" y="1302123"/>
            <a:ext cx="4477807" cy="1031501"/>
          </a:xfrm>
        </p:spPr>
        <p:txBody>
          <a:bodyPr/>
          <a:lstStyle/>
          <a:p>
            <a:r>
              <a:rPr lang="it-IT" dirty="0"/>
              <a:t>Come il linguaggio SFC utilizza gli </a:t>
            </a:r>
            <a:r>
              <a:rPr lang="it-IT" b="1" dirty="0"/>
              <a:t>stati</a:t>
            </a:r>
            <a:br>
              <a:rPr lang="it-IT" b="1" dirty="0"/>
            </a:br>
            <a:r>
              <a:rPr lang="it-IT" dirty="0"/>
              <a:t>e le </a:t>
            </a:r>
            <a:r>
              <a:rPr lang="it-IT" b="1" dirty="0"/>
              <a:t>transizioni</a:t>
            </a:r>
            <a:r>
              <a:rPr lang="it-IT" dirty="0"/>
              <a:t> per definire l’algoritmo</a:t>
            </a:r>
            <a:br>
              <a:rPr lang="it-IT" dirty="0"/>
            </a:br>
            <a:r>
              <a:rPr lang="it-IT" dirty="0"/>
              <a:t>del programma </a:t>
            </a:r>
            <a:r>
              <a:rPr lang="it-IT"/>
              <a:t>da realizzare.</a:t>
            </a:r>
            <a:endParaRPr lang="it-IT" dirty="0"/>
          </a:p>
        </p:txBody>
      </p:sp>
      <p:grpSp>
        <p:nvGrpSpPr>
          <p:cNvPr id="16" name="Gruppo 16"/>
          <p:cNvGrpSpPr/>
          <p:nvPr/>
        </p:nvGrpSpPr>
        <p:grpSpPr>
          <a:xfrm>
            <a:off x="1489422" y="2060651"/>
            <a:ext cx="2248986" cy="1733019"/>
            <a:chOff x="3677190" y="4467479"/>
            <a:chExt cx="2248986" cy="1733019"/>
          </a:xfrm>
        </p:grpSpPr>
        <p:grpSp>
          <p:nvGrpSpPr>
            <p:cNvPr id="17" name="Gruppo 14"/>
            <p:cNvGrpSpPr/>
            <p:nvPr/>
          </p:nvGrpSpPr>
          <p:grpSpPr>
            <a:xfrm>
              <a:off x="3677190" y="4467479"/>
              <a:ext cx="696686" cy="400594"/>
              <a:chOff x="3675017" y="4841966"/>
              <a:chExt cx="696686" cy="400594"/>
            </a:xfrm>
          </p:grpSpPr>
          <p:sp>
            <p:nvSpPr>
              <p:cNvPr id="31" name="Rettangolo 9"/>
              <p:cNvSpPr/>
              <p:nvPr/>
            </p:nvSpPr>
            <p:spPr>
              <a:xfrm>
                <a:off x="3692434" y="4841966"/>
                <a:ext cx="679269" cy="400594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3675017" y="4876800"/>
                <a:ext cx="695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Stato 1</a:t>
                </a:r>
              </a:p>
            </p:txBody>
          </p:sp>
        </p:grpSp>
        <p:grpSp>
          <p:nvGrpSpPr>
            <p:cNvPr id="18" name="Gruppo 15"/>
            <p:cNvGrpSpPr/>
            <p:nvPr/>
          </p:nvGrpSpPr>
          <p:grpSpPr>
            <a:xfrm>
              <a:off x="3685897" y="5386275"/>
              <a:ext cx="696686" cy="400594"/>
              <a:chOff x="3675017" y="4841966"/>
              <a:chExt cx="696686" cy="400594"/>
            </a:xfrm>
          </p:grpSpPr>
          <p:sp>
            <p:nvSpPr>
              <p:cNvPr id="29" name="Rettangolo 28"/>
              <p:cNvSpPr/>
              <p:nvPr/>
            </p:nvSpPr>
            <p:spPr>
              <a:xfrm>
                <a:off x="3692434" y="4841966"/>
                <a:ext cx="679269" cy="400594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675017" y="4876800"/>
                <a:ext cx="6952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Stato 2</a:t>
                </a:r>
              </a:p>
            </p:txBody>
          </p:sp>
        </p:grpSp>
        <p:cxnSp>
          <p:nvCxnSpPr>
            <p:cNvPr id="19" name="Connettore 1 13"/>
            <p:cNvCxnSpPr/>
            <p:nvPr/>
          </p:nvCxnSpPr>
          <p:spPr>
            <a:xfrm>
              <a:off x="3875319" y="5138038"/>
              <a:ext cx="3309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4169221" y="4985638"/>
              <a:ext cx="668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P Start</a:t>
              </a:r>
            </a:p>
          </p:txBody>
        </p:sp>
        <p:cxnSp>
          <p:nvCxnSpPr>
            <p:cNvPr id="21" name="Connettore 1 16"/>
            <p:cNvCxnSpPr/>
            <p:nvPr/>
          </p:nvCxnSpPr>
          <p:spPr>
            <a:xfrm rot="5400000">
              <a:off x="3831772" y="6000201"/>
              <a:ext cx="400594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7"/>
            <p:cNvCxnSpPr/>
            <p:nvPr/>
          </p:nvCxnSpPr>
          <p:spPr>
            <a:xfrm rot="5400000">
              <a:off x="3770805" y="5129348"/>
              <a:ext cx="522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/>
            <p:cNvSpPr/>
            <p:nvPr/>
          </p:nvSpPr>
          <p:spPr>
            <a:xfrm>
              <a:off x="4822415" y="4471826"/>
              <a:ext cx="1099414" cy="40059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961760" y="449795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Azione 1</a:t>
              </a:r>
            </a:p>
          </p:txBody>
        </p:sp>
        <p:cxnSp>
          <p:nvCxnSpPr>
            <p:cNvPr id="25" name="Connettore 1 20"/>
            <p:cNvCxnSpPr/>
            <p:nvPr/>
          </p:nvCxnSpPr>
          <p:spPr>
            <a:xfrm>
              <a:off x="4380413" y="4667794"/>
              <a:ext cx="4441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/>
            <p:cNvSpPr/>
            <p:nvPr/>
          </p:nvSpPr>
          <p:spPr>
            <a:xfrm>
              <a:off x="4826762" y="5399327"/>
              <a:ext cx="1099414" cy="40059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009652" y="5373198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Azione 1</a:t>
              </a:r>
            </a:p>
            <a:p>
              <a:r>
                <a:rPr lang="it-IT" sz="1200" dirty="0"/>
                <a:t>Azione 2</a:t>
              </a:r>
            </a:p>
          </p:txBody>
        </p:sp>
        <p:cxnSp>
          <p:nvCxnSpPr>
            <p:cNvPr id="28" name="Connettore 1 23"/>
            <p:cNvCxnSpPr/>
            <p:nvPr/>
          </p:nvCxnSpPr>
          <p:spPr>
            <a:xfrm>
              <a:off x="4384760" y="5595295"/>
              <a:ext cx="4441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egnaposto contenuto 7"/>
          <p:cNvSpPr>
            <a:spLocks noGrp="1"/>
          </p:cNvSpPr>
          <p:nvPr>
            <p:ph idx="14"/>
          </p:nvPr>
        </p:nvSpPr>
        <p:spPr>
          <a:xfrm>
            <a:off x="3980393" y="2385447"/>
            <a:ext cx="4744507" cy="125350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 dirty="0"/>
              <a:t>Il </a:t>
            </a:r>
            <a:r>
              <a:rPr lang="it-IT" b="1" spc="-15" dirty="0"/>
              <a:t>vantaggio</a:t>
            </a:r>
            <a:r>
              <a:rPr lang="it-IT" spc="-15" dirty="0"/>
              <a:t> di questo metodo rispetto</a:t>
            </a:r>
            <a:br>
              <a:rPr lang="it-IT" spc="-15" dirty="0"/>
            </a:br>
            <a:r>
              <a:rPr lang="it-IT" spc="-15" dirty="0"/>
              <a:t>al linguaggio SFC è quello di una maggiore</a:t>
            </a:r>
            <a:br>
              <a:rPr lang="it-IT" spc="-15" dirty="0"/>
            </a:br>
            <a:r>
              <a:rPr lang="it-IT" spc="-15" dirty="0"/>
              <a:t>flessibilità,  e che è applicabile in qualsiasi</a:t>
            </a:r>
            <a:br>
              <a:rPr lang="it-IT" spc="-15" dirty="0"/>
            </a:br>
            <a:r>
              <a:rPr lang="it-IT" spc="-15" dirty="0"/>
              <a:t>ambiente </a:t>
            </a:r>
            <a:r>
              <a:rPr lang="it-IT" spc="-15"/>
              <a:t>di programmazione.</a:t>
            </a:r>
            <a:endParaRPr lang="it-IT" dirty="0"/>
          </a:p>
        </p:txBody>
      </p:sp>
      <p:sp>
        <p:nvSpPr>
          <p:cNvPr id="34" name="Segnaposto contenuto 7"/>
          <p:cNvSpPr>
            <a:spLocks noGrp="1"/>
          </p:cNvSpPr>
          <p:nvPr>
            <p:ph idx="14"/>
          </p:nvPr>
        </p:nvSpPr>
        <p:spPr>
          <a:xfrm>
            <a:off x="3980393" y="3728878"/>
            <a:ext cx="4906432" cy="125350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 dirty="0"/>
              <a:t>Lo </a:t>
            </a:r>
            <a:r>
              <a:rPr lang="it-IT" b="1" spc="-15" dirty="0"/>
              <a:t>svantaggio</a:t>
            </a:r>
            <a:r>
              <a:rPr lang="it-IT" spc="-15" dirty="0"/>
              <a:t> è quello di avere una cura dei dettagli davvero molto alta nella fase di codifica, in quanto tutte le operazioni sono da inserire </a:t>
            </a:r>
            <a:r>
              <a:rPr lang="it-IT" spc="-15"/>
              <a:t>in manuale e si corre il rischio</a:t>
            </a:r>
            <a:br>
              <a:rPr lang="it-IT" spc="-15"/>
            </a:br>
            <a:r>
              <a:rPr lang="it-IT" spc="-15"/>
              <a:t>di commettere errori.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7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3" grpId="0" build="p"/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78656-7882-3A92-5C5D-913A8541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55AC9-560C-6474-0376-AD666830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- 3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6B930E-E6CE-0F34-AB32-FE4DEF29D7CA}"/>
              </a:ext>
            </a:extLst>
          </p:cNvPr>
          <p:cNvSpPr txBox="1"/>
          <p:nvPr/>
        </p:nvSpPr>
        <p:spPr>
          <a:xfrm>
            <a:off x="1298419" y="1268164"/>
            <a:ext cx="3654581" cy="71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>
                <a:latin typeface="+mj-lt"/>
                <a:ea typeface="Gelasio" panose="020B0604020202020204"/>
                <a:cs typeface="Gelasio" pitchFamily="34" charset="-120"/>
              </a:rPr>
              <a:t>Strutturare il software plc</a:t>
            </a:r>
            <a:endParaRPr lang="en-US" sz="2400" b="1" dirty="0">
              <a:latin typeface="+mj-lt"/>
              <a:ea typeface="Gelasio" panose="020B0604020202020204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867B1CAE-5C7E-F071-86FF-4CFD4000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84" y="480970"/>
            <a:ext cx="3955916" cy="6104655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4155F090-8299-6A63-ADC1-D65F1EB4F5A3}"/>
              </a:ext>
            </a:extLst>
          </p:cNvPr>
          <p:cNvGrpSpPr/>
          <p:nvPr/>
        </p:nvGrpSpPr>
        <p:grpSpPr>
          <a:xfrm>
            <a:off x="185901" y="2376759"/>
            <a:ext cx="2740685" cy="1322189"/>
            <a:chOff x="185901" y="2376759"/>
            <a:chExt cx="2740685" cy="132218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38C70315-7655-D3EF-0203-103258372021}"/>
                </a:ext>
              </a:extLst>
            </p:cNvPr>
            <p:cNvSpPr/>
            <p:nvPr/>
          </p:nvSpPr>
          <p:spPr>
            <a:xfrm>
              <a:off x="185901" y="2376759"/>
              <a:ext cx="2740685" cy="1322189"/>
            </a:xfrm>
            <a:prstGeom prst="roundRect">
              <a:avLst>
                <a:gd name="adj" fmla="val 7205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 2">
              <a:extLst>
                <a:ext uri="{FF2B5EF4-FFF2-40B4-BE49-F238E27FC236}">
                  <a16:creationId xmlns:a16="http://schemas.microsoft.com/office/drawing/2014/main" id="{678331CE-67FE-AB39-CD8B-ACBA2575A569}"/>
                </a:ext>
              </a:extLst>
            </p:cNvPr>
            <p:cNvSpPr/>
            <p:nvPr/>
          </p:nvSpPr>
          <p:spPr>
            <a:xfrm>
              <a:off x="308374" y="2616219"/>
              <a:ext cx="2191631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 dirty="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Codice Modulare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" name="Text 3">
              <a:extLst>
                <a:ext uri="{FF2B5EF4-FFF2-40B4-BE49-F238E27FC236}">
                  <a16:creationId xmlns:a16="http://schemas.microsoft.com/office/drawing/2014/main" id="{A4941F78-B9E6-6A6E-BF45-01ACBC793526}"/>
                </a:ext>
              </a:extLst>
            </p:cNvPr>
            <p:cNvSpPr/>
            <p:nvPr/>
          </p:nvSpPr>
          <p:spPr>
            <a:xfrm>
              <a:off x="299014" y="3015026"/>
              <a:ext cx="262757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850"/>
                </a:lnSpc>
                <a:buNone/>
              </a:pPr>
              <a:r>
                <a:rPr lang="en-US" sz="2000" dirty="0">
                  <a:solidFill>
                    <a:srgbClr val="272525"/>
                  </a:solidFill>
                  <a:latin typeface="+mj-lt"/>
                  <a:ea typeface="Lato" pitchFamily="34" charset="-122"/>
                  <a:cs typeface="Lato" pitchFamily="34" charset="-120"/>
                </a:rPr>
                <a:t>Blocchi logici (OB, FC, FB)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218FFFD-1E5A-6665-715D-9039FC210B32}"/>
              </a:ext>
            </a:extLst>
          </p:cNvPr>
          <p:cNvGrpSpPr/>
          <p:nvPr/>
        </p:nvGrpSpPr>
        <p:grpSpPr>
          <a:xfrm>
            <a:off x="3023498" y="2376758"/>
            <a:ext cx="2740685" cy="1322189"/>
            <a:chOff x="3023498" y="2376758"/>
            <a:chExt cx="2740685" cy="1322189"/>
          </a:xfrm>
        </p:grpSpPr>
        <p:sp>
          <p:nvSpPr>
            <p:cNvPr id="8" name="Shape 1">
              <a:extLst>
                <a:ext uri="{FF2B5EF4-FFF2-40B4-BE49-F238E27FC236}">
                  <a16:creationId xmlns:a16="http://schemas.microsoft.com/office/drawing/2014/main" id="{B68998AC-8706-12C6-C011-DEADB2EE6717}"/>
                </a:ext>
              </a:extLst>
            </p:cNvPr>
            <p:cNvSpPr/>
            <p:nvPr/>
          </p:nvSpPr>
          <p:spPr>
            <a:xfrm>
              <a:off x="3023498" y="2376758"/>
              <a:ext cx="2740685" cy="1322189"/>
            </a:xfrm>
            <a:prstGeom prst="roundRect">
              <a:avLst>
                <a:gd name="adj" fmla="val 7205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 2">
              <a:extLst>
                <a:ext uri="{FF2B5EF4-FFF2-40B4-BE49-F238E27FC236}">
                  <a16:creationId xmlns:a16="http://schemas.microsoft.com/office/drawing/2014/main" id="{BCDE48D9-EC69-FDE5-15D5-96540E6FA5F7}"/>
                </a:ext>
              </a:extLst>
            </p:cNvPr>
            <p:cNvSpPr/>
            <p:nvPr/>
          </p:nvSpPr>
          <p:spPr>
            <a:xfrm>
              <a:off x="3145617" y="2612976"/>
              <a:ext cx="2191631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Nomi chiari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 3">
              <a:extLst>
                <a:ext uri="{FF2B5EF4-FFF2-40B4-BE49-F238E27FC236}">
                  <a16:creationId xmlns:a16="http://schemas.microsoft.com/office/drawing/2014/main" id="{0414C781-E9F7-C099-7591-7A40BC7919EF}"/>
                </a:ext>
              </a:extLst>
            </p:cNvPr>
            <p:cNvSpPr/>
            <p:nvPr/>
          </p:nvSpPr>
          <p:spPr>
            <a:xfrm>
              <a:off x="3136257" y="3011783"/>
              <a:ext cx="262757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8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Lato" pitchFamily="34" charset="-122"/>
                  <a:cs typeface="Lato" pitchFamily="34" charset="-120"/>
                </a:rPr>
                <a:t>Variabili e Funzioni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DB7E1F6A-60B1-E820-9C23-759A4F3104E9}"/>
              </a:ext>
            </a:extLst>
          </p:cNvPr>
          <p:cNvGrpSpPr/>
          <p:nvPr/>
        </p:nvGrpSpPr>
        <p:grpSpPr>
          <a:xfrm>
            <a:off x="177706" y="3945219"/>
            <a:ext cx="5586477" cy="811608"/>
            <a:chOff x="177706" y="3945219"/>
            <a:chExt cx="5586477" cy="811608"/>
          </a:xfrm>
        </p:grpSpPr>
        <p:sp>
          <p:nvSpPr>
            <p:cNvPr id="7" name="Shape 7">
              <a:extLst>
                <a:ext uri="{FF2B5EF4-FFF2-40B4-BE49-F238E27FC236}">
                  <a16:creationId xmlns:a16="http://schemas.microsoft.com/office/drawing/2014/main" id="{875E258C-5786-0983-F23E-E9BFE424BD9F}"/>
                </a:ext>
              </a:extLst>
            </p:cNvPr>
            <p:cNvSpPr/>
            <p:nvPr/>
          </p:nvSpPr>
          <p:spPr>
            <a:xfrm>
              <a:off x="177706" y="3945219"/>
              <a:ext cx="5586477" cy="811608"/>
            </a:xfrm>
            <a:prstGeom prst="roundRect">
              <a:avLst>
                <a:gd name="adj" fmla="val 7205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2">
              <a:extLst>
                <a:ext uri="{FF2B5EF4-FFF2-40B4-BE49-F238E27FC236}">
                  <a16:creationId xmlns:a16="http://schemas.microsoft.com/office/drawing/2014/main" id="{5CA9F49E-C650-416C-84C3-479C5582B2A8}"/>
                </a:ext>
              </a:extLst>
            </p:cNvPr>
            <p:cNvSpPr/>
            <p:nvPr/>
          </p:nvSpPr>
          <p:spPr>
            <a:xfrm>
              <a:off x="314857" y="4159675"/>
              <a:ext cx="2191631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Applicare standard di programmazione industriale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252FC423-F0FE-0685-C866-88CF6AE1E72F}"/>
              </a:ext>
            </a:extLst>
          </p:cNvPr>
          <p:cNvGrpSpPr/>
          <p:nvPr/>
        </p:nvGrpSpPr>
        <p:grpSpPr>
          <a:xfrm>
            <a:off x="177352" y="5038792"/>
            <a:ext cx="5586477" cy="811608"/>
            <a:chOff x="177706" y="3945219"/>
            <a:chExt cx="5586477" cy="811608"/>
          </a:xfrm>
        </p:grpSpPr>
        <p:sp>
          <p:nvSpPr>
            <p:cNvPr id="30" name="Shape 7">
              <a:extLst>
                <a:ext uri="{FF2B5EF4-FFF2-40B4-BE49-F238E27FC236}">
                  <a16:creationId xmlns:a16="http://schemas.microsoft.com/office/drawing/2014/main" id="{8D10F101-00A2-61E8-2DC2-CCC7FD449F6A}"/>
                </a:ext>
              </a:extLst>
            </p:cNvPr>
            <p:cNvSpPr/>
            <p:nvPr/>
          </p:nvSpPr>
          <p:spPr>
            <a:xfrm>
              <a:off x="177706" y="3945219"/>
              <a:ext cx="5586477" cy="811608"/>
            </a:xfrm>
            <a:prstGeom prst="roundRect">
              <a:avLst>
                <a:gd name="adj" fmla="val 7205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2">
              <a:extLst>
                <a:ext uri="{FF2B5EF4-FFF2-40B4-BE49-F238E27FC236}">
                  <a16:creationId xmlns:a16="http://schemas.microsoft.com/office/drawing/2014/main" id="{83665E10-D862-1E94-2EEC-3CD57BDB1757}"/>
                </a:ext>
              </a:extLst>
            </p:cNvPr>
            <p:cNvSpPr/>
            <p:nvPr/>
          </p:nvSpPr>
          <p:spPr>
            <a:xfrm>
              <a:off x="314857" y="4159675"/>
              <a:ext cx="2191631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Evitare uso eccessivo di annidamenti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28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- 3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907101" y="1927451"/>
            <a:ext cx="2838790" cy="1379628"/>
            <a:chOff x="383226" y="1898876"/>
            <a:chExt cx="2838790" cy="1379628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876304" y="1898876"/>
              <a:ext cx="974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    Uscite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83236" y="2163896"/>
              <a:ext cx="24373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Q1.2 = </a:t>
              </a:r>
              <a:r>
                <a:rPr lang="it-IT" sz="1400" dirty="0">
                  <a:solidFill>
                    <a:srgbClr val="FF0000"/>
                  </a:solidFill>
                </a:rPr>
                <a:t>EV1</a:t>
              </a:r>
              <a:r>
                <a:rPr lang="it-IT" sz="1400" dirty="0"/>
                <a:t> - Manipolatore alto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83236" y="2361117"/>
              <a:ext cx="2572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Q1.3 = </a:t>
              </a:r>
              <a:r>
                <a:rPr lang="it-IT" sz="1400" dirty="0">
                  <a:solidFill>
                    <a:srgbClr val="FF0000"/>
                  </a:solidFill>
                </a:rPr>
                <a:t>EV2</a:t>
              </a:r>
              <a:r>
                <a:rPr lang="it-IT" sz="1400" dirty="0"/>
                <a:t> - Manipolatore basso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92196" y="2567316"/>
              <a:ext cx="2642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Q1.4 = </a:t>
              </a:r>
              <a:r>
                <a:rPr lang="it-IT" sz="1400" dirty="0">
                  <a:solidFill>
                    <a:srgbClr val="FF0000"/>
                  </a:solidFill>
                </a:rPr>
                <a:t>EV3</a:t>
              </a:r>
              <a:r>
                <a:rPr lang="it-IT" sz="1400" dirty="0"/>
                <a:t> - Manipolatore </a:t>
              </a:r>
              <a:r>
                <a:rPr lang="it-IT" sz="1400" dirty="0" err="1"/>
                <a:t>Rot</a:t>
              </a:r>
              <a:r>
                <a:rPr lang="it-IT" sz="1400" dirty="0"/>
                <a:t>. 0°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92196" y="2764537"/>
              <a:ext cx="2808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Q1.5 = </a:t>
              </a:r>
              <a:r>
                <a:rPr lang="it-IT" sz="1400" dirty="0">
                  <a:solidFill>
                    <a:srgbClr val="FF0000"/>
                  </a:solidFill>
                </a:rPr>
                <a:t>EV4</a:t>
              </a:r>
              <a:r>
                <a:rPr lang="it-IT" sz="1400" dirty="0"/>
                <a:t> - Manipolatore </a:t>
              </a:r>
              <a:r>
                <a:rPr lang="it-IT" sz="1400" dirty="0" err="1"/>
                <a:t>Rot</a:t>
              </a:r>
              <a:r>
                <a:rPr lang="it-IT" sz="1400" dirty="0"/>
                <a:t>. 180°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83226" y="2970727"/>
              <a:ext cx="2838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Q2.1 = </a:t>
              </a:r>
              <a:r>
                <a:rPr lang="it-IT" sz="1400" dirty="0">
                  <a:solidFill>
                    <a:srgbClr val="FF0000"/>
                  </a:solidFill>
                </a:rPr>
                <a:t>MT1</a:t>
              </a:r>
              <a:r>
                <a:rPr lang="it-IT" sz="1400" dirty="0"/>
                <a:t> - Relè attivazione Nastro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5852281" y="2703985"/>
            <a:ext cx="3077713" cy="307777"/>
            <a:chOff x="5318881" y="2227735"/>
            <a:chExt cx="3077713" cy="307777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6636689" y="2227735"/>
              <a:ext cx="1759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B51B98"/>
                  </a:solidFill>
                </a:rPr>
                <a:t>Azioni dentro lo Stato</a:t>
              </a:r>
            </a:p>
          </p:txBody>
        </p:sp>
        <p:cxnSp>
          <p:nvCxnSpPr>
            <p:cNvPr id="25" name="Connettore 2 24"/>
            <p:cNvCxnSpPr/>
            <p:nvPr/>
          </p:nvCxnSpPr>
          <p:spPr>
            <a:xfrm flipH="1" flipV="1">
              <a:off x="5318881" y="2227735"/>
              <a:ext cx="1386720" cy="153516"/>
            </a:xfrm>
            <a:prstGeom prst="straightConnector1">
              <a:avLst/>
            </a:prstGeom>
            <a:ln>
              <a:solidFill>
                <a:srgbClr val="B51B9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6000962" y="3066104"/>
            <a:ext cx="2907533" cy="467852"/>
            <a:chOff x="5600912" y="2589854"/>
            <a:chExt cx="2907533" cy="46785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6522388" y="2749929"/>
              <a:ext cx="1986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B51B98"/>
                  </a:solidFill>
                </a:rPr>
                <a:t>Condizioni di Transizione</a:t>
              </a:r>
            </a:p>
          </p:txBody>
        </p:sp>
        <p:cxnSp>
          <p:nvCxnSpPr>
            <p:cNvPr id="28" name="Connettore 2 27"/>
            <p:cNvCxnSpPr/>
            <p:nvPr/>
          </p:nvCxnSpPr>
          <p:spPr>
            <a:xfrm flipH="1" flipV="1">
              <a:off x="5600912" y="2589854"/>
              <a:ext cx="997676" cy="285389"/>
            </a:xfrm>
            <a:prstGeom prst="straightConnector1">
              <a:avLst/>
            </a:prstGeom>
            <a:ln>
              <a:solidFill>
                <a:srgbClr val="B51B9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3987622" y="2686050"/>
            <a:ext cx="3915250" cy="1314450"/>
            <a:chOff x="3444697" y="2200275"/>
            <a:chExt cx="3915250" cy="1314450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4466111" y="2367802"/>
              <a:ext cx="1848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Manip_Alto*Manip_0°</a:t>
              </a:r>
            </a:p>
          </p:txBody>
        </p:sp>
        <p:grpSp>
          <p:nvGrpSpPr>
            <p:cNvPr id="31" name="Gruppo 30"/>
            <p:cNvGrpSpPr/>
            <p:nvPr/>
          </p:nvGrpSpPr>
          <p:grpSpPr>
            <a:xfrm>
              <a:off x="3444697" y="2804271"/>
              <a:ext cx="3915250" cy="710454"/>
              <a:chOff x="3444697" y="2947146"/>
              <a:chExt cx="3915250" cy="710454"/>
            </a:xfrm>
          </p:grpSpPr>
          <p:grpSp>
            <p:nvGrpSpPr>
              <p:cNvPr id="34" name="Gruppo 33"/>
              <p:cNvGrpSpPr/>
              <p:nvPr/>
            </p:nvGrpSpPr>
            <p:grpSpPr>
              <a:xfrm>
                <a:off x="3444697" y="2947146"/>
                <a:ext cx="1868975" cy="710454"/>
                <a:chOff x="3444697" y="2947146"/>
                <a:chExt cx="1868975" cy="710454"/>
              </a:xfrm>
            </p:grpSpPr>
            <p:sp>
              <p:nvSpPr>
                <p:cNvPr id="36" name="Rettangolo 35"/>
                <p:cNvSpPr/>
                <p:nvPr/>
              </p:nvSpPr>
              <p:spPr>
                <a:xfrm>
                  <a:off x="3444697" y="2947146"/>
                  <a:ext cx="1864659" cy="71045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4175320" y="2982036"/>
                  <a:ext cx="407484" cy="359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S2</a:t>
                  </a:r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3538827" y="3284608"/>
                  <a:ext cx="1774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EV1  EV4  MT1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5" name="CasellaDiTesto 34"/>
              <p:cNvSpPr txBox="1"/>
              <p:nvPr/>
            </p:nvSpPr>
            <p:spPr>
              <a:xfrm>
                <a:off x="5331763" y="3171271"/>
                <a:ext cx="20281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Ruota Manipolatore 180°</a:t>
                </a:r>
              </a:p>
            </p:txBody>
          </p:sp>
        </p:grpSp>
        <p:cxnSp>
          <p:nvCxnSpPr>
            <p:cNvPr id="32" name="Connettore 2 31"/>
            <p:cNvCxnSpPr>
              <a:stCxn id="50" idx="2"/>
              <a:endCxn id="36" idx="0"/>
            </p:cNvCxnSpPr>
            <p:nvPr/>
          </p:nvCxnSpPr>
          <p:spPr>
            <a:xfrm>
              <a:off x="4377027" y="2200275"/>
              <a:ext cx="0" cy="6039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8"/>
            <p:cNvCxnSpPr/>
            <p:nvPr/>
          </p:nvCxnSpPr>
          <p:spPr>
            <a:xfrm flipH="1">
              <a:off x="4244798" y="2503393"/>
              <a:ext cx="2795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3293416" y="1275789"/>
            <a:ext cx="4156693" cy="1478252"/>
            <a:chOff x="2750491" y="809064"/>
            <a:chExt cx="4156693" cy="1478252"/>
          </a:xfrm>
        </p:grpSpPr>
        <p:cxnSp>
          <p:nvCxnSpPr>
            <p:cNvPr id="40" name="Connettore 2 39"/>
            <p:cNvCxnSpPr/>
            <p:nvPr/>
          </p:nvCxnSpPr>
          <p:spPr>
            <a:xfrm>
              <a:off x="4367503" y="1095378"/>
              <a:ext cx="0" cy="4532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po 40"/>
            <p:cNvGrpSpPr/>
            <p:nvPr/>
          </p:nvGrpSpPr>
          <p:grpSpPr>
            <a:xfrm>
              <a:off x="2750491" y="809064"/>
              <a:ext cx="4156693" cy="1478252"/>
              <a:chOff x="2750491" y="809064"/>
              <a:chExt cx="4156693" cy="1478252"/>
            </a:xfrm>
          </p:grpSpPr>
          <p:grpSp>
            <p:nvGrpSpPr>
              <p:cNvPr id="42" name="Gruppo 41"/>
              <p:cNvGrpSpPr/>
              <p:nvPr/>
            </p:nvGrpSpPr>
            <p:grpSpPr>
              <a:xfrm>
                <a:off x="3444697" y="1548652"/>
                <a:ext cx="1877939" cy="688700"/>
                <a:chOff x="3444697" y="1548652"/>
                <a:chExt cx="1877939" cy="688700"/>
              </a:xfrm>
            </p:grpSpPr>
            <p:sp>
              <p:nvSpPr>
                <p:cNvPr id="48" name="CasellaDiTesto 47"/>
                <p:cNvSpPr txBox="1"/>
                <p:nvPr/>
              </p:nvSpPr>
              <p:spPr>
                <a:xfrm>
                  <a:off x="4184284" y="1566581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S1</a:t>
                  </a:r>
                </a:p>
              </p:txBody>
            </p:sp>
            <p:sp>
              <p:nvSpPr>
                <p:cNvPr id="49" name="CasellaDiTesto 48"/>
                <p:cNvSpPr txBox="1"/>
                <p:nvPr/>
              </p:nvSpPr>
              <p:spPr>
                <a:xfrm>
                  <a:off x="3547791" y="1868020"/>
                  <a:ext cx="1774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EV1  EV3  MT1</a:t>
                  </a:r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Rettangolo 49"/>
                <p:cNvSpPr/>
                <p:nvPr/>
              </p:nvSpPr>
              <p:spPr>
                <a:xfrm>
                  <a:off x="3444697" y="1548652"/>
                  <a:ext cx="1864659" cy="6706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3" name="CasellaDiTesto 42"/>
              <p:cNvSpPr txBox="1"/>
              <p:nvPr/>
            </p:nvSpPr>
            <p:spPr>
              <a:xfrm>
                <a:off x="5340730" y="1548652"/>
                <a:ext cx="156645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Manipolatore Alto</a:t>
                </a:r>
              </a:p>
              <a:p>
                <a:r>
                  <a:rPr lang="it-IT" sz="1400" dirty="0"/>
                  <a:t>Manipolatore 0°</a:t>
                </a:r>
              </a:p>
              <a:p>
                <a:r>
                  <a:rPr lang="it-IT" sz="1400" dirty="0"/>
                  <a:t>Attiva Nastro</a:t>
                </a:r>
              </a:p>
            </p:txBody>
          </p:sp>
          <p:grpSp>
            <p:nvGrpSpPr>
              <p:cNvPr id="44" name="Gruppo 43"/>
              <p:cNvGrpSpPr/>
              <p:nvPr/>
            </p:nvGrpSpPr>
            <p:grpSpPr>
              <a:xfrm>
                <a:off x="2750491" y="809064"/>
                <a:ext cx="1939249" cy="475129"/>
                <a:chOff x="2750491" y="809064"/>
                <a:chExt cx="1939249" cy="475129"/>
              </a:xfrm>
            </p:grpSpPr>
            <p:cxnSp>
              <p:nvCxnSpPr>
                <p:cNvPr id="45" name="Connettore 1 88"/>
                <p:cNvCxnSpPr/>
                <p:nvPr/>
              </p:nvCxnSpPr>
              <p:spPr>
                <a:xfrm rot="10800000">
                  <a:off x="3054172" y="1093693"/>
                  <a:ext cx="13178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CasellaDiTesto 45"/>
                <p:cNvSpPr txBox="1"/>
                <p:nvPr/>
              </p:nvSpPr>
              <p:spPr>
                <a:xfrm>
                  <a:off x="2750491" y="809064"/>
                  <a:ext cx="19392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/>
                    <a:t>Mode_Auto*Start_Ciclo</a:t>
                  </a:r>
                </a:p>
              </p:txBody>
            </p:sp>
            <p:cxnSp>
              <p:nvCxnSpPr>
                <p:cNvPr id="47" name="Connettore 1 136"/>
                <p:cNvCxnSpPr/>
                <p:nvPr/>
              </p:nvCxnSpPr>
              <p:spPr>
                <a:xfrm flipH="1">
                  <a:off x="4244798" y="1284193"/>
                  <a:ext cx="2795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Segnaposto contenuto 5"/>
          <p:cNvSpPr>
            <a:spLocks noGrp="1"/>
          </p:cNvSpPr>
          <p:nvPr>
            <p:ph idx="1"/>
          </p:nvPr>
        </p:nvSpPr>
        <p:spPr>
          <a:xfrm>
            <a:off x="1954228" y="4243301"/>
            <a:ext cx="6446821" cy="634311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Stati </a:t>
            </a:r>
            <a:r>
              <a:rPr lang="it-IT" b="1"/>
              <a:t>sono univoci</a:t>
            </a:r>
            <a:r>
              <a:rPr lang="it-IT"/>
              <a:t>. Al </a:t>
            </a:r>
            <a:r>
              <a:rPr lang="it-IT" dirty="0"/>
              <a:t>loro interno vengono stabilite delle </a:t>
            </a:r>
            <a:r>
              <a:rPr lang="it-IT" b="1" dirty="0"/>
              <a:t>azioni</a:t>
            </a:r>
            <a:r>
              <a:rPr lang="it-IT" dirty="0"/>
              <a:t> che sono attive per tutta la durata </a:t>
            </a:r>
            <a:r>
              <a:rPr lang="it-IT"/>
              <a:t>dello Stato.</a:t>
            </a:r>
            <a:endParaRPr lang="it-IT" dirty="0"/>
          </a:p>
        </p:txBody>
      </p:sp>
      <p:sp>
        <p:nvSpPr>
          <p:cNvPr id="52" name="Segnaposto contenuto 5"/>
          <p:cNvSpPr>
            <a:spLocks noGrp="1"/>
          </p:cNvSpPr>
          <p:nvPr>
            <p:ph idx="1"/>
          </p:nvPr>
        </p:nvSpPr>
        <p:spPr>
          <a:xfrm>
            <a:off x="1954228" y="5000166"/>
            <a:ext cx="6732572" cy="660324"/>
          </a:xfrm>
        </p:spPr>
        <p:txBody>
          <a:bodyPr/>
          <a:lstStyle/>
          <a:p>
            <a:r>
              <a:rPr lang="it-IT" dirty="0"/>
              <a:t>Le </a:t>
            </a:r>
            <a:r>
              <a:rPr lang="it-IT" b="1" dirty="0"/>
              <a:t>Transizioni</a:t>
            </a:r>
            <a:r>
              <a:rPr lang="it-IT" dirty="0"/>
              <a:t> determinano il passaggio tra uno stato e l’altro. Le condizioni vengono chiamate “</a:t>
            </a:r>
            <a:r>
              <a:rPr lang="it-IT" i="1" dirty="0"/>
              <a:t>Condizioni di </a:t>
            </a:r>
            <a:r>
              <a:rPr lang="it-IT" i="1"/>
              <a:t>Transizione</a:t>
            </a:r>
            <a:r>
              <a:rPr lang="it-IT"/>
              <a:t>”.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- 4</a:t>
            </a:r>
            <a:endParaRPr lang="it-IT" dirty="0"/>
          </a:p>
        </p:txBody>
      </p:sp>
      <p:sp>
        <p:nvSpPr>
          <p:cNvPr id="53" name="Segnaposto contenuto 5"/>
          <p:cNvSpPr>
            <a:spLocks noGrp="1"/>
          </p:cNvSpPr>
          <p:nvPr>
            <p:ph idx="1"/>
          </p:nvPr>
        </p:nvSpPr>
        <p:spPr>
          <a:xfrm>
            <a:off x="5534062" y="1594004"/>
            <a:ext cx="3267038" cy="1587907"/>
          </a:xfrm>
        </p:spPr>
        <p:txBody>
          <a:bodyPr/>
          <a:lstStyle/>
          <a:p>
            <a:r>
              <a:rPr lang="it-IT" dirty="0"/>
              <a:t>Dopo aver scritto il diagramma, tradurlo nel programma </a:t>
            </a:r>
            <a:r>
              <a:rPr lang="it-IT" dirty="0" err="1"/>
              <a:t>plc</a:t>
            </a:r>
            <a:r>
              <a:rPr lang="it-IT" dirty="0"/>
              <a:t> diventa una operazione </a:t>
            </a:r>
            <a:r>
              <a:rPr lang="it-IT"/>
              <a:t>relativamente </a:t>
            </a:r>
            <a:r>
              <a:rPr lang="it-IT" b="1"/>
              <a:t>semplice</a:t>
            </a:r>
            <a:r>
              <a:rPr lang="it-IT"/>
              <a:t>.</a:t>
            </a:r>
            <a:endParaRPr lang="it-IT" dirty="0"/>
          </a:p>
        </p:txBody>
      </p:sp>
      <p:grpSp>
        <p:nvGrpSpPr>
          <p:cNvPr id="54" name="Gruppo 53"/>
          <p:cNvGrpSpPr/>
          <p:nvPr/>
        </p:nvGrpSpPr>
        <p:grpSpPr>
          <a:xfrm>
            <a:off x="1299329" y="1371600"/>
            <a:ext cx="4156693" cy="1478252"/>
            <a:chOff x="2750491" y="809064"/>
            <a:chExt cx="4156693" cy="1478252"/>
          </a:xfrm>
        </p:grpSpPr>
        <p:cxnSp>
          <p:nvCxnSpPr>
            <p:cNvPr id="55" name="Connettore 2 54"/>
            <p:cNvCxnSpPr/>
            <p:nvPr/>
          </p:nvCxnSpPr>
          <p:spPr>
            <a:xfrm>
              <a:off x="4367503" y="1095378"/>
              <a:ext cx="0" cy="4532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o 139"/>
            <p:cNvGrpSpPr/>
            <p:nvPr/>
          </p:nvGrpSpPr>
          <p:grpSpPr>
            <a:xfrm>
              <a:off x="2750491" y="809064"/>
              <a:ext cx="4156693" cy="1478252"/>
              <a:chOff x="2750491" y="809064"/>
              <a:chExt cx="4156693" cy="1478252"/>
            </a:xfrm>
          </p:grpSpPr>
          <p:grpSp>
            <p:nvGrpSpPr>
              <p:cNvPr id="57" name="Gruppo 118"/>
              <p:cNvGrpSpPr/>
              <p:nvPr/>
            </p:nvGrpSpPr>
            <p:grpSpPr>
              <a:xfrm>
                <a:off x="3444697" y="1548652"/>
                <a:ext cx="1877939" cy="688700"/>
                <a:chOff x="3444697" y="1548652"/>
                <a:chExt cx="1877939" cy="688700"/>
              </a:xfrm>
            </p:grpSpPr>
            <p:sp>
              <p:nvSpPr>
                <p:cNvPr id="65" name="CasellaDiTesto 64"/>
                <p:cNvSpPr txBox="1"/>
                <p:nvPr/>
              </p:nvSpPr>
              <p:spPr>
                <a:xfrm>
                  <a:off x="4184284" y="1566581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S1</a:t>
                  </a:r>
                </a:p>
              </p:txBody>
            </p:sp>
            <p:sp>
              <p:nvSpPr>
                <p:cNvPr id="66" name="CasellaDiTesto 65"/>
                <p:cNvSpPr txBox="1"/>
                <p:nvPr/>
              </p:nvSpPr>
              <p:spPr>
                <a:xfrm>
                  <a:off x="3485036" y="1584511"/>
                  <a:ext cx="6575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0066FF"/>
                      </a:solidFill>
                    </a:rPr>
                    <a:t>M51.0</a:t>
                  </a:r>
                </a:p>
              </p:txBody>
            </p:sp>
            <p:sp>
              <p:nvSpPr>
                <p:cNvPr id="67" name="CasellaDiTesto 66"/>
                <p:cNvSpPr txBox="1"/>
                <p:nvPr/>
              </p:nvSpPr>
              <p:spPr>
                <a:xfrm>
                  <a:off x="4928397" y="1584511"/>
                  <a:ext cx="3850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0066FF"/>
                      </a:solidFill>
                    </a:rPr>
                    <a:t>(1)</a:t>
                  </a:r>
                </a:p>
              </p:txBody>
            </p:sp>
            <p:sp>
              <p:nvSpPr>
                <p:cNvPr id="68" name="CasellaDiTesto 67"/>
                <p:cNvSpPr txBox="1"/>
                <p:nvPr/>
              </p:nvSpPr>
              <p:spPr>
                <a:xfrm>
                  <a:off x="3547791" y="1868020"/>
                  <a:ext cx="1774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>
                      <a:solidFill>
                        <a:srgbClr val="FF0000"/>
                      </a:solidFill>
                    </a:rPr>
                    <a:t>EV1  EV3  </a:t>
                  </a:r>
                  <a:r>
                    <a:rPr lang="it-IT" dirty="0">
                      <a:solidFill>
                        <a:srgbClr val="FF0000"/>
                      </a:solidFill>
                    </a:rPr>
                    <a:t>MT1</a:t>
                  </a:r>
                </a:p>
              </p:txBody>
            </p:sp>
            <p:sp>
              <p:nvSpPr>
                <p:cNvPr id="69" name="Rettangolo 68"/>
                <p:cNvSpPr/>
                <p:nvPr/>
              </p:nvSpPr>
              <p:spPr>
                <a:xfrm>
                  <a:off x="3444697" y="1548652"/>
                  <a:ext cx="1864659" cy="67067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8" name="CasellaDiTesto 57"/>
              <p:cNvSpPr txBox="1"/>
              <p:nvPr/>
            </p:nvSpPr>
            <p:spPr>
              <a:xfrm>
                <a:off x="5340730" y="1548652"/>
                <a:ext cx="156645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Manipolatore Alto</a:t>
                </a:r>
              </a:p>
              <a:p>
                <a:r>
                  <a:rPr lang="it-IT" sz="1400" dirty="0"/>
                  <a:t>Manipolatore 0°</a:t>
                </a:r>
              </a:p>
              <a:p>
                <a:r>
                  <a:rPr lang="it-IT" sz="1400" dirty="0"/>
                  <a:t>Attiva Nastro</a:t>
                </a:r>
              </a:p>
            </p:txBody>
          </p:sp>
          <p:grpSp>
            <p:nvGrpSpPr>
              <p:cNvPr id="59" name="Gruppo 138"/>
              <p:cNvGrpSpPr/>
              <p:nvPr/>
            </p:nvGrpSpPr>
            <p:grpSpPr>
              <a:xfrm>
                <a:off x="2750491" y="809064"/>
                <a:ext cx="2653272" cy="753771"/>
                <a:chOff x="2750491" y="809064"/>
                <a:chExt cx="2653272" cy="753771"/>
              </a:xfrm>
            </p:grpSpPr>
            <p:sp>
              <p:nvSpPr>
                <p:cNvPr id="60" name="CasellaDiTesto 59"/>
                <p:cNvSpPr txBox="1"/>
                <p:nvPr/>
              </p:nvSpPr>
              <p:spPr>
                <a:xfrm>
                  <a:off x="4722166" y="1255058"/>
                  <a:ext cx="6815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0066FF"/>
                      </a:solidFill>
                    </a:rPr>
                    <a:t>MW50</a:t>
                  </a:r>
                </a:p>
              </p:txBody>
            </p:sp>
            <p:grpSp>
              <p:nvGrpSpPr>
                <p:cNvPr id="61" name="Gruppo 137"/>
                <p:cNvGrpSpPr/>
                <p:nvPr/>
              </p:nvGrpSpPr>
              <p:grpSpPr>
                <a:xfrm>
                  <a:off x="2750491" y="809064"/>
                  <a:ext cx="1939249" cy="475129"/>
                  <a:chOff x="2750491" y="809064"/>
                  <a:chExt cx="1939249" cy="475129"/>
                </a:xfrm>
              </p:grpSpPr>
              <p:cxnSp>
                <p:nvCxnSpPr>
                  <p:cNvPr id="62" name="Connettore 1 102"/>
                  <p:cNvCxnSpPr/>
                  <p:nvPr/>
                </p:nvCxnSpPr>
                <p:spPr>
                  <a:xfrm rot="10800000">
                    <a:off x="3054172" y="1093693"/>
                    <a:ext cx="131781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CasellaDiTesto 62"/>
                  <p:cNvSpPr txBox="1"/>
                  <p:nvPr/>
                </p:nvSpPr>
                <p:spPr>
                  <a:xfrm>
                    <a:off x="2750491" y="809064"/>
                    <a:ext cx="193924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/>
                      <a:t>Mode_Auto*Start_Ciclo</a:t>
                    </a:r>
                  </a:p>
                </p:txBody>
              </p:sp>
              <p:cxnSp>
                <p:nvCxnSpPr>
                  <p:cNvPr id="64" name="Connettore 1 110"/>
                  <p:cNvCxnSpPr/>
                  <p:nvPr/>
                </p:nvCxnSpPr>
                <p:spPr>
                  <a:xfrm flipH="1">
                    <a:off x="4244798" y="1284193"/>
                    <a:ext cx="2795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70" name="Immagine 69" descr="diag_stat_fase1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306" y="3196089"/>
            <a:ext cx="4220164" cy="1571844"/>
          </a:xfrm>
          <a:prstGeom prst="rect">
            <a:avLst/>
          </a:prstGeom>
        </p:spPr>
      </p:pic>
      <p:cxnSp>
        <p:nvCxnSpPr>
          <p:cNvPr id="71" name="Connettore 2 70"/>
          <p:cNvCxnSpPr/>
          <p:nvPr/>
        </p:nvCxnSpPr>
        <p:spPr>
          <a:xfrm>
            <a:off x="1796863" y="1619811"/>
            <a:ext cx="561975" cy="2514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egnaposto contenuto 5"/>
          <p:cNvSpPr>
            <a:spLocks noGrp="1"/>
          </p:cNvSpPr>
          <p:nvPr>
            <p:ph idx="1"/>
          </p:nvPr>
        </p:nvSpPr>
        <p:spPr>
          <a:xfrm>
            <a:off x="5529548" y="3329534"/>
            <a:ext cx="3473222" cy="1311673"/>
          </a:xfrm>
        </p:spPr>
        <p:txBody>
          <a:bodyPr/>
          <a:lstStyle/>
          <a:p>
            <a:r>
              <a:rPr lang="it-IT" dirty="0"/>
              <a:t>Nella </a:t>
            </a:r>
            <a:r>
              <a:rPr lang="it-IT" b="1" i="1" dirty="0"/>
              <a:t>prima fase </a:t>
            </a:r>
            <a:r>
              <a:rPr lang="it-IT" dirty="0"/>
              <a:t>della codifica del diagramma, (FC dedicato</a:t>
            </a:r>
            <a:r>
              <a:rPr lang="it-IT"/>
              <a:t>) bisogna riportare </a:t>
            </a:r>
            <a:r>
              <a:rPr lang="it-IT" dirty="0"/>
              <a:t>le </a:t>
            </a:r>
            <a:r>
              <a:rPr lang="it-IT">
                <a:solidFill>
                  <a:srgbClr val="0066FF"/>
                </a:solidFill>
              </a:rPr>
              <a:t>transizioni </a:t>
            </a:r>
            <a:r>
              <a:rPr lang="it-IT"/>
              <a:t>che fanno evolvere da </a:t>
            </a:r>
            <a:r>
              <a:rPr lang="it-IT" dirty="0"/>
              <a:t>Stato </a:t>
            </a:r>
            <a:r>
              <a:rPr lang="it-IT"/>
              <a:t>a Stato…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54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7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- 5</a:t>
            </a:r>
            <a:endParaRPr lang="it-IT" dirty="0"/>
          </a:p>
        </p:txBody>
      </p:sp>
      <p:sp>
        <p:nvSpPr>
          <p:cNvPr id="27" name="Segnaposto contenuto 5"/>
          <p:cNvSpPr>
            <a:spLocks noGrp="1"/>
          </p:cNvSpPr>
          <p:nvPr>
            <p:ph idx="1"/>
          </p:nvPr>
        </p:nvSpPr>
        <p:spPr>
          <a:xfrm>
            <a:off x="5899374" y="1266788"/>
            <a:ext cx="3149376" cy="1876441"/>
          </a:xfrm>
        </p:spPr>
        <p:txBody>
          <a:bodyPr/>
          <a:lstStyle/>
          <a:p>
            <a:r>
              <a:rPr lang="it-IT" dirty="0"/>
              <a:t>Nella seconda fase della codifica (nell’ FC dedicato) determinare le </a:t>
            </a:r>
            <a:r>
              <a:rPr lang="it-IT" b="1" dirty="0"/>
              <a:t>Azioni </a:t>
            </a:r>
            <a:r>
              <a:rPr lang="it-IT" dirty="0"/>
              <a:t>dentro lo Stato, e definire un </a:t>
            </a:r>
            <a:r>
              <a:rPr lang="it-IT" dirty="0" err="1"/>
              <a:t>Merker</a:t>
            </a:r>
            <a:r>
              <a:rPr lang="it-IT" dirty="0"/>
              <a:t> per ogni Azione </a:t>
            </a:r>
            <a:r>
              <a:rPr lang="it-IT"/>
              <a:t>da eseguire.</a:t>
            </a:r>
            <a:endParaRPr lang="it-IT" dirty="0"/>
          </a:p>
        </p:txBody>
      </p:sp>
      <p:sp>
        <p:nvSpPr>
          <p:cNvPr id="28" name="Segnaposto contenuto 5"/>
          <p:cNvSpPr>
            <a:spLocks noGrp="1"/>
          </p:cNvSpPr>
          <p:nvPr>
            <p:ph idx="1"/>
          </p:nvPr>
        </p:nvSpPr>
        <p:spPr>
          <a:xfrm>
            <a:off x="5899379" y="3239086"/>
            <a:ext cx="3033955" cy="1661218"/>
          </a:xfrm>
        </p:spPr>
        <p:txBody>
          <a:bodyPr/>
          <a:lstStyle/>
          <a:p>
            <a:r>
              <a:rPr lang="it-IT" dirty="0"/>
              <a:t>Nell’ esempio in figura il </a:t>
            </a:r>
            <a:r>
              <a:rPr lang="it-IT" dirty="0" err="1"/>
              <a:t>merker</a:t>
            </a:r>
            <a:r>
              <a:rPr lang="it-IT" dirty="0"/>
              <a:t> M20.1 definisce l’Azione “</a:t>
            </a:r>
            <a:r>
              <a:rPr lang="it-IT" b="1" i="1" dirty="0"/>
              <a:t>Manipolatore 180°</a:t>
            </a:r>
            <a:r>
              <a:rPr lang="it-IT" dirty="0"/>
              <a:t>”, attiva nello Stato 2 e nello </a:t>
            </a:r>
            <a:r>
              <a:rPr lang="it-IT"/>
              <a:t>Stato 3.</a:t>
            </a:r>
            <a:endParaRPr lang="it-IT" dirty="0"/>
          </a:p>
        </p:txBody>
      </p:sp>
      <p:grpSp>
        <p:nvGrpSpPr>
          <p:cNvPr id="29" name="Gruppo 126"/>
          <p:cNvGrpSpPr/>
          <p:nvPr/>
        </p:nvGrpSpPr>
        <p:grpSpPr>
          <a:xfrm>
            <a:off x="1653997" y="1461246"/>
            <a:ext cx="3915250" cy="710454"/>
            <a:chOff x="3444697" y="2947146"/>
            <a:chExt cx="3915250" cy="710454"/>
          </a:xfrm>
        </p:grpSpPr>
        <p:grpSp>
          <p:nvGrpSpPr>
            <p:cNvPr id="30" name="Gruppo 117"/>
            <p:cNvGrpSpPr/>
            <p:nvPr/>
          </p:nvGrpSpPr>
          <p:grpSpPr>
            <a:xfrm>
              <a:off x="3444697" y="2947146"/>
              <a:ext cx="1868975" cy="710454"/>
              <a:chOff x="3444697" y="2947146"/>
              <a:chExt cx="1868975" cy="710454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3444697" y="2947146"/>
                <a:ext cx="1864659" cy="7104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4175320" y="2982036"/>
                <a:ext cx="407484" cy="35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S2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3538827" y="3284608"/>
                <a:ext cx="1774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EV1  EV4  </a:t>
                </a:r>
                <a:r>
                  <a:rPr lang="it-IT" dirty="0">
                    <a:solidFill>
                      <a:srgbClr val="FF0000"/>
                    </a:solidFill>
                  </a:rPr>
                  <a:t>MT1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3467107" y="2973315"/>
                <a:ext cx="657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rgbClr val="0066FF"/>
                    </a:solidFill>
                  </a:rPr>
                  <a:t>M51.1</a:t>
                </a: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4910468" y="2973315"/>
                <a:ext cx="385042" cy="29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rgbClr val="0066FF"/>
                    </a:solidFill>
                  </a:rPr>
                  <a:t>(2)</a:t>
                </a:r>
              </a:p>
            </p:txBody>
          </p:sp>
        </p:grpSp>
        <p:sp>
          <p:nvSpPr>
            <p:cNvPr id="31" name="CasellaDiTesto 30"/>
            <p:cNvSpPr txBox="1"/>
            <p:nvPr/>
          </p:nvSpPr>
          <p:spPr>
            <a:xfrm>
              <a:off x="5331763" y="3171271"/>
              <a:ext cx="2028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Ruota Manipolatore 180°</a:t>
              </a:r>
            </a:p>
          </p:txBody>
        </p:sp>
      </p:grpSp>
      <p:pic>
        <p:nvPicPr>
          <p:cNvPr id="37" name="Immagine 36" descr="diag_stat_fas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167" y="2590384"/>
            <a:ext cx="4430916" cy="2058232"/>
          </a:xfrm>
          <a:prstGeom prst="rect">
            <a:avLst/>
          </a:prstGeom>
        </p:spPr>
      </p:pic>
      <p:cxnSp>
        <p:nvCxnSpPr>
          <p:cNvPr id="38" name="Connettore 2 37"/>
          <p:cNvCxnSpPr/>
          <p:nvPr/>
        </p:nvCxnSpPr>
        <p:spPr>
          <a:xfrm flipH="1">
            <a:off x="2219325" y="4200525"/>
            <a:ext cx="3990975" cy="10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2057401" y="3676651"/>
            <a:ext cx="4114799" cy="523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- 6</a:t>
            </a:r>
            <a:endParaRPr lang="it-IT" dirty="0"/>
          </a:p>
        </p:txBody>
      </p:sp>
      <p:sp>
        <p:nvSpPr>
          <p:cNvPr id="20" name="Segnaposto contenuto 5"/>
          <p:cNvSpPr>
            <a:spLocks noGrp="1"/>
          </p:cNvSpPr>
          <p:nvPr>
            <p:ph idx="1"/>
          </p:nvPr>
        </p:nvSpPr>
        <p:spPr>
          <a:xfrm>
            <a:off x="5689824" y="1285875"/>
            <a:ext cx="3216051" cy="1571641"/>
          </a:xfrm>
        </p:spPr>
        <p:txBody>
          <a:bodyPr/>
          <a:lstStyle/>
          <a:p>
            <a:r>
              <a:rPr lang="it-IT" dirty="0"/>
              <a:t>Nella terza fase della codifica (in un altro FC), attribuire alle </a:t>
            </a:r>
            <a:r>
              <a:rPr lang="it-IT" b="1" dirty="0"/>
              <a:t>uscite fisiche</a:t>
            </a:r>
            <a:r>
              <a:rPr lang="it-IT" dirty="0"/>
              <a:t> del </a:t>
            </a:r>
            <a:r>
              <a:rPr lang="it-IT" dirty="0" err="1"/>
              <a:t>plc</a:t>
            </a:r>
            <a:r>
              <a:rPr lang="it-IT" dirty="0"/>
              <a:t>, i </a:t>
            </a:r>
            <a:r>
              <a:rPr lang="it-IT" dirty="0" err="1"/>
              <a:t>merker</a:t>
            </a:r>
            <a:r>
              <a:rPr lang="it-IT" dirty="0"/>
              <a:t> </a:t>
            </a:r>
            <a:r>
              <a:rPr lang="it-IT"/>
              <a:t>definiti precedentemente.</a:t>
            </a:r>
            <a:endParaRPr lang="it-IT" dirty="0"/>
          </a:p>
        </p:txBody>
      </p:sp>
      <p:sp>
        <p:nvSpPr>
          <p:cNvPr id="21" name="Segnaposto contenuto 5"/>
          <p:cNvSpPr>
            <a:spLocks noGrp="1"/>
          </p:cNvSpPr>
          <p:nvPr>
            <p:ph idx="1"/>
          </p:nvPr>
        </p:nvSpPr>
        <p:spPr>
          <a:xfrm>
            <a:off x="5689829" y="3040218"/>
            <a:ext cx="3033955" cy="1661218"/>
          </a:xfrm>
        </p:spPr>
        <p:txBody>
          <a:bodyPr/>
          <a:lstStyle/>
          <a:p>
            <a:r>
              <a:rPr lang="it-IT" dirty="0"/>
              <a:t>Nell’ esempio in figura il </a:t>
            </a:r>
            <a:r>
              <a:rPr lang="it-IT" dirty="0" err="1"/>
              <a:t>merker</a:t>
            </a:r>
            <a:r>
              <a:rPr lang="it-IT" dirty="0"/>
              <a:t> M20.1 definito in FC8, attiva l’uscita fisica EV3 che consente l’Azione    “</a:t>
            </a:r>
            <a:r>
              <a:rPr lang="it-IT" b="1" i="1" dirty="0"/>
              <a:t>Manipolatore </a:t>
            </a:r>
            <a:r>
              <a:rPr lang="it-IT" b="1" i="1"/>
              <a:t>180°</a:t>
            </a:r>
            <a:r>
              <a:rPr lang="it-IT"/>
              <a:t>”.</a:t>
            </a:r>
            <a:endParaRPr lang="it-IT" dirty="0"/>
          </a:p>
        </p:txBody>
      </p:sp>
      <p:grpSp>
        <p:nvGrpSpPr>
          <p:cNvPr id="22" name="Gruppo 126"/>
          <p:cNvGrpSpPr/>
          <p:nvPr/>
        </p:nvGrpSpPr>
        <p:grpSpPr>
          <a:xfrm>
            <a:off x="1511122" y="1441663"/>
            <a:ext cx="3915250" cy="710454"/>
            <a:chOff x="3444697" y="2947146"/>
            <a:chExt cx="3915250" cy="710454"/>
          </a:xfrm>
        </p:grpSpPr>
        <p:grpSp>
          <p:nvGrpSpPr>
            <p:cNvPr id="23" name="Gruppo 117"/>
            <p:cNvGrpSpPr/>
            <p:nvPr/>
          </p:nvGrpSpPr>
          <p:grpSpPr>
            <a:xfrm>
              <a:off x="3444697" y="2947146"/>
              <a:ext cx="1868975" cy="710454"/>
              <a:chOff x="3444697" y="2947146"/>
              <a:chExt cx="1868975" cy="710454"/>
            </a:xfrm>
          </p:grpSpPr>
          <p:sp>
            <p:nvSpPr>
              <p:cNvPr id="25" name="Rettangolo 24"/>
              <p:cNvSpPr/>
              <p:nvPr/>
            </p:nvSpPr>
            <p:spPr>
              <a:xfrm>
                <a:off x="3444697" y="2947146"/>
                <a:ext cx="1864659" cy="7104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4175320" y="2982036"/>
                <a:ext cx="407484" cy="35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3538827" y="3284608"/>
                <a:ext cx="1774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>
                    <a:solidFill>
                      <a:srgbClr val="FF0000"/>
                    </a:solidFill>
                  </a:rPr>
                  <a:t>EV1  EV4  </a:t>
                </a:r>
                <a:r>
                  <a:rPr lang="it-IT" dirty="0">
                    <a:solidFill>
                      <a:srgbClr val="FF0000"/>
                    </a:solidFill>
                  </a:rPr>
                  <a:t>MT1</a:t>
                </a: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3467107" y="2973315"/>
                <a:ext cx="657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rgbClr val="0066FF"/>
                    </a:solidFill>
                  </a:rPr>
                  <a:t>M51.1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4910468" y="2973315"/>
                <a:ext cx="385042" cy="299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solidFill>
                      <a:srgbClr val="0066FF"/>
                    </a:solidFill>
                  </a:rPr>
                  <a:t>(2)</a:t>
                </a:r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5331763" y="3171271"/>
              <a:ext cx="2028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Ruota Manipolatore 180°</a:t>
              </a:r>
            </a:p>
          </p:txBody>
        </p:sp>
      </p:grpSp>
      <p:pic>
        <p:nvPicPr>
          <p:cNvPr id="43" name="Immagine 42" descr="diag_stat_fas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155" y="2661588"/>
            <a:ext cx="3867690" cy="1667108"/>
          </a:xfrm>
          <a:prstGeom prst="rect">
            <a:avLst/>
          </a:prstGeom>
        </p:spPr>
      </p:pic>
      <p:cxnSp>
        <p:nvCxnSpPr>
          <p:cNvPr id="44" name="Connettore 2 43"/>
          <p:cNvCxnSpPr/>
          <p:nvPr/>
        </p:nvCxnSpPr>
        <p:spPr>
          <a:xfrm flipH="1">
            <a:off x="2371725" y="3352267"/>
            <a:ext cx="3752851" cy="57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/>
          <p:cNvSpPr/>
          <p:nvPr/>
        </p:nvSpPr>
        <p:spPr>
          <a:xfrm>
            <a:off x="2219324" y="1771118"/>
            <a:ext cx="504825" cy="444464"/>
          </a:xfrm>
          <a:prstGeom prst="ellipse">
            <a:avLst/>
          </a:prstGeom>
          <a:noFill/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1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- 7</a:t>
            </a:r>
            <a:endParaRPr lang="it-IT" dirty="0"/>
          </a:p>
        </p:txBody>
      </p:sp>
      <p:grpSp>
        <p:nvGrpSpPr>
          <p:cNvPr id="27" name="Gruppo 26"/>
          <p:cNvGrpSpPr/>
          <p:nvPr/>
        </p:nvGrpSpPr>
        <p:grpSpPr>
          <a:xfrm>
            <a:off x="1568272" y="2013696"/>
            <a:ext cx="3771364" cy="3086100"/>
            <a:chOff x="1082497" y="1004046"/>
            <a:chExt cx="3771364" cy="3086100"/>
          </a:xfrm>
        </p:grpSpPr>
        <p:grpSp>
          <p:nvGrpSpPr>
            <p:cNvPr id="28" name="Gruppo 27"/>
            <p:cNvGrpSpPr/>
            <p:nvPr/>
          </p:nvGrpSpPr>
          <p:grpSpPr>
            <a:xfrm>
              <a:off x="1082497" y="1004046"/>
              <a:ext cx="3771364" cy="958104"/>
              <a:chOff x="1082497" y="1004046"/>
              <a:chExt cx="3771364" cy="958104"/>
            </a:xfrm>
          </p:grpSpPr>
          <p:sp>
            <p:nvSpPr>
              <p:cNvPr id="49" name="CasellaDiTesto 48"/>
              <p:cNvSpPr txBox="1"/>
              <p:nvPr/>
            </p:nvSpPr>
            <p:spPr>
              <a:xfrm>
                <a:off x="1813120" y="103893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S4</a:t>
                </a:r>
              </a:p>
            </p:txBody>
          </p:sp>
          <p:grpSp>
            <p:nvGrpSpPr>
              <p:cNvPr id="50" name="Gruppo 49"/>
              <p:cNvGrpSpPr/>
              <p:nvPr/>
            </p:nvGrpSpPr>
            <p:grpSpPr>
              <a:xfrm>
                <a:off x="1082497" y="1004046"/>
                <a:ext cx="1864659" cy="958104"/>
                <a:chOff x="1082497" y="1004046"/>
                <a:chExt cx="1864659" cy="958104"/>
              </a:xfrm>
            </p:grpSpPr>
            <p:sp>
              <p:nvSpPr>
                <p:cNvPr id="52" name="Rettangolo 51"/>
                <p:cNvSpPr/>
                <p:nvPr/>
              </p:nvSpPr>
              <p:spPr>
                <a:xfrm>
                  <a:off x="1082497" y="1004046"/>
                  <a:ext cx="1864659" cy="9581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CasellaDiTesto 52"/>
                <p:cNvSpPr txBox="1"/>
                <p:nvPr/>
              </p:nvSpPr>
              <p:spPr>
                <a:xfrm>
                  <a:off x="1157577" y="1341508"/>
                  <a:ext cx="174278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500" dirty="0">
                      <a:solidFill>
                        <a:srgbClr val="FF0000"/>
                      </a:solidFill>
                    </a:rPr>
                    <a:t>     </a:t>
                  </a:r>
                  <a:r>
                    <a:rPr lang="it-IT" sz="1500" dirty="0">
                      <a:solidFill>
                        <a:srgbClr val="0066FF"/>
                      </a:solidFill>
                    </a:rPr>
                    <a:t>3V1out  3V2in</a:t>
                  </a:r>
                </a:p>
                <a:p>
                  <a:r>
                    <a:rPr lang="it-IT" sz="1500" dirty="0">
                      <a:solidFill>
                        <a:srgbClr val="0066FF"/>
                      </a:solidFill>
                    </a:rPr>
                    <a:t>3V3in 3V4out </a:t>
                  </a:r>
                  <a:r>
                    <a:rPr lang="it-IT" sz="1500" dirty="0">
                      <a:solidFill>
                        <a:srgbClr val="FF0000"/>
                      </a:solidFill>
                    </a:rPr>
                    <a:t>3V5in</a:t>
                  </a:r>
                </a:p>
              </p:txBody>
            </p:sp>
          </p:grpSp>
          <p:sp>
            <p:nvSpPr>
              <p:cNvPr id="51" name="CasellaDiTesto 50"/>
              <p:cNvSpPr txBox="1"/>
              <p:nvPr/>
            </p:nvSpPr>
            <p:spPr>
              <a:xfrm>
                <a:off x="2969563" y="1228171"/>
                <a:ext cx="1884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Manipolatore basso</a:t>
                </a:r>
              </a:p>
              <a:p>
                <a:r>
                  <a:rPr lang="it-IT" sz="1400" dirty="0"/>
                  <a:t>Setta ingombro x </a:t>
                </a:r>
                <a:r>
                  <a:rPr lang="it-IT" sz="1400" dirty="0" err="1"/>
                  <a:t>staz</a:t>
                </a:r>
                <a:r>
                  <a:rPr lang="it-IT" sz="1400" dirty="0"/>
                  <a:t>.4</a:t>
                </a:r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1082497" y="2537571"/>
              <a:ext cx="2958450" cy="958104"/>
              <a:chOff x="1082497" y="1004046"/>
              <a:chExt cx="2958450" cy="958104"/>
            </a:xfrm>
          </p:grpSpPr>
          <p:sp>
            <p:nvSpPr>
              <p:cNvPr id="38" name="CasellaDiTesto 37"/>
              <p:cNvSpPr txBox="1"/>
              <p:nvPr/>
            </p:nvSpPr>
            <p:spPr>
              <a:xfrm>
                <a:off x="1813120" y="1038936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S5</a:t>
                </a:r>
              </a:p>
            </p:txBody>
          </p:sp>
          <p:grpSp>
            <p:nvGrpSpPr>
              <p:cNvPr id="39" name="Gruppo 35"/>
              <p:cNvGrpSpPr/>
              <p:nvPr/>
            </p:nvGrpSpPr>
            <p:grpSpPr>
              <a:xfrm>
                <a:off x="1082497" y="1004046"/>
                <a:ext cx="1880941" cy="958104"/>
                <a:chOff x="1082497" y="1004046"/>
                <a:chExt cx="1880941" cy="958104"/>
              </a:xfrm>
            </p:grpSpPr>
            <p:sp>
              <p:nvSpPr>
                <p:cNvPr id="47" name="Rettangolo 46"/>
                <p:cNvSpPr/>
                <p:nvPr/>
              </p:nvSpPr>
              <p:spPr>
                <a:xfrm>
                  <a:off x="1082497" y="1004046"/>
                  <a:ext cx="1864659" cy="9581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CasellaDiTesto 47"/>
                <p:cNvSpPr txBox="1"/>
                <p:nvPr/>
              </p:nvSpPr>
              <p:spPr>
                <a:xfrm>
                  <a:off x="1100427" y="1341508"/>
                  <a:ext cx="1863011" cy="5693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>
                      <a:solidFill>
                        <a:srgbClr val="FF0000"/>
                      </a:solidFill>
                    </a:rPr>
                    <a:t>     </a:t>
                  </a:r>
                  <a:r>
                    <a:rPr lang="it-IT" sz="1500" dirty="0">
                      <a:solidFill>
                        <a:srgbClr val="0066FF"/>
                      </a:solidFill>
                    </a:rPr>
                    <a:t>3V1out  3V2in</a:t>
                  </a:r>
                </a:p>
                <a:p>
                  <a:r>
                    <a:rPr lang="it-IT" sz="1500" dirty="0">
                      <a:solidFill>
                        <a:srgbClr val="0066FF"/>
                      </a:solidFill>
                    </a:rPr>
                    <a:t>3V3in 3V4out </a:t>
                  </a:r>
                  <a:r>
                    <a:rPr lang="it-IT" sz="1500" dirty="0">
                      <a:solidFill>
                        <a:srgbClr val="FF0000"/>
                      </a:solidFill>
                    </a:rPr>
                    <a:t>3V5out</a:t>
                  </a:r>
                </a:p>
              </p:txBody>
            </p:sp>
          </p:grpSp>
          <p:sp>
            <p:nvSpPr>
              <p:cNvPr id="46" name="CasellaDiTesto 45"/>
              <p:cNvSpPr txBox="1"/>
              <p:nvPr/>
            </p:nvSpPr>
            <p:spPr>
              <a:xfrm>
                <a:off x="2969563" y="1313896"/>
                <a:ext cx="1071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Pinza chiusa</a:t>
                </a:r>
              </a:p>
            </p:txBody>
          </p:sp>
        </p:grpSp>
        <p:cxnSp>
          <p:nvCxnSpPr>
            <p:cNvPr id="30" name="Connettore 2 29"/>
            <p:cNvCxnSpPr>
              <a:stCxn id="52" idx="2"/>
              <a:endCxn id="47" idx="0"/>
            </p:cNvCxnSpPr>
            <p:nvPr/>
          </p:nvCxnSpPr>
          <p:spPr>
            <a:xfrm>
              <a:off x="2014827" y="1962150"/>
              <a:ext cx="0" cy="5754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2014827" y="3486150"/>
              <a:ext cx="0" cy="6039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52"/>
            <p:cNvCxnSpPr/>
            <p:nvPr/>
          </p:nvCxnSpPr>
          <p:spPr>
            <a:xfrm flipH="1">
              <a:off x="1882598" y="3789268"/>
              <a:ext cx="2795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2218211" y="2091577"/>
              <a:ext cx="2521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(Auto*3S4out*3S4in+Step)*SincrStz4</a:t>
              </a:r>
            </a:p>
          </p:txBody>
        </p:sp>
        <p:cxnSp>
          <p:nvCxnSpPr>
            <p:cNvPr id="34" name="Connettore 1 56"/>
            <p:cNvCxnSpPr/>
            <p:nvPr/>
          </p:nvCxnSpPr>
          <p:spPr>
            <a:xfrm flipH="1">
              <a:off x="3254809" y="2141443"/>
              <a:ext cx="355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2218211" y="3653677"/>
              <a:ext cx="1778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Auto*3S5out*3S5in+Step</a:t>
              </a:r>
            </a:p>
          </p:txBody>
        </p:sp>
        <p:cxnSp>
          <p:nvCxnSpPr>
            <p:cNvPr id="36" name="Connettore 1 60"/>
            <p:cNvCxnSpPr/>
            <p:nvPr/>
          </p:nvCxnSpPr>
          <p:spPr>
            <a:xfrm flipH="1">
              <a:off x="3235760" y="3703543"/>
              <a:ext cx="3271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61"/>
            <p:cNvCxnSpPr/>
            <p:nvPr/>
          </p:nvCxnSpPr>
          <p:spPr>
            <a:xfrm flipH="1">
              <a:off x="1892123" y="2227168"/>
              <a:ext cx="2795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ttangolo 53"/>
          <p:cNvSpPr/>
          <p:nvPr/>
        </p:nvSpPr>
        <p:spPr>
          <a:xfrm>
            <a:off x="762920" y="1287730"/>
            <a:ext cx="5340565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Le regole nei Diagrammi di Stato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  <p:sp>
        <p:nvSpPr>
          <p:cNvPr id="55" name="Segnaposto contenuto 5"/>
          <p:cNvSpPr>
            <a:spLocks noGrp="1"/>
          </p:cNvSpPr>
          <p:nvPr>
            <p:ph idx="1"/>
          </p:nvPr>
        </p:nvSpPr>
        <p:spPr>
          <a:xfrm>
            <a:off x="5708874" y="1610259"/>
            <a:ext cx="3033955" cy="953088"/>
          </a:xfrm>
        </p:spPr>
        <p:txBody>
          <a:bodyPr/>
          <a:lstStyle/>
          <a:p>
            <a:r>
              <a:rPr lang="it-IT" dirty="0"/>
              <a:t>Come in ogni metodo esistono delle </a:t>
            </a:r>
            <a:r>
              <a:rPr lang="it-IT" b="1" dirty="0"/>
              <a:t>regole</a:t>
            </a:r>
            <a:r>
              <a:rPr lang="it-IT" dirty="0"/>
              <a:t> di sintassi </a:t>
            </a:r>
            <a:r>
              <a:rPr lang="it-IT"/>
              <a:t>da rispettare.</a:t>
            </a:r>
            <a:endParaRPr lang="it-IT" dirty="0"/>
          </a:p>
        </p:txBody>
      </p:sp>
      <p:sp>
        <p:nvSpPr>
          <p:cNvPr id="56" name="Segnaposto contenuto 5"/>
          <p:cNvSpPr>
            <a:spLocks noGrp="1"/>
          </p:cNvSpPr>
          <p:nvPr>
            <p:ph idx="1"/>
          </p:nvPr>
        </p:nvSpPr>
        <p:spPr>
          <a:xfrm>
            <a:off x="5708880" y="2644468"/>
            <a:ext cx="3292245" cy="965913"/>
          </a:xfrm>
        </p:spPr>
        <p:txBody>
          <a:bodyPr/>
          <a:lstStyle/>
          <a:p>
            <a:r>
              <a:rPr lang="it-IT" dirty="0"/>
              <a:t>Il simbolo </a:t>
            </a:r>
            <a:r>
              <a:rPr lang="it-IT" b="1" dirty="0"/>
              <a:t>*</a:t>
            </a:r>
            <a:r>
              <a:rPr lang="it-IT" dirty="0"/>
              <a:t> rappresenta l’</a:t>
            </a:r>
            <a:r>
              <a:rPr lang="it-IT" b="1" dirty="0"/>
              <a:t>And</a:t>
            </a:r>
            <a:r>
              <a:rPr lang="it-IT" dirty="0"/>
              <a:t> logico. Il simbolo </a:t>
            </a:r>
            <a:r>
              <a:rPr lang="it-IT" b="1" dirty="0"/>
              <a:t>+</a:t>
            </a:r>
            <a:r>
              <a:rPr lang="it-IT" dirty="0"/>
              <a:t> rappresenta </a:t>
            </a:r>
            <a:r>
              <a:rPr lang="it-IT"/>
              <a:t>l’</a:t>
            </a:r>
            <a:r>
              <a:rPr lang="it-IT" b="1"/>
              <a:t>Or</a:t>
            </a:r>
            <a:r>
              <a:rPr lang="it-IT"/>
              <a:t> logico.</a:t>
            </a:r>
            <a:endParaRPr lang="it-IT" dirty="0"/>
          </a:p>
        </p:txBody>
      </p:sp>
      <p:sp>
        <p:nvSpPr>
          <p:cNvPr id="57" name="Segnaposto contenuto 5"/>
          <p:cNvSpPr>
            <a:spLocks noGrp="1"/>
          </p:cNvSpPr>
          <p:nvPr>
            <p:ph idx="1"/>
          </p:nvPr>
        </p:nvSpPr>
        <p:spPr>
          <a:xfrm>
            <a:off x="5708875" y="3680899"/>
            <a:ext cx="3150496" cy="1544656"/>
          </a:xfrm>
        </p:spPr>
        <p:txBody>
          <a:bodyPr/>
          <a:lstStyle/>
          <a:p>
            <a:r>
              <a:rPr lang="it-IT" dirty="0"/>
              <a:t>Il simbolo di interlinea superiore su un simbolo significa </a:t>
            </a:r>
            <a:r>
              <a:rPr lang="it-IT" b="1" dirty="0"/>
              <a:t>negazione.</a:t>
            </a:r>
            <a:r>
              <a:rPr lang="it-IT" dirty="0"/>
              <a:t> </a:t>
            </a:r>
            <a:br>
              <a:rPr lang="it-IT" dirty="0"/>
            </a:br>
            <a:r>
              <a:rPr lang="it-IT" b="1" dirty="0"/>
              <a:t>3S4in</a:t>
            </a:r>
            <a:r>
              <a:rPr lang="it-IT" dirty="0"/>
              <a:t> viene interpretato come </a:t>
            </a:r>
            <a:r>
              <a:rPr lang="it-IT"/>
              <a:t>normalmente chiuso.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2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  <p:bldP spid="56" grpId="0" build="p"/>
      <p:bldP spid="5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- 8</a:t>
            </a:r>
            <a:endParaRPr lang="it-IT" dirty="0"/>
          </a:p>
        </p:txBody>
      </p:sp>
      <p:sp>
        <p:nvSpPr>
          <p:cNvPr id="40" name="Segnaposto contenuto 5"/>
          <p:cNvSpPr>
            <a:spLocks noGrp="1"/>
          </p:cNvSpPr>
          <p:nvPr>
            <p:ph idx="1"/>
          </p:nvPr>
        </p:nvSpPr>
        <p:spPr>
          <a:xfrm>
            <a:off x="5679744" y="1494381"/>
            <a:ext cx="3033955" cy="1867499"/>
          </a:xfrm>
        </p:spPr>
        <p:txBody>
          <a:bodyPr/>
          <a:lstStyle/>
          <a:p>
            <a:r>
              <a:rPr lang="it-IT" dirty="0"/>
              <a:t>I Diagrammi possono essere scritti su un semplice foglio bianco. </a:t>
            </a:r>
            <a:br>
              <a:rPr lang="it-IT" dirty="0"/>
            </a:br>
            <a:r>
              <a:rPr lang="it-IT" dirty="0"/>
              <a:t>Riportare con la </a:t>
            </a:r>
            <a:r>
              <a:rPr lang="it-IT" dirty="0">
                <a:solidFill>
                  <a:srgbClr val="FF0000"/>
                </a:solidFill>
              </a:rPr>
              <a:t>penna rossa</a:t>
            </a:r>
            <a:r>
              <a:rPr lang="it-IT" dirty="0"/>
              <a:t> le modifiche effettuate in fase </a:t>
            </a:r>
            <a:r>
              <a:rPr lang="it-IT"/>
              <a:t>di Test.</a:t>
            </a:r>
            <a:endParaRPr lang="it-IT" dirty="0"/>
          </a:p>
        </p:txBody>
      </p:sp>
      <p:sp>
        <p:nvSpPr>
          <p:cNvPr id="41" name="Segnaposto contenuto 5"/>
          <p:cNvSpPr>
            <a:spLocks noGrp="1"/>
          </p:cNvSpPr>
          <p:nvPr>
            <p:ph idx="1"/>
          </p:nvPr>
        </p:nvSpPr>
        <p:spPr>
          <a:xfrm>
            <a:off x="5679749" y="3546792"/>
            <a:ext cx="3033955" cy="1894340"/>
          </a:xfrm>
        </p:spPr>
        <p:txBody>
          <a:bodyPr/>
          <a:lstStyle/>
          <a:p>
            <a:r>
              <a:rPr lang="it-IT" dirty="0"/>
              <a:t>Oppure si possono utilizzare programmi gratuiti come </a:t>
            </a:r>
            <a:r>
              <a:rPr lang="it-IT" b="1" dirty="0" err="1"/>
              <a:t>Diagram</a:t>
            </a:r>
            <a:r>
              <a:rPr lang="it-IT" b="1" dirty="0"/>
              <a:t> Designer</a:t>
            </a:r>
            <a:r>
              <a:rPr lang="it-IT" dirty="0"/>
              <a:t>, per avere l’opportunità di stampare la </a:t>
            </a:r>
            <a:r>
              <a:rPr lang="it-IT"/>
              <a:t>documentazione finale.</a:t>
            </a:r>
            <a:endParaRPr lang="it-IT" dirty="0"/>
          </a:p>
        </p:txBody>
      </p:sp>
      <p:pic>
        <p:nvPicPr>
          <p:cNvPr id="42" name="Immagine 41" descr="diagram_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112" y="1428750"/>
            <a:ext cx="3773425" cy="19534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3" name="Immagine 42" descr="diagram_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0" y="3476513"/>
            <a:ext cx="3695699" cy="2154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59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Diagrammi di Stato - 9</a:t>
            </a:r>
            <a:endParaRPr lang="it-IT" dirty="0"/>
          </a:p>
        </p:txBody>
      </p:sp>
      <p:sp>
        <p:nvSpPr>
          <p:cNvPr id="11" name="Segnaposto contenuto 5"/>
          <p:cNvSpPr>
            <a:spLocks noGrp="1"/>
          </p:cNvSpPr>
          <p:nvPr>
            <p:ph idx="1"/>
          </p:nvPr>
        </p:nvSpPr>
        <p:spPr>
          <a:xfrm>
            <a:off x="2018243" y="1864098"/>
            <a:ext cx="6087532" cy="125057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 dirty="0"/>
              <a:t>L’utilizzo dei Diagrammi di Stato fornisce un approccio</a:t>
            </a:r>
            <a:br>
              <a:rPr lang="it-IT" spc="-5" dirty="0"/>
            </a:br>
            <a:r>
              <a:rPr lang="it-IT" b="1" spc="-5" dirty="0"/>
              <a:t>sistemistico</a:t>
            </a:r>
            <a:r>
              <a:rPr lang="it-IT" spc="-5" dirty="0"/>
              <a:t> alla programmazione dei </a:t>
            </a:r>
            <a:r>
              <a:rPr lang="it-IT" spc="-5" dirty="0" err="1"/>
              <a:t>plc</a:t>
            </a:r>
            <a:r>
              <a:rPr lang="it-IT" spc="-5" dirty="0"/>
              <a:t>, semplificando la vita del programmatore e contribuendo a realizzare programmi più efficienti e </a:t>
            </a:r>
            <a:r>
              <a:rPr lang="it-IT" spc="-5"/>
              <a:t>più sicuri.</a:t>
            </a:r>
            <a:endParaRPr lang="it-IT" dirty="0"/>
          </a:p>
        </p:txBody>
      </p:sp>
      <p:sp>
        <p:nvSpPr>
          <p:cNvPr id="12" name="Segnaposto contenuto 7"/>
          <p:cNvSpPr>
            <a:spLocks noGrp="1"/>
          </p:cNvSpPr>
          <p:nvPr>
            <p:ph idx="14"/>
          </p:nvPr>
        </p:nvSpPr>
        <p:spPr>
          <a:xfrm>
            <a:off x="2018243" y="3271272"/>
            <a:ext cx="6230407" cy="1282084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b="1" spc="-15" dirty="0"/>
              <a:t>Ingegnerizzare il software </a:t>
            </a:r>
            <a:r>
              <a:rPr lang="it-IT" spc="-15" dirty="0"/>
              <a:t>laddove è possibile, si traduce in maggior sicurezza, maggiore flessibilità, maggiore velocità nella scrittura del programma e nelle fasi di test, riusabilità del codice, divisione delle </a:t>
            </a:r>
            <a:r>
              <a:rPr lang="it-IT" spc="-15"/>
              <a:t>task tra più </a:t>
            </a:r>
            <a:r>
              <a:rPr lang="it-IT" spc="-15" dirty="0" err="1"/>
              <a:t>risorse…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29645" y="1306780"/>
            <a:ext cx="288143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 dirty="0">
                <a:solidFill>
                  <a:srgbClr val="0066FF"/>
                </a:solidFill>
                <a:latin typeface="+mj-lt"/>
                <a:cs typeface="Arial"/>
              </a:rPr>
              <a:t>Conclusioni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5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buFont typeface="Wingdings" pitchFamily="2" charset="2"/>
              <a:buChar char="§"/>
            </a:pPr>
            <a:r>
              <a:rPr lang="it-IT"/>
              <a:t>Programmazione Strutturata Plc</a:t>
            </a:r>
          </a:p>
          <a:p>
            <a:pPr>
              <a:buFont typeface="Wingdings" pitchFamily="2" charset="2"/>
              <a:buChar char="§"/>
            </a:pPr>
            <a:r>
              <a:rPr lang="it-IT"/>
              <a:t>Tool e Template </a:t>
            </a:r>
            <a:endParaRPr lang="it-IT" dirty="0"/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/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38259"/>
      </p:ext>
    </p:extLst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Tool e Template - 1</a:t>
            </a:r>
            <a:endParaRPr lang="it-IT" dirty="0"/>
          </a:p>
        </p:txBody>
      </p:sp>
      <p:sp>
        <p:nvSpPr>
          <p:cNvPr id="11" name="Segnaposto contenuto 5"/>
          <p:cNvSpPr>
            <a:spLocks noGrp="1"/>
          </p:cNvSpPr>
          <p:nvPr>
            <p:ph idx="1"/>
          </p:nvPr>
        </p:nvSpPr>
        <p:spPr>
          <a:xfrm>
            <a:off x="2018243" y="1562539"/>
            <a:ext cx="6544732" cy="103864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/>
              <a:t>Un progettista software (non solo plc) dovrebbe contornarsi di </a:t>
            </a:r>
            <a:r>
              <a:rPr lang="it-IT" i="1" spc="-5"/>
              <a:t>Tool</a:t>
            </a:r>
            <a:r>
              <a:rPr lang="it-IT" spc="-5"/>
              <a:t> e </a:t>
            </a:r>
            <a:r>
              <a:rPr lang="it-IT" i="1" spc="-5"/>
              <a:t>Template</a:t>
            </a:r>
            <a:r>
              <a:rPr lang="it-IT" spc="-5"/>
              <a:t> che gli permettano di velocizzare le attività di progettazione, sviluppo, collaudo… </a:t>
            </a:r>
          </a:p>
        </p:txBody>
      </p:sp>
      <p:sp>
        <p:nvSpPr>
          <p:cNvPr id="12" name="Segnaposto contenuto 7"/>
          <p:cNvSpPr>
            <a:spLocks noGrp="1"/>
          </p:cNvSpPr>
          <p:nvPr>
            <p:ph idx="14"/>
          </p:nvPr>
        </p:nvSpPr>
        <p:spPr>
          <a:xfrm>
            <a:off x="2018243" y="2654982"/>
            <a:ext cx="6430432" cy="662959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/>
              <a:t>I Tool a disposizione sono molteplici e ognuno può sceglierli</a:t>
            </a:r>
            <a:br>
              <a:rPr lang="it-IT" spc="-15"/>
            </a:br>
            <a:r>
              <a:rPr lang="it-IT" spc="-15"/>
              <a:t>in base alle preferenze personali e all’esperienza pregressa.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29645" y="1005221"/>
            <a:ext cx="3504742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200" b="1" spc="4">
                <a:solidFill>
                  <a:srgbClr val="0066FF"/>
                </a:solidFill>
                <a:latin typeface="+mj-lt"/>
                <a:cs typeface="Arial"/>
              </a:rPr>
              <a:t>Tool da utilizzare</a:t>
            </a:r>
            <a:endParaRPr lang="it-IT" sz="2200" dirty="0">
              <a:solidFill>
                <a:srgbClr val="0066FF"/>
              </a:solidFill>
              <a:latin typeface="+mj-lt"/>
              <a:cs typeface="Arial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4"/>
          </p:nvPr>
        </p:nvSpPr>
        <p:spPr>
          <a:xfrm>
            <a:off x="2018243" y="3436074"/>
            <a:ext cx="6430432" cy="104391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/>
              <a:t>Un software gratuito per realizzare flow chart e diagrammi di stato è </a:t>
            </a:r>
            <a:r>
              <a:rPr lang="it-IT" b="1" i="1" spc="-15"/>
              <a:t>Diagram Designer</a:t>
            </a:r>
            <a:r>
              <a:rPr lang="it-IT" spc="-15"/>
              <a:t>. E’ liberamente scaricabile sul </a:t>
            </a:r>
            <a:br>
              <a:rPr lang="it-IT" spc="-15"/>
            </a:br>
            <a:r>
              <a:rPr lang="it-IT" spc="-15"/>
              <a:t>sito della MeeSoft.</a:t>
            </a:r>
            <a:endParaRPr lang="it-IT" dirty="0"/>
          </a:p>
        </p:txBody>
      </p:sp>
      <p:sp>
        <p:nvSpPr>
          <p:cNvPr id="9" name="Segnaposto contenuto 7"/>
          <p:cNvSpPr>
            <a:spLocks noGrp="1"/>
          </p:cNvSpPr>
          <p:nvPr>
            <p:ph idx="14"/>
          </p:nvPr>
        </p:nvSpPr>
        <p:spPr>
          <a:xfrm>
            <a:off x="2018243" y="4526216"/>
            <a:ext cx="6430432" cy="1043917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15"/>
              <a:t>Un servizio software Online per realizzare mappe mentali,</a:t>
            </a:r>
            <a:br>
              <a:rPr lang="it-IT" spc="-15"/>
            </a:br>
            <a:r>
              <a:rPr lang="it-IT" spc="-15"/>
              <a:t>moto utili da utilizzare durante le presentazioni, ma anche</a:t>
            </a:r>
            <a:br>
              <a:rPr lang="it-IT" spc="-15"/>
            </a:br>
            <a:r>
              <a:rPr lang="it-IT" spc="-15"/>
              <a:t>per impostare la struttura di un programma da realizzare è</a:t>
            </a:r>
            <a:br>
              <a:rPr lang="it-IT" spc="-15"/>
            </a:br>
            <a:r>
              <a:rPr lang="it-IT" b="1" i="1" spc="-15"/>
              <a:t>Mindmeister</a:t>
            </a:r>
            <a:r>
              <a:rPr lang="it-IT" spc="-15"/>
              <a:t>. L’accesso è a pagamento mensile…</a:t>
            </a:r>
          </a:p>
          <a:p>
            <a:pPr marL="0" lvl="1" indent="0">
              <a:buSzPct val="70000"/>
              <a:buNone/>
            </a:pPr>
            <a:br>
              <a:rPr lang="it-IT" spc="-15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65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/>
      <p:bldP spid="8" grpId="0" build="p"/>
      <p:bldP spid="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Tool e Template - 2</a:t>
            </a:r>
            <a:endParaRPr lang="it-IT" dirty="0"/>
          </a:p>
        </p:txBody>
      </p:sp>
      <p:sp>
        <p:nvSpPr>
          <p:cNvPr id="11" name="Segnaposto contenuto 5"/>
          <p:cNvSpPr>
            <a:spLocks noGrp="1"/>
          </p:cNvSpPr>
          <p:nvPr>
            <p:ph idx="1"/>
          </p:nvPr>
        </p:nvSpPr>
        <p:spPr>
          <a:xfrm>
            <a:off x="6275573" y="1550823"/>
            <a:ext cx="2411228" cy="3602201"/>
          </a:xfrm>
        </p:spPr>
        <p:txBody>
          <a:bodyPr/>
          <a:lstStyle/>
          <a:p>
            <a:pPr marL="190500" lvl="1" indent="-190500">
              <a:buSzPct val="70000"/>
              <a:buFont typeface="Wingdings" pitchFamily="2" charset="2"/>
              <a:buChar char=""/>
            </a:pPr>
            <a:r>
              <a:rPr lang="it-IT" spc="-5"/>
              <a:t>Anche i </a:t>
            </a:r>
            <a:r>
              <a:rPr lang="it-IT" b="1" i="1" spc="-5"/>
              <a:t>Template</a:t>
            </a:r>
            <a:r>
              <a:rPr lang="it-IT" spc="-5"/>
              <a:t> rappresentano strumenti indispensabili</a:t>
            </a:r>
            <a:br>
              <a:rPr lang="it-IT" spc="-5"/>
            </a:br>
            <a:r>
              <a:rPr lang="it-IT" spc="-5"/>
              <a:t>per ingegnerizzare</a:t>
            </a:r>
            <a:br>
              <a:rPr lang="it-IT" spc="-5"/>
            </a:br>
            <a:r>
              <a:rPr lang="it-IT" spc="-5"/>
              <a:t>il software. C’è chi utilizza modelli per</a:t>
            </a:r>
            <a:br>
              <a:rPr lang="it-IT" spc="-5"/>
            </a:br>
            <a:r>
              <a:rPr lang="it-IT" spc="-5"/>
              <a:t>scrivere le </a:t>
            </a:r>
            <a:r>
              <a:rPr lang="it-IT" i="1" spc="-5"/>
              <a:t>Specifiche Tecniche</a:t>
            </a:r>
            <a:r>
              <a:rPr lang="it-IT" spc="-5"/>
              <a:t>, chi per scrivere i </a:t>
            </a:r>
            <a:r>
              <a:rPr lang="it-IT" i="1" spc="-5"/>
              <a:t>Diagrammi</a:t>
            </a:r>
            <a:br>
              <a:rPr lang="it-IT" spc="-5"/>
            </a:br>
            <a:r>
              <a:rPr lang="it-IT" i="1" spc="-5"/>
              <a:t>di Stato</a:t>
            </a:r>
            <a:r>
              <a:rPr lang="it-IT" spc="-5"/>
              <a:t>, chi si limita alla sola </a:t>
            </a:r>
            <a:r>
              <a:rPr lang="it-IT" i="1" spc="-5"/>
              <a:t>Lista I/O</a:t>
            </a:r>
            <a:r>
              <a:rPr lang="it-IT" spc="-5"/>
              <a:t>…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229645" y="1306780"/>
            <a:ext cx="2865080" cy="446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6661" marR="627807">
              <a:lnSpc>
                <a:spcPct val="95825"/>
              </a:lnSpc>
              <a:spcBef>
                <a:spcPts val="10"/>
              </a:spcBef>
            </a:pPr>
            <a:r>
              <a:rPr lang="it-IT" sz="2400" b="1" spc="4">
                <a:solidFill>
                  <a:srgbClr val="0066FF"/>
                </a:solidFill>
                <a:cs typeface="Arial"/>
              </a:rPr>
              <a:t>Template</a:t>
            </a:r>
            <a:endParaRPr lang="it-IT" sz="2400" dirty="0">
              <a:solidFill>
                <a:srgbClr val="0066FF"/>
              </a:solidFill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182476"/>
            <a:ext cx="5237347" cy="45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45039-86A9-D293-6CE4-9A97EB06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75280-7403-B652-2E78-5F9CA05F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- 4</a:t>
            </a:r>
            <a:endParaRPr lang="it-IT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47711426-9275-3AB3-EE6B-C47412B89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" y="510702"/>
            <a:ext cx="4046706" cy="6070059"/>
          </a:xfrm>
          <a:prstGeom prst="rect">
            <a:avLst/>
          </a:prstGeom>
        </p:spPr>
      </p:pic>
      <p:sp>
        <p:nvSpPr>
          <p:cNvPr id="11" name="Text 0">
            <a:extLst>
              <a:ext uri="{FF2B5EF4-FFF2-40B4-BE49-F238E27FC236}">
                <a16:creationId xmlns:a16="http://schemas.microsoft.com/office/drawing/2014/main" id="{5F4B99E8-6211-2A79-E011-91632A1192B9}"/>
              </a:ext>
            </a:extLst>
          </p:cNvPr>
          <p:cNvSpPr/>
          <p:nvPr/>
        </p:nvSpPr>
        <p:spPr>
          <a:xfrm>
            <a:off x="4481205" y="2261354"/>
            <a:ext cx="34749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 dirty="0">
                <a:solidFill>
                  <a:srgbClr val="312F2B"/>
                </a:solidFill>
                <a:latin typeface="+mj-lt"/>
                <a:ea typeface="Gelasio" panose="020B0604020202020204"/>
                <a:cs typeface="Gelasio" pitchFamily="34" charset="-120"/>
              </a:rPr>
              <a:t>Architettura Consigliata</a:t>
            </a:r>
            <a:endParaRPr lang="en-US" sz="2400" b="1" dirty="0">
              <a:latin typeface="+mj-lt"/>
              <a:ea typeface="Gelasio" panose="020B0604020202020204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04B2CCC-3AF2-2A2B-66BD-81CCB41E110E}"/>
              </a:ext>
            </a:extLst>
          </p:cNvPr>
          <p:cNvGrpSpPr/>
          <p:nvPr/>
        </p:nvGrpSpPr>
        <p:grpSpPr>
          <a:xfrm>
            <a:off x="4481205" y="3310295"/>
            <a:ext cx="3474958" cy="354330"/>
            <a:chOff x="4481205" y="3310295"/>
            <a:chExt cx="3474958" cy="354330"/>
          </a:xfrm>
        </p:grpSpPr>
        <p:sp>
          <p:nvSpPr>
            <p:cNvPr id="14" name="Shape 1">
              <a:extLst>
                <a:ext uri="{FF2B5EF4-FFF2-40B4-BE49-F238E27FC236}">
                  <a16:creationId xmlns:a16="http://schemas.microsoft.com/office/drawing/2014/main" id="{48931BF3-6328-A391-7FE9-8B123C135EFA}"/>
                </a:ext>
              </a:extLst>
            </p:cNvPr>
            <p:cNvSpPr/>
            <p:nvPr/>
          </p:nvSpPr>
          <p:spPr>
            <a:xfrm>
              <a:off x="4481205" y="3310295"/>
              <a:ext cx="170021" cy="354330"/>
            </a:xfrm>
            <a:prstGeom prst="roundRect">
              <a:avLst>
                <a:gd name="adj" fmla="val 56033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0E3D6EBA-A368-0DAF-1606-6BD98A3FA087}"/>
                </a:ext>
              </a:extLst>
            </p:cNvPr>
            <p:cNvSpPr/>
            <p:nvPr/>
          </p:nvSpPr>
          <p:spPr>
            <a:xfrm>
              <a:off x="4991388" y="3310295"/>
              <a:ext cx="296477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Diagrammi di Stato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14592449-44F7-8F38-1F4D-8DD4145B50C5}"/>
              </a:ext>
            </a:extLst>
          </p:cNvPr>
          <p:cNvGrpSpPr/>
          <p:nvPr/>
        </p:nvGrpSpPr>
        <p:grpSpPr>
          <a:xfrm>
            <a:off x="4821366" y="3891439"/>
            <a:ext cx="4406265" cy="354330"/>
            <a:chOff x="4821366" y="3891439"/>
            <a:chExt cx="4406265" cy="354330"/>
          </a:xfrm>
        </p:grpSpPr>
        <p:sp>
          <p:nvSpPr>
            <p:cNvPr id="16" name="Shape 3">
              <a:extLst>
                <a:ext uri="{FF2B5EF4-FFF2-40B4-BE49-F238E27FC236}">
                  <a16:creationId xmlns:a16="http://schemas.microsoft.com/office/drawing/2014/main" id="{3E28A0F7-3AFE-A426-B50C-6D484F7B77B6}"/>
                </a:ext>
              </a:extLst>
            </p:cNvPr>
            <p:cNvSpPr/>
            <p:nvPr/>
          </p:nvSpPr>
          <p:spPr>
            <a:xfrm>
              <a:off x="4821366" y="3891439"/>
              <a:ext cx="170021" cy="354330"/>
            </a:xfrm>
            <a:prstGeom prst="roundRect">
              <a:avLst>
                <a:gd name="adj" fmla="val 56033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 4">
              <a:extLst>
                <a:ext uri="{FF2B5EF4-FFF2-40B4-BE49-F238E27FC236}">
                  <a16:creationId xmlns:a16="http://schemas.microsoft.com/office/drawing/2014/main" id="{4CF8951B-66E1-410B-0F3A-BCD741EBDE66}"/>
                </a:ext>
              </a:extLst>
            </p:cNvPr>
            <p:cNvSpPr/>
            <p:nvPr/>
          </p:nvSpPr>
          <p:spPr>
            <a:xfrm>
              <a:off x="5331549" y="3891439"/>
              <a:ext cx="389608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Definizione Routine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B1DCA03-7F14-473E-2EE9-C96293DA1D0F}"/>
              </a:ext>
            </a:extLst>
          </p:cNvPr>
          <p:cNvGrpSpPr/>
          <p:nvPr/>
        </p:nvGrpSpPr>
        <p:grpSpPr>
          <a:xfrm>
            <a:off x="5161647" y="4472583"/>
            <a:ext cx="3345418" cy="354330"/>
            <a:chOff x="5161647" y="4472583"/>
            <a:chExt cx="3345418" cy="354330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DF2B7808-C38A-A909-FC93-2EFDB5FE1806}"/>
                </a:ext>
              </a:extLst>
            </p:cNvPr>
            <p:cNvSpPr/>
            <p:nvPr/>
          </p:nvSpPr>
          <p:spPr>
            <a:xfrm>
              <a:off x="5161647" y="4472583"/>
              <a:ext cx="170021" cy="354330"/>
            </a:xfrm>
            <a:prstGeom prst="roundRect">
              <a:avLst>
                <a:gd name="adj" fmla="val 56033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6">
              <a:extLst>
                <a:ext uri="{FF2B5EF4-FFF2-40B4-BE49-F238E27FC236}">
                  <a16:creationId xmlns:a16="http://schemas.microsoft.com/office/drawing/2014/main" id="{FAA6D814-3A72-C480-57F7-241AAF9D6B75}"/>
                </a:ext>
              </a:extLst>
            </p:cNvPr>
            <p:cNvSpPr/>
            <p:nvPr/>
          </p:nvSpPr>
          <p:spPr>
            <a:xfrm>
              <a:off x="5671830" y="4472583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 dirty="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Gestione Errori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2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A0C47-36B1-8C8F-1979-4CF1D1087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E94A8-D5CB-47DF-AF24-2D11C4FB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- 5</a:t>
            </a:r>
            <a:endParaRPr lang="it-IT" dirty="0"/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68C3CC28-2161-FF9A-BBA8-1432F51CBEDB}"/>
              </a:ext>
            </a:extLst>
          </p:cNvPr>
          <p:cNvSpPr/>
          <p:nvPr/>
        </p:nvSpPr>
        <p:spPr>
          <a:xfrm>
            <a:off x="379379" y="2060506"/>
            <a:ext cx="1871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Ingressi (I)</a:t>
            </a:r>
            <a:endParaRPr lang="en-US" sz="220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33576499-BCA4-7C84-5EC0-5B48C91CCA29}"/>
              </a:ext>
            </a:extLst>
          </p:cNvPr>
          <p:cNvSpPr/>
          <p:nvPr/>
        </p:nvSpPr>
        <p:spPr>
          <a:xfrm>
            <a:off x="972765" y="2550925"/>
            <a:ext cx="1278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Sensori</a:t>
            </a:r>
            <a:endParaRPr lang="en-US" sz="1750" dirty="0"/>
          </a:p>
        </p:txBody>
      </p:sp>
      <p:pic>
        <p:nvPicPr>
          <p:cNvPr id="24" name="Image 0" descr="preencoded.png">
            <a:extLst>
              <a:ext uri="{FF2B5EF4-FFF2-40B4-BE49-F238E27FC236}">
                <a16:creationId xmlns:a16="http://schemas.microsoft.com/office/drawing/2014/main" id="{13716889-58B3-07F9-CCC4-7E384CD4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10" y="1431023"/>
            <a:ext cx="4564975" cy="4564975"/>
          </a:xfrm>
          <a:prstGeom prst="rect">
            <a:avLst/>
          </a:prstGeom>
        </p:spPr>
      </p:pic>
      <p:sp>
        <p:nvSpPr>
          <p:cNvPr id="25" name="Text 3">
            <a:extLst>
              <a:ext uri="{FF2B5EF4-FFF2-40B4-BE49-F238E27FC236}">
                <a16:creationId xmlns:a16="http://schemas.microsoft.com/office/drawing/2014/main" id="{EF2BE4AF-BE97-EEB4-C08D-6BEE9B5283DD}"/>
              </a:ext>
            </a:extLst>
          </p:cNvPr>
          <p:cNvSpPr/>
          <p:nvPr/>
        </p:nvSpPr>
        <p:spPr>
          <a:xfrm>
            <a:off x="3682694" y="2356853"/>
            <a:ext cx="12180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00" dirty="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EBA46C8B-4C2D-B61A-4375-461E1ECE3433}"/>
              </a:ext>
            </a:extLst>
          </p:cNvPr>
          <p:cNvSpPr/>
          <p:nvPr/>
        </p:nvSpPr>
        <p:spPr>
          <a:xfrm>
            <a:off x="7496147" y="2060506"/>
            <a:ext cx="18715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Uscite (Q)</a:t>
            </a:r>
            <a:endParaRPr lang="en-US" sz="2200" dirty="0"/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128E0A1B-89DF-E69F-38EF-D13AFBC6A0C6}"/>
              </a:ext>
            </a:extLst>
          </p:cNvPr>
          <p:cNvSpPr/>
          <p:nvPr/>
        </p:nvSpPr>
        <p:spPr>
          <a:xfrm>
            <a:off x="7496148" y="2550925"/>
            <a:ext cx="17793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Attuatori</a:t>
            </a:r>
            <a:endParaRPr lang="en-US" sz="1750" dirty="0"/>
          </a:p>
        </p:txBody>
      </p:sp>
      <p:pic>
        <p:nvPicPr>
          <p:cNvPr id="28" name="Image 1" descr="preencoded.png">
            <a:extLst>
              <a:ext uri="{FF2B5EF4-FFF2-40B4-BE49-F238E27FC236}">
                <a16:creationId xmlns:a16="http://schemas.microsoft.com/office/drawing/2014/main" id="{78868FD1-DD23-5F04-AAF0-8C6DA1CE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010" y="1431023"/>
            <a:ext cx="4564975" cy="4564975"/>
          </a:xfrm>
          <a:prstGeom prst="rect">
            <a:avLst/>
          </a:prstGeom>
        </p:spPr>
      </p:pic>
      <p:sp>
        <p:nvSpPr>
          <p:cNvPr id="29" name="Text 6">
            <a:extLst>
              <a:ext uri="{FF2B5EF4-FFF2-40B4-BE49-F238E27FC236}">
                <a16:creationId xmlns:a16="http://schemas.microsoft.com/office/drawing/2014/main" id="{6BF09C85-02EA-B023-F6B9-A559C6834A39}"/>
              </a:ext>
            </a:extLst>
          </p:cNvPr>
          <p:cNvSpPr/>
          <p:nvPr/>
        </p:nvSpPr>
        <p:spPr>
          <a:xfrm>
            <a:off x="5924045" y="2356853"/>
            <a:ext cx="15835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00" dirty="0"/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76AB5854-AF4E-5E40-FF77-23401B60066A}"/>
              </a:ext>
            </a:extLst>
          </p:cNvPr>
          <p:cNvSpPr/>
          <p:nvPr/>
        </p:nvSpPr>
        <p:spPr>
          <a:xfrm>
            <a:off x="7496148" y="4513075"/>
            <a:ext cx="22023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Temporanee (M)</a:t>
            </a:r>
            <a:endParaRPr lang="en-US" sz="2200" dirty="0"/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83CD26B0-4705-745E-4D17-756233F3F731}"/>
              </a:ext>
            </a:extLst>
          </p:cNvPr>
          <p:cNvSpPr/>
          <p:nvPr/>
        </p:nvSpPr>
        <p:spPr>
          <a:xfrm>
            <a:off x="7496147" y="5003493"/>
            <a:ext cx="1871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Variabili interne</a:t>
            </a:r>
            <a:endParaRPr lang="en-US" sz="1750" dirty="0"/>
          </a:p>
        </p:txBody>
      </p:sp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DAE7A05A-F4B7-2297-E1F4-15B06EFF7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010" y="1431023"/>
            <a:ext cx="4564975" cy="4564975"/>
          </a:xfrm>
          <a:prstGeom prst="rect">
            <a:avLst/>
          </a:prstGeom>
        </p:spPr>
      </p:pic>
      <p:sp>
        <p:nvSpPr>
          <p:cNvPr id="33" name="Text 9">
            <a:extLst>
              <a:ext uri="{FF2B5EF4-FFF2-40B4-BE49-F238E27FC236}">
                <a16:creationId xmlns:a16="http://schemas.microsoft.com/office/drawing/2014/main" id="{B8AB26C7-ACBC-F465-EE6F-D5E0FB41F094}"/>
              </a:ext>
            </a:extLst>
          </p:cNvPr>
          <p:cNvSpPr/>
          <p:nvPr/>
        </p:nvSpPr>
        <p:spPr>
          <a:xfrm>
            <a:off x="5924998" y="4616421"/>
            <a:ext cx="1564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00" dirty="0"/>
          </a:p>
        </p:txBody>
      </p:sp>
      <p:sp>
        <p:nvSpPr>
          <p:cNvPr id="34" name="Text 10">
            <a:extLst>
              <a:ext uri="{FF2B5EF4-FFF2-40B4-BE49-F238E27FC236}">
                <a16:creationId xmlns:a16="http://schemas.microsoft.com/office/drawing/2014/main" id="{C19A2134-066F-001D-BABF-A25BAB81AE75}"/>
              </a:ext>
            </a:extLst>
          </p:cNvPr>
          <p:cNvSpPr/>
          <p:nvPr/>
        </p:nvSpPr>
        <p:spPr>
          <a:xfrm>
            <a:off x="865762" y="4513075"/>
            <a:ext cx="13850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DB</a:t>
            </a:r>
            <a:endParaRPr lang="en-US" sz="2200" dirty="0"/>
          </a:p>
        </p:txBody>
      </p:sp>
      <p:sp>
        <p:nvSpPr>
          <p:cNvPr id="35" name="Text 11">
            <a:extLst>
              <a:ext uri="{FF2B5EF4-FFF2-40B4-BE49-F238E27FC236}">
                <a16:creationId xmlns:a16="http://schemas.microsoft.com/office/drawing/2014/main" id="{39EBE46C-3D75-02B2-E95B-E9A7144C03DE}"/>
              </a:ext>
            </a:extLst>
          </p:cNvPr>
          <p:cNvSpPr/>
          <p:nvPr/>
        </p:nvSpPr>
        <p:spPr>
          <a:xfrm>
            <a:off x="680935" y="5003493"/>
            <a:ext cx="15699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Strutture dati</a:t>
            </a:r>
            <a:endParaRPr lang="en-US" sz="1750" dirty="0"/>
          </a:p>
        </p:txBody>
      </p:sp>
      <p:pic>
        <p:nvPicPr>
          <p:cNvPr id="36" name="Image 3" descr="preencoded.png">
            <a:extLst>
              <a:ext uri="{FF2B5EF4-FFF2-40B4-BE49-F238E27FC236}">
                <a16:creationId xmlns:a16="http://schemas.microsoft.com/office/drawing/2014/main" id="{3176B973-B90C-A67D-E879-AC2A4D1FB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010" y="1431023"/>
            <a:ext cx="4564975" cy="4564975"/>
          </a:xfrm>
          <a:prstGeom prst="rect">
            <a:avLst/>
          </a:prstGeom>
        </p:spPr>
      </p:pic>
      <p:sp>
        <p:nvSpPr>
          <p:cNvPr id="37" name="Text 12">
            <a:extLst>
              <a:ext uri="{FF2B5EF4-FFF2-40B4-BE49-F238E27FC236}">
                <a16:creationId xmlns:a16="http://schemas.microsoft.com/office/drawing/2014/main" id="{E6CD6B1B-6738-E405-2FFC-F6EDCD1FDADD}"/>
              </a:ext>
            </a:extLst>
          </p:cNvPr>
          <p:cNvSpPr/>
          <p:nvPr/>
        </p:nvSpPr>
        <p:spPr>
          <a:xfrm>
            <a:off x="3663525" y="4616421"/>
            <a:ext cx="16013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200" dirty="0"/>
          </a:p>
        </p:txBody>
      </p:sp>
      <p:sp>
        <p:nvSpPr>
          <p:cNvPr id="38" name="Text 0">
            <a:extLst>
              <a:ext uri="{FF2B5EF4-FFF2-40B4-BE49-F238E27FC236}">
                <a16:creationId xmlns:a16="http://schemas.microsoft.com/office/drawing/2014/main" id="{E1480981-EBED-F315-772D-0C8A425396C2}"/>
              </a:ext>
            </a:extLst>
          </p:cNvPr>
          <p:cNvSpPr/>
          <p:nvPr/>
        </p:nvSpPr>
        <p:spPr>
          <a:xfrm>
            <a:off x="3663525" y="559909"/>
            <a:ext cx="2737351" cy="60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 dirty="0">
                <a:solidFill>
                  <a:srgbClr val="312F2B"/>
                </a:solidFill>
                <a:latin typeface="Gelasio" panose="020B0604020202020204"/>
                <a:ea typeface="Gelasio" panose="020B0604020202020204"/>
                <a:cs typeface="Gelasio" pitchFamily="34" charset="-120"/>
              </a:rPr>
              <a:t>Mappatura Aree Dati</a:t>
            </a:r>
            <a:endParaRPr lang="en-US" sz="2400" b="1" dirty="0">
              <a:latin typeface="Gelasio" panose="020B0604020202020204"/>
              <a:ea typeface="Gelasi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995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AF67-3547-C070-1E67-55A279C10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A08EF-1003-6F50-7870-75A38828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- 6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3FA56B-51DC-12C3-DB3D-0DB318337F6F}"/>
              </a:ext>
            </a:extLst>
          </p:cNvPr>
          <p:cNvSpPr txBox="1"/>
          <p:nvPr/>
        </p:nvSpPr>
        <p:spPr>
          <a:xfrm>
            <a:off x="841791" y="1142497"/>
            <a:ext cx="4554709" cy="71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>
                <a:latin typeface="+mj-lt"/>
                <a:ea typeface="Gelasio" panose="020B0604020202020204"/>
                <a:cs typeface="Gelasio" pitchFamily="34" charset="-120"/>
              </a:rPr>
              <a:t>Mappatura - Perchè è importante</a:t>
            </a:r>
            <a:endParaRPr lang="en-US" sz="2400" b="1" dirty="0">
              <a:latin typeface="+mj-lt"/>
              <a:ea typeface="Gelasio" panose="020B0604020202020204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2745E359-12D1-4F5F-B7AF-676B29E7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46" y="501866"/>
            <a:ext cx="4062324" cy="6093487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2F3F2704-F27C-C829-C0BA-C7D57EB73C5E}"/>
              </a:ext>
            </a:extLst>
          </p:cNvPr>
          <p:cNvGrpSpPr/>
          <p:nvPr/>
        </p:nvGrpSpPr>
        <p:grpSpPr>
          <a:xfrm>
            <a:off x="1116516" y="2389810"/>
            <a:ext cx="2279961" cy="510302"/>
            <a:chOff x="385228" y="3630236"/>
            <a:chExt cx="2279961" cy="510302"/>
          </a:xfrm>
        </p:grpSpPr>
        <p:sp>
          <p:nvSpPr>
            <p:cNvPr id="14" name="Shape 1">
              <a:extLst>
                <a:ext uri="{FF2B5EF4-FFF2-40B4-BE49-F238E27FC236}">
                  <a16:creationId xmlns:a16="http://schemas.microsoft.com/office/drawing/2014/main" id="{CDC3151A-08CA-91AA-63E2-631993D3B921}"/>
                </a:ext>
              </a:extLst>
            </p:cNvPr>
            <p:cNvSpPr/>
            <p:nvPr/>
          </p:nvSpPr>
          <p:spPr>
            <a:xfrm>
              <a:off x="385228" y="3630236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90BE46FB-E811-5ED7-51C5-5EDFF9088F1F}"/>
                </a:ext>
              </a:extLst>
            </p:cNvPr>
            <p:cNvSpPr/>
            <p:nvPr/>
          </p:nvSpPr>
          <p:spPr>
            <a:xfrm>
              <a:off x="518634" y="3715247"/>
              <a:ext cx="146209" cy="3402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650">
                  <a:solidFill>
                    <a:srgbClr val="272525"/>
                  </a:solidFill>
                  <a:latin typeface="Gelasio" pitchFamily="34" charset="0"/>
                  <a:ea typeface="Gelasio" pitchFamily="34" charset="-122"/>
                  <a:cs typeface="Gelasio" pitchFamily="34" charset="-120"/>
                </a:rPr>
                <a:t> </a:t>
              </a:r>
              <a:r>
                <a:rPr lang="en-US" sz="2400">
                  <a:solidFill>
                    <a:srgbClr val="272525"/>
                  </a:solidFill>
                  <a:latin typeface="Gelasio" pitchFamily="34" charset="0"/>
                  <a:ea typeface="Gelasio" pitchFamily="34" charset="-122"/>
                  <a:cs typeface="Gelasio" pitchFamily="34" charset="-120"/>
                </a:rPr>
                <a:t>1</a:t>
              </a:r>
              <a:endParaRPr lang="en-US" sz="225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endParaRPr>
            </a:p>
          </p:txBody>
        </p:sp>
        <p:sp>
          <p:nvSpPr>
            <p:cNvPr id="16" name="Text 3">
              <a:extLst>
                <a:ext uri="{FF2B5EF4-FFF2-40B4-BE49-F238E27FC236}">
                  <a16:creationId xmlns:a16="http://schemas.microsoft.com/office/drawing/2014/main" id="{33132523-12D8-4B2B-B3A2-31B1B1835BE7}"/>
                </a:ext>
              </a:extLst>
            </p:cNvPr>
            <p:cNvSpPr/>
            <p:nvPr/>
          </p:nvSpPr>
          <p:spPr>
            <a:xfrm>
              <a:off x="1028936" y="3708222"/>
              <a:ext cx="163625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  <a:t>Organizza la memoria del plc</a:t>
              </a:r>
              <a:b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</a:br>
              <a: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  <a:t>in modo efficiente</a:t>
              </a:r>
              <a:endParaRPr lang="en-US" sz="20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A3C3A3A-C882-2E49-449C-5E7A804DF08F}"/>
              </a:ext>
            </a:extLst>
          </p:cNvPr>
          <p:cNvGrpSpPr/>
          <p:nvPr/>
        </p:nvGrpSpPr>
        <p:grpSpPr>
          <a:xfrm>
            <a:off x="1116516" y="3646975"/>
            <a:ext cx="3468886" cy="510302"/>
            <a:chOff x="3226314" y="3630236"/>
            <a:chExt cx="3468886" cy="510302"/>
          </a:xfrm>
        </p:grpSpPr>
        <p:sp>
          <p:nvSpPr>
            <p:cNvPr id="17" name="Shape 4">
              <a:extLst>
                <a:ext uri="{FF2B5EF4-FFF2-40B4-BE49-F238E27FC236}">
                  <a16:creationId xmlns:a16="http://schemas.microsoft.com/office/drawing/2014/main" id="{DD622E21-A47D-8B3F-D71B-BE46A861F23A}"/>
                </a:ext>
              </a:extLst>
            </p:cNvPr>
            <p:cNvSpPr/>
            <p:nvPr/>
          </p:nvSpPr>
          <p:spPr>
            <a:xfrm>
              <a:off x="3226314" y="3630236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5">
              <a:extLst>
                <a:ext uri="{FF2B5EF4-FFF2-40B4-BE49-F238E27FC236}">
                  <a16:creationId xmlns:a16="http://schemas.microsoft.com/office/drawing/2014/main" id="{4089B5EB-C6E4-46C1-F3BE-7FEFB168540C}"/>
                </a:ext>
              </a:extLst>
            </p:cNvPr>
            <p:cNvSpPr/>
            <p:nvPr/>
          </p:nvSpPr>
          <p:spPr>
            <a:xfrm>
              <a:off x="3386453" y="3715247"/>
              <a:ext cx="190024" cy="3402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400" dirty="0">
                  <a:solidFill>
                    <a:srgbClr val="272525"/>
                  </a:solidFill>
                  <a:latin typeface="Gelasio" pitchFamily="34" charset="0"/>
                  <a:ea typeface="Gelasio" pitchFamily="34" charset="-122"/>
                  <a:cs typeface="Gelasio" pitchFamily="34" charset="-120"/>
                </a:rPr>
                <a:t>2</a:t>
              </a:r>
              <a:endParaRPr lang="en-US" sz="2400" dirty="0"/>
            </a:p>
          </p:txBody>
        </p:sp>
        <p:sp>
          <p:nvSpPr>
            <p:cNvPr id="19" name="Text 6">
              <a:extLst>
                <a:ext uri="{FF2B5EF4-FFF2-40B4-BE49-F238E27FC236}">
                  <a16:creationId xmlns:a16="http://schemas.microsoft.com/office/drawing/2014/main" id="{8863C53A-5D26-4FB0-6491-8633519BA15D}"/>
                </a:ext>
              </a:extLst>
            </p:cNvPr>
            <p:cNvSpPr/>
            <p:nvPr/>
          </p:nvSpPr>
          <p:spPr>
            <a:xfrm>
              <a:off x="3859965" y="3701198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  <a:t>Facilita la manutenzione </a:t>
              </a:r>
              <a:b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</a:br>
              <a: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  <a:t>del programma</a:t>
              </a:r>
            </a:p>
            <a:p>
              <a:pPr marL="0" indent="0">
                <a:lnSpc>
                  <a:spcPts val="2750"/>
                </a:lnSpc>
                <a:buNone/>
              </a:pPr>
              <a:endParaRPr lang="en-US" sz="20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BF4ABA9-BB52-8918-5BFE-EC00D134E239}"/>
              </a:ext>
            </a:extLst>
          </p:cNvPr>
          <p:cNvGrpSpPr/>
          <p:nvPr/>
        </p:nvGrpSpPr>
        <p:grpSpPr>
          <a:xfrm>
            <a:off x="1116516" y="4748170"/>
            <a:ext cx="3478943" cy="510302"/>
            <a:chOff x="385228" y="4877654"/>
            <a:chExt cx="3478943" cy="510302"/>
          </a:xfrm>
        </p:grpSpPr>
        <p:sp>
          <p:nvSpPr>
            <p:cNvPr id="20" name="Shape 7">
              <a:extLst>
                <a:ext uri="{FF2B5EF4-FFF2-40B4-BE49-F238E27FC236}">
                  <a16:creationId xmlns:a16="http://schemas.microsoft.com/office/drawing/2014/main" id="{4295B224-7D81-47C0-884E-963FC7508579}"/>
                </a:ext>
              </a:extLst>
            </p:cNvPr>
            <p:cNvSpPr/>
            <p:nvPr/>
          </p:nvSpPr>
          <p:spPr>
            <a:xfrm>
              <a:off x="385228" y="4877654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8E8E3"/>
            </a:solidFill>
            <a:ln w="7620">
              <a:solidFill>
                <a:srgbClr val="CECEC9"/>
              </a:solidFill>
              <a:prstDash val="soli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63AC8568-E91D-1716-1EC4-52FCF62CBBF6}"/>
                </a:ext>
              </a:extLst>
            </p:cNvPr>
            <p:cNvSpPr/>
            <p:nvPr/>
          </p:nvSpPr>
          <p:spPr>
            <a:xfrm>
              <a:off x="546438" y="4962664"/>
              <a:ext cx="187762" cy="3402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400" dirty="0">
                  <a:solidFill>
                    <a:srgbClr val="272525"/>
                  </a:solidFill>
                  <a:latin typeface="Gelasio" pitchFamily="34" charset="0"/>
                  <a:ea typeface="Gelasio" pitchFamily="34" charset="-122"/>
                  <a:cs typeface="Gelasio" pitchFamily="34" charset="-120"/>
                </a:rPr>
                <a:t>3</a:t>
              </a:r>
              <a:endParaRPr lang="en-US" sz="2400" dirty="0"/>
            </a:p>
          </p:txBody>
        </p:sp>
        <p:sp>
          <p:nvSpPr>
            <p:cNvPr id="24" name="Text 9">
              <a:extLst>
                <a:ext uri="{FF2B5EF4-FFF2-40B4-BE49-F238E27FC236}">
                  <a16:creationId xmlns:a16="http://schemas.microsoft.com/office/drawing/2014/main" id="{99ABE9B6-58B9-7642-1162-D6973F958303}"/>
                </a:ext>
              </a:extLst>
            </p:cNvPr>
            <p:cNvSpPr/>
            <p:nvPr/>
          </p:nvSpPr>
          <p:spPr>
            <a:xfrm>
              <a:off x="1028936" y="4955639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000">
                  <a:solidFill>
                    <a:srgbClr val="272525"/>
                  </a:solidFill>
                  <a:latin typeface="Lato" panose="020F0502020204030203" pitchFamily="34" charset="0"/>
                  <a:ea typeface="Gelasio" pitchFamily="34" charset="-122"/>
                  <a:cs typeface="Gelasio" pitchFamily="34" charset="-120"/>
                </a:rPr>
                <a:t>Migliora la leggibilità del codice</a:t>
              </a:r>
              <a:endParaRPr lang="en-US" sz="2000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7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2991-14D5-359B-47A6-8970C93F0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E873C-5508-7A9C-1DAD-33173D85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SPECIFICHE - 7</a:t>
            </a:r>
            <a:endParaRPr lang="it-IT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279FA94-ECA9-5B88-655C-4210DF663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" y="504457"/>
            <a:ext cx="4046706" cy="6070060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56695C8C-7CDE-CC20-8709-E57AB375A62F}"/>
              </a:ext>
            </a:extLst>
          </p:cNvPr>
          <p:cNvSpPr/>
          <p:nvPr/>
        </p:nvSpPr>
        <p:spPr>
          <a:xfrm>
            <a:off x="5394518" y="1585134"/>
            <a:ext cx="35456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400" b="1" dirty="0">
                <a:solidFill>
                  <a:srgbClr val="312F2B"/>
                </a:solidFill>
                <a:latin typeface="Gelasio" panose="020B0604020202020204" charset="0"/>
                <a:ea typeface="Gelasio" pitchFamily="34" charset="-122"/>
                <a:cs typeface="Gelasio" panose="020B0604020202020204" charset="0"/>
              </a:rPr>
              <a:t>Strumenti di Sviluppo</a:t>
            </a:r>
            <a:endParaRPr lang="en-US" sz="2400" b="1" dirty="0">
              <a:latin typeface="Gelasio" panose="020B0604020202020204" charset="0"/>
              <a:cs typeface="Gelasio" panose="020B0604020202020204" charset="0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52B4BAD-18C1-CA39-0D44-5B7966076B3A}"/>
              </a:ext>
            </a:extLst>
          </p:cNvPr>
          <p:cNvGrpSpPr/>
          <p:nvPr/>
        </p:nvGrpSpPr>
        <p:grpSpPr>
          <a:xfrm>
            <a:off x="5416482" y="2703839"/>
            <a:ext cx="1145977" cy="1010937"/>
            <a:chOff x="4406324" y="3130992"/>
            <a:chExt cx="1145977" cy="1010937"/>
          </a:xfrm>
        </p:grpSpPr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F2C868B4-31EC-0002-F203-75A3C3AFB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863" y="3130992"/>
              <a:ext cx="566976" cy="566976"/>
            </a:xfrm>
            <a:prstGeom prst="rect">
              <a:avLst/>
            </a:prstGeom>
          </p:spPr>
        </p:pic>
        <p:sp>
          <p:nvSpPr>
            <p:cNvPr id="8" name="Text 1">
              <a:extLst>
                <a:ext uri="{FF2B5EF4-FFF2-40B4-BE49-F238E27FC236}">
                  <a16:creationId xmlns:a16="http://schemas.microsoft.com/office/drawing/2014/main" id="{3CD18967-A0F0-0F45-0FE2-A71FDC3BD212}"/>
                </a:ext>
              </a:extLst>
            </p:cNvPr>
            <p:cNvSpPr/>
            <p:nvPr/>
          </p:nvSpPr>
          <p:spPr>
            <a:xfrm>
              <a:off x="4406324" y="3787599"/>
              <a:ext cx="114597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TIA Portal</a:t>
              </a:r>
              <a:endParaRPr lang="en-US" sz="2200" dirty="0">
                <a:latin typeface="+mj-lt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EFF0B4F-D9EA-47F7-34CE-86B062FD4EB7}"/>
              </a:ext>
            </a:extLst>
          </p:cNvPr>
          <p:cNvGrpSpPr/>
          <p:nvPr/>
        </p:nvGrpSpPr>
        <p:grpSpPr>
          <a:xfrm>
            <a:off x="7382382" y="2701655"/>
            <a:ext cx="1245486" cy="1010937"/>
            <a:chOff x="7072879" y="3130992"/>
            <a:chExt cx="1245486" cy="1010937"/>
          </a:xfrm>
        </p:grpSpPr>
        <p:pic>
          <p:nvPicPr>
            <p:cNvPr id="9" name="Image 2" descr="preencoded.png">
              <a:extLst>
                <a:ext uri="{FF2B5EF4-FFF2-40B4-BE49-F238E27FC236}">
                  <a16:creationId xmlns:a16="http://schemas.microsoft.com/office/drawing/2014/main" id="{E36DDC86-9570-C4AB-590F-D2E634D7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5977" y="3130992"/>
              <a:ext cx="566976" cy="566976"/>
            </a:xfrm>
            <a:prstGeom prst="rect">
              <a:avLst/>
            </a:prstGeom>
          </p:spPr>
        </p:pic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C91A16E6-2C14-EDEE-FFC9-21ED00EDAEC5}"/>
                </a:ext>
              </a:extLst>
            </p:cNvPr>
            <p:cNvSpPr/>
            <p:nvPr/>
          </p:nvSpPr>
          <p:spPr>
            <a:xfrm>
              <a:off x="7072879" y="3787599"/>
              <a:ext cx="1245486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272525"/>
                  </a:solidFill>
                  <a:latin typeface="Gelasio" pitchFamily="34" charset="0"/>
                  <a:ea typeface="Gelasio" pitchFamily="34" charset="-122"/>
                  <a:cs typeface="Gelasio" pitchFamily="34" charset="-120"/>
                </a:rPr>
                <a:t>Codesys</a:t>
              </a:r>
              <a:endParaRPr lang="en-US" sz="2200" dirty="0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E1BCB930-637B-9EA6-0293-19362ECB8ED8}"/>
              </a:ext>
            </a:extLst>
          </p:cNvPr>
          <p:cNvGrpSpPr/>
          <p:nvPr/>
        </p:nvGrpSpPr>
        <p:grpSpPr>
          <a:xfrm>
            <a:off x="7362926" y="4192842"/>
            <a:ext cx="1432881" cy="1080024"/>
            <a:chOff x="9637195" y="3199088"/>
            <a:chExt cx="1432881" cy="1080024"/>
          </a:xfrm>
        </p:grpSpPr>
        <p:pic>
          <p:nvPicPr>
            <p:cNvPr id="11" name="Image 3" descr="preencoded.png">
              <a:extLst>
                <a:ext uri="{FF2B5EF4-FFF2-40B4-BE49-F238E27FC236}">
                  <a16:creationId xmlns:a16="http://schemas.microsoft.com/office/drawing/2014/main" id="{25C36D8A-A1E8-E1A0-9F53-DA5E08F90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8211" y="3199088"/>
              <a:ext cx="566976" cy="566976"/>
            </a:xfrm>
            <a:prstGeom prst="rect">
              <a:avLst/>
            </a:prstGeom>
          </p:spPr>
        </p:pic>
        <p:sp>
          <p:nvSpPr>
            <p:cNvPr id="12" name="Text 3">
              <a:extLst>
                <a:ext uri="{FF2B5EF4-FFF2-40B4-BE49-F238E27FC236}">
                  <a16:creationId xmlns:a16="http://schemas.microsoft.com/office/drawing/2014/main" id="{DF3A488A-30BC-A61F-3CFC-C401C36B8525}"/>
                </a:ext>
              </a:extLst>
            </p:cNvPr>
            <p:cNvSpPr/>
            <p:nvPr/>
          </p:nvSpPr>
          <p:spPr>
            <a:xfrm>
              <a:off x="9637195" y="3924782"/>
              <a:ext cx="1432881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Studio 5000</a:t>
              </a:r>
              <a:endParaRPr lang="en-US" sz="2200" dirty="0">
                <a:latin typeface="+mj-lt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0A7019CB-AD50-589C-5259-C9352B940F24}"/>
              </a:ext>
            </a:extLst>
          </p:cNvPr>
          <p:cNvGrpSpPr/>
          <p:nvPr/>
        </p:nvGrpSpPr>
        <p:grpSpPr>
          <a:xfrm>
            <a:off x="5270093" y="4212292"/>
            <a:ext cx="1220554" cy="1060574"/>
            <a:chOff x="3830311" y="2856547"/>
            <a:chExt cx="1220554" cy="1060574"/>
          </a:xfrm>
        </p:grpSpPr>
        <p:pic>
          <p:nvPicPr>
            <p:cNvPr id="13" name="Image 4" descr="preencoded.png">
              <a:extLst>
                <a:ext uri="{FF2B5EF4-FFF2-40B4-BE49-F238E27FC236}">
                  <a16:creationId xmlns:a16="http://schemas.microsoft.com/office/drawing/2014/main" id="{0E159F74-7DD0-1023-F84D-3975262E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7789" y="2856547"/>
              <a:ext cx="566976" cy="566976"/>
            </a:xfrm>
            <a:prstGeom prst="rect">
              <a:avLst/>
            </a:prstGeom>
          </p:spPr>
        </p:pic>
        <p:sp>
          <p:nvSpPr>
            <p:cNvPr id="21" name="Text 4">
              <a:extLst>
                <a:ext uri="{FF2B5EF4-FFF2-40B4-BE49-F238E27FC236}">
                  <a16:creationId xmlns:a16="http://schemas.microsoft.com/office/drawing/2014/main" id="{1181A508-5358-28BB-9C1B-360A2F08A8FB}"/>
                </a:ext>
              </a:extLst>
            </p:cNvPr>
            <p:cNvSpPr/>
            <p:nvPr/>
          </p:nvSpPr>
          <p:spPr>
            <a:xfrm>
              <a:off x="3830311" y="3562791"/>
              <a:ext cx="1220554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272525"/>
                  </a:solidFill>
                  <a:latin typeface="+mj-lt"/>
                  <a:ea typeface="Gelasio" pitchFamily="34" charset="-122"/>
                  <a:cs typeface="Gelasio" pitchFamily="34" charset="-120"/>
                </a:rPr>
                <a:t>GX Works</a:t>
              </a:r>
              <a:endParaRPr lang="en-US" sz="2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55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3215" y="990601"/>
            <a:ext cx="8420629" cy="26098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/>
              <a:t>CONTROLLORI  PROGRAMMABILI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89121" y="3657600"/>
            <a:ext cx="4743768" cy="1966913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</a:pPr>
            <a:endParaRPr lang="it-IT"/>
          </a:p>
          <a:p>
            <a:pPr>
              <a:buFont typeface="Wingdings" pitchFamily="2" charset="2"/>
              <a:buChar char="§"/>
            </a:pPr>
            <a:r>
              <a:rPr lang="it-IT"/>
              <a:t>Introduzione alle Metodologie</a:t>
            </a:r>
            <a:br>
              <a:rPr lang="it-IT"/>
            </a:br>
            <a:r>
              <a:rPr lang="it-IT"/>
              <a:t>di progetto dei programmi </a:t>
            </a:r>
            <a:endParaRPr lang="it-IT" dirty="0"/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12738" y="6175375"/>
            <a:ext cx="9280525" cy="682625"/>
            <a:chOff x="235953" y="6132901"/>
            <a:chExt cx="8566302" cy="683800"/>
          </a:xfrm>
        </p:grpSpPr>
        <p:sp>
          <p:nvSpPr>
            <p:cNvPr id="7" name="Segnaposto contenuto 6"/>
            <p:cNvSpPr txBox="1">
              <a:spLocks/>
            </p:cNvSpPr>
            <p:nvPr/>
          </p:nvSpPr>
          <p:spPr>
            <a:xfrm>
              <a:off x="235953" y="6132901"/>
              <a:ext cx="8427095" cy="683800"/>
            </a:xfrm>
            <a:prstGeom prst="rect">
              <a:avLst/>
            </a:prstGeom>
          </p:spPr>
          <p:txBody>
            <a:bodyPr/>
            <a:lstStyle/>
            <a:p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r>
                <a:rPr lang="it-IT" sz="700" b="1">
                  <a:solidFill>
                    <a:srgbClr val="000000"/>
                  </a:solidFill>
                  <a:latin typeface="Calibri" pitchFamily="34" charset="0"/>
                </a:rPr>
                <a:t>© 2010-2025 </a:t>
              </a:r>
              <a:r>
                <a:rPr lang="it-IT" sz="700" b="1" dirty="0">
                  <a:solidFill>
                    <a:srgbClr val="000000"/>
                  </a:solidFill>
                  <a:latin typeface="Calibri" pitchFamily="34" charset="0"/>
                </a:rPr>
                <a:t>Gilberto Padovani - Tutti i diritti riservati - E’ espressamente vietata qualsiasi duplicazione del presente documento.</a:t>
              </a:r>
            </a:p>
            <a:p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diritti sono riservati a norma di legge. Nessuna parte di questo documento può essere riprodotta senza l’autorizzazione dell’autore, Gilberto Padovani.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E’ espressamente vietato trasmettere ad altri il seguente documento, né in formato cartaceo, né elettronico, né per denaro né a titolo gratuito.                   </a:t>
              </a:r>
              <a:b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it-IT" sz="700" dirty="0">
                  <a:solidFill>
                    <a:srgbClr val="000000"/>
                  </a:solidFill>
                  <a:latin typeface="Calibri" pitchFamily="34" charset="0"/>
                </a:rPr>
                <a:t>     Tutti i marchi , i brevetti registrati, i software o porzioni di essi descritti in questo documento, sono dei legittimi proprietari.  </a:t>
              </a:r>
              <a:endParaRPr lang="it-IT" sz="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" name="Connettore 1 7"/>
            <p:cNvCxnSpPr/>
            <p:nvPr/>
          </p:nvCxnSpPr>
          <p:spPr>
            <a:xfrm>
              <a:off x="304823" y="6169477"/>
              <a:ext cx="8497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0700" y="1012825"/>
            <a:ext cx="8915400" cy="936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ctr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537700" y="1012825"/>
            <a:ext cx="373063" cy="9366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245" tIns="46122" rIns="92245" bIns="46122" anchor="ctr"/>
          <a:lstStyle/>
          <a:p>
            <a:pPr algn="just" eaLnBrk="0" hangingPunct="0">
              <a:spcBef>
                <a:spcPct val="30000"/>
              </a:spcBef>
              <a:defRPr/>
            </a:pPr>
            <a:endParaRPr lang="it-IT" sz="1000"/>
          </a:p>
        </p:txBody>
      </p:sp>
      <p:pic>
        <p:nvPicPr>
          <p:cNvPr id="5131" name="Picture 42" descr="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1012825"/>
            <a:ext cx="4213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5144</TotalTime>
  <Words>3617</Words>
  <Application>Microsoft Office PowerPoint</Application>
  <PresentationFormat>A4 (21x29,7 cm)</PresentationFormat>
  <Paragraphs>322</Paragraphs>
  <Slides>49</Slides>
  <Notes>49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Gelasio</vt:lpstr>
      <vt:lpstr>Lato</vt:lpstr>
      <vt:lpstr>Times New Roman</vt:lpstr>
      <vt:lpstr>Wingdings</vt:lpstr>
      <vt:lpstr>Wingdings 3</vt:lpstr>
      <vt:lpstr>Tema di Office</vt:lpstr>
      <vt:lpstr>CONTROLLORI  PROGRAMMABILI</vt:lpstr>
      <vt:lpstr>SPECIFICHE - 1</vt:lpstr>
      <vt:lpstr>SPECIFICHE - 2</vt:lpstr>
      <vt:lpstr>SPECIFICHE - 3</vt:lpstr>
      <vt:lpstr>SPECIFICHE - 4</vt:lpstr>
      <vt:lpstr>SPECIFICHE - 5</vt:lpstr>
      <vt:lpstr>SPECIFICHE - 6</vt:lpstr>
      <vt:lpstr>SPECIFICHE - 7</vt:lpstr>
      <vt:lpstr>CONTROLLORI  PROGRAMMABILI</vt:lpstr>
      <vt:lpstr>METODOLOGIE - 1</vt:lpstr>
      <vt:lpstr>METODOLOGIE - 2</vt:lpstr>
      <vt:lpstr>METODOLOGIE - 3</vt:lpstr>
      <vt:lpstr>METODOLOGIE - 4</vt:lpstr>
      <vt:lpstr>METODOLOGIE - 5</vt:lpstr>
      <vt:lpstr>METODOLOGIE - 6</vt:lpstr>
      <vt:lpstr>CONTROLLORI  PROGRAMMABILI</vt:lpstr>
      <vt:lpstr>TECNICHE DI PROGETTO</vt:lpstr>
      <vt:lpstr>TOP-DOWN - 1</vt:lpstr>
      <vt:lpstr>TOP-DOWN - 2</vt:lpstr>
      <vt:lpstr>BOTTOM-UP - 1</vt:lpstr>
      <vt:lpstr>BOTTOM-UP - 2</vt:lpstr>
      <vt:lpstr>PS - 1</vt:lpstr>
      <vt:lpstr>PS - 2</vt:lpstr>
      <vt:lpstr>PS - 3</vt:lpstr>
      <vt:lpstr>PS - 4</vt:lpstr>
      <vt:lpstr>PS - 5</vt:lpstr>
      <vt:lpstr>PS - 6</vt:lpstr>
      <vt:lpstr>CONTROLLORI  PROGRAMMABILI</vt:lpstr>
      <vt:lpstr>SFC - 1</vt:lpstr>
      <vt:lpstr>SFC - 2</vt:lpstr>
      <vt:lpstr>SFC - 3</vt:lpstr>
      <vt:lpstr>SFC - 4</vt:lpstr>
      <vt:lpstr>SFC - 5</vt:lpstr>
      <vt:lpstr>SFC - 6</vt:lpstr>
      <vt:lpstr>SFC - 7</vt:lpstr>
      <vt:lpstr>SFC - 8</vt:lpstr>
      <vt:lpstr>CONTROLLORI  PROGRAMMABILI</vt:lpstr>
      <vt:lpstr>Diagrammi di Stato - 1</vt:lpstr>
      <vt:lpstr>Diagrammi di Stato - 2</vt:lpstr>
      <vt:lpstr>Diagrammi di Stato - 3</vt:lpstr>
      <vt:lpstr>Diagrammi di Stato - 4</vt:lpstr>
      <vt:lpstr>Diagrammi di Stato - 5</vt:lpstr>
      <vt:lpstr>Diagrammi di Stato - 6</vt:lpstr>
      <vt:lpstr>Diagrammi di Stato - 7</vt:lpstr>
      <vt:lpstr>Diagrammi di Stato - 8</vt:lpstr>
      <vt:lpstr>Diagrammi di Stato - 9</vt:lpstr>
      <vt:lpstr>CONTROLLORI  PROGRAMMABILI</vt:lpstr>
      <vt:lpstr>Tool e Template - 1</vt:lpstr>
      <vt:lpstr>Tool e Template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xxx</dc:creator>
  <cp:lastModifiedBy>Gilberto Padovani</cp:lastModifiedBy>
  <cp:revision>881</cp:revision>
  <cp:lastPrinted>2019-11-12T09:26:06Z</cp:lastPrinted>
  <dcterms:created xsi:type="dcterms:W3CDTF">2010-03-08T13:40:28Z</dcterms:created>
  <dcterms:modified xsi:type="dcterms:W3CDTF">2025-02-06T14:21:12Z</dcterms:modified>
</cp:coreProperties>
</file>