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259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95" r:id="rId5"/>
    <p:sldId id="260" r:id="rId6"/>
    <p:sldId id="282" r:id="rId7"/>
    <p:sldId id="283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4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0" r:id="rId40"/>
  </p:sldIdLst>
  <p:sldSz cx="8534400" cy="6172200"/>
  <p:notesSz cx="6858000" cy="9144000"/>
  <p:custDataLst>
    <p:tags r:id="rId4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buNone/>
      <a:defRPr lang="en-GB" sz="1800" b="0" i="0" u="none" kern="1200">
        <a:solidFill>
          <a:schemeClr val="tx1"/>
        </a:solidFill>
        <a:latin typeface="Bosch Office Sans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461"/>
    <a:srgbClr val="5A7C91"/>
    <a:srgbClr val="B9CDD9"/>
    <a:srgbClr val="8BA8BB"/>
    <a:srgbClr val="DF0024"/>
    <a:srgbClr val="819EB1"/>
    <a:srgbClr val="CFDDE7"/>
    <a:srgbClr val="FFFFFF"/>
    <a:srgbClr val="969696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4607" autoAdjust="0"/>
  </p:normalViewPr>
  <p:slideViewPr>
    <p:cSldViewPr>
      <p:cViewPr varScale="1">
        <p:scale>
          <a:sx n="114" d="100"/>
          <a:sy n="114" d="100"/>
        </p:scale>
        <p:origin x="-282" y="-102"/>
      </p:cViewPr>
      <p:guideLst>
        <p:guide orient="horz" pos="1944"/>
        <p:guide pos="2688"/>
      </p:guideLst>
    </p:cSldViewPr>
  </p:slideViewPr>
  <p:outlineViewPr>
    <p:cViewPr>
      <p:scale>
        <a:sx n="33" d="100"/>
        <a:sy n="33" d="100"/>
      </p:scale>
      <p:origin x="0" y="6078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5915E8A0-E47B-4D65-B583-8AD02ECF47E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685800"/>
            <a:ext cx="47402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9AC0364A-057A-4A61-8680-BE3EFAADC4F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C56C-2D31-4580-BB46-AFE897EA7D0A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 userDrawn="1">
            <p:custDataLst>
              <p:tags r:id="rId1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endParaRPr lang="x-none">
              <a:solidFill>
                <a:srgbClr val="819EB1"/>
              </a:solidFill>
            </a:endParaRPr>
          </a:p>
        </p:txBody>
      </p:sp>
      <p:cxnSp>
        <p:nvCxnSpPr>
          <p:cNvPr id="7" name="Connettore 1 6"/>
          <p:cNvCxnSpPr/>
          <p:nvPr userDrawn="1">
            <p:custDataLst>
              <p:tags r:id="rId2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Immagine 5" descr="LOGOREXCOL01.jp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223125" y="5626100"/>
            <a:ext cx="1079500" cy="439737"/>
          </a:xfrm>
          <a:prstGeom prst="rect">
            <a:avLst/>
          </a:prstGeom>
          <a:ln w="0">
            <a:noFill/>
          </a:ln>
          <a:effectLst/>
        </p:spPr>
      </p:pic>
      <p:cxnSp>
        <p:nvCxnSpPr>
          <p:cNvPr id="5" name="Connettore 1 4"/>
          <p:cNvCxnSpPr/>
          <p:nvPr userDrawn="1">
            <p:custDataLst>
              <p:tags r:id="rId4"/>
            </p:custDataLst>
          </p:nvPr>
        </p:nvCxnSpPr>
        <p:spPr bwMode="auto">
          <a:xfrm>
            <a:off x="0" y="5534025"/>
            <a:ext cx="8529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FDD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9763" y="1917700"/>
            <a:ext cx="7254875" cy="1322388"/>
          </a:xfrm>
        </p:spPr>
        <p:txBody>
          <a:bodyPr/>
          <a:lstStyle>
            <a:lvl1pPr algn="l" defTabSz="83978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>
                <a:latin typeface="Bosch Office San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9525" y="3497263"/>
            <a:ext cx="5975350" cy="1577975"/>
          </a:xfrm>
        </p:spPr>
        <p:txBody>
          <a:bodyPr/>
          <a:lstStyle>
            <a:lvl1pPr marL="0" indent="0" algn="ctr" defTabSz="839788" rtl="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None/>
              <a:defRPr sz="20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>
                <a:solidFill>
                  <a:srgbClr val="819EB1"/>
                </a:solidFill>
              </a:defRPr>
            </a:lvl1pPr>
          </a:lstStyle>
          <a:p>
            <a:pPr>
              <a:defRPr/>
            </a:pPr>
            <a:fld id="{3D3608F4-8B07-4477-9C8E-733E0813494F}" type="slidenum">
              <a:rPr lang="x-none" smtClean="0"/>
              <a:pPr>
                <a:defRPr/>
              </a:pPr>
              <a:t>‹N›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608F4-8B07-4477-9C8E-733E0813494F}" type="slidenum">
              <a:rPr lang="" smtClean="0"/>
              <a:pPr>
                <a:defRPr/>
              </a:pPr>
              <a:t>‹N›</a:t>
            </a:fld>
            <a:endParaRPr 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0" Type="http://schemas.openxmlformats.org/officeDocument/2006/relationships/tags" Target="../tags/tag7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819EB1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endParaRPr lang="" noProof="1">
              <a:solidFill>
                <a:srgbClr val="819EB1"/>
              </a:solidFill>
              <a:latin typeface="Bosch Office Sans"/>
            </a:endParaRP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 sz="1500">
                <a:solidFill>
                  <a:srgbClr val="819EB1"/>
                </a:solidFill>
                <a:latin typeface="Bosch Office Sans"/>
              </a:defRPr>
            </a:lvl1pPr>
          </a:lstStyle>
          <a:p>
            <a:pPr>
              <a:defRPr/>
            </a:pPr>
            <a:fld id="{3D3608F4-8B07-4477-9C8E-733E0813494F}" type="slidenum">
              <a:rPr lang=""/>
              <a:pPr>
                <a:defRPr/>
              </a:pPr>
              <a:t>‹N›</a:t>
            </a:fld>
            <a:endParaRPr lang=""/>
          </a:p>
        </p:txBody>
      </p:sp>
      <p:cxnSp>
        <p:nvCxnSpPr>
          <p:cNvPr id="1028" name="Gerade Verbindung 8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0" y="533400"/>
            <a:ext cx="8534400" cy="0"/>
          </a:xfrm>
          <a:prstGeom prst="line">
            <a:avLst/>
          </a:prstGeom>
          <a:noFill/>
          <a:ln w="12700" algn="ctr">
            <a:solidFill>
              <a:srgbClr val="FFFFFF"/>
            </a:solidFill>
            <a:round/>
            <a:headEnd/>
            <a:tailEnd/>
          </a:ln>
        </p:spPr>
      </p:cxnSp>
      <p:pic>
        <p:nvPicPr>
          <p:cNvPr id="1029" name="Grafik 7" descr="LogoRexCol01.jpg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3125" y="5626100"/>
            <a:ext cx="1079500" cy="439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cxnSp>
        <p:nvCxnSpPr>
          <p:cNvPr id="1030" name="Gerade Verbindung 6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0" y="5534025"/>
            <a:ext cx="8529638" cy="0"/>
          </a:xfrm>
          <a:prstGeom prst="line">
            <a:avLst/>
          </a:prstGeom>
          <a:noFill/>
          <a:ln w="12700" algn="ctr">
            <a:solidFill>
              <a:srgbClr val="CFDDE7"/>
            </a:solidFill>
            <a:round/>
            <a:headEnd/>
            <a:tailEnd/>
          </a:ln>
        </p:spPr>
      </p:cxnSp>
      <p:sp>
        <p:nvSpPr>
          <p:cNvPr id="1031" name="Rectangle 18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685800" y="965200"/>
            <a:ext cx="7620000" cy="711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  <p:custDataLst>
              <p:tags r:id="rId11"/>
            </p:custDataLst>
          </p:nvPr>
        </p:nvSpPr>
        <p:spPr bwMode="auto">
          <a:xfrm>
            <a:off x="685800" y="1676400"/>
            <a:ext cx="7620000" cy="396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hf hdr="0" ftr="0" dt="0"/>
  <p:txStyles>
    <p:titleStyle>
      <a:lvl1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/>
          <a:ea typeface="+mj-ea"/>
          <a:cs typeface="+mj-cs"/>
        </a:defRPr>
      </a:lvl1pPr>
      <a:lvl2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2pPr>
      <a:lvl3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3pPr>
      <a:lvl4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4pPr>
      <a:lvl5pPr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700">
          <a:solidFill>
            <a:srgbClr val="000000"/>
          </a:solidFill>
          <a:latin typeface="Bosch Office Sans" pitchFamily="34" charset="0"/>
        </a:defRPr>
      </a:lvl5pPr>
      <a:lvl6pPr marL="4572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6pPr>
      <a:lvl7pPr marL="9144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7pPr>
      <a:lvl8pPr marL="13716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8pPr>
      <a:lvl9pPr marL="1828800" algn="l" defTabSz="839788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b="1">
          <a:solidFill>
            <a:srgbClr val="000000"/>
          </a:solidFill>
          <a:latin typeface="Arial" charset="0"/>
        </a:defRPr>
      </a:lvl9pPr>
    </p:titleStyle>
    <p:bodyStyle>
      <a:lvl1pPr marL="304800" indent="-3048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3200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 sz="2800">
          <a:solidFill>
            <a:schemeClr val="tx1"/>
          </a:solidFill>
          <a:latin typeface="Bosch Office Sans"/>
        </a:defRPr>
      </a:lvl2pPr>
      <a:lvl3pPr marL="9144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400">
          <a:solidFill>
            <a:schemeClr val="tx1"/>
          </a:solidFill>
          <a:latin typeface="Bosch Office Sans"/>
        </a:defRPr>
      </a:lvl3pPr>
      <a:lvl4pPr marL="12192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000">
          <a:solidFill>
            <a:schemeClr val="tx1"/>
          </a:solidFill>
          <a:latin typeface="Bosch Office Sans"/>
        </a:defRPr>
      </a:lvl4pPr>
      <a:lvl5pPr marL="1524000" indent="-190500" algn="l" defTabSz="839788" rtl="0" eaLnBrk="0" fontAlgn="base" hangingPunct="0">
        <a:lnSpc>
          <a:spcPct val="111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Bosch Office Sans" pitchFamily="34" charset="0"/>
        <a:buChar char="-"/>
        <a:defRPr sz="2000">
          <a:solidFill>
            <a:schemeClr val="tx1"/>
          </a:solidFill>
          <a:latin typeface="Bosch Office Sans"/>
        </a:defRPr>
      </a:lvl5pPr>
      <a:lvl6pPr marL="24638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6pPr>
      <a:lvl7pPr marL="29210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7pPr>
      <a:lvl8pPr marL="33782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8pPr>
      <a:lvl9pPr marL="3835400" indent="-279400" algn="l" defTabSz="839788" rtl="0" eaLnBrk="0" fontAlgn="base" hangingPunct="0">
        <a:spcBef>
          <a:spcPct val="20000"/>
        </a:spcBef>
        <a:spcAft>
          <a:spcPct val="0"/>
        </a:spcAft>
        <a:buClr>
          <a:srgbClr val="D80000"/>
        </a:buClr>
        <a:buSzPct val="100000"/>
        <a:buFont typeface="Arial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4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12.png"/><Relationship Id="rId5" Type="http://schemas.openxmlformats.org/officeDocument/2006/relationships/tags" Target="../tags/tag150.xml"/><Relationship Id="rId10" Type="http://schemas.openxmlformats.org/officeDocument/2006/relationships/image" Target="../media/image11.png"/><Relationship Id="rId4" Type="http://schemas.openxmlformats.org/officeDocument/2006/relationships/tags" Target="../tags/tag149.xml"/><Relationship Id="rId9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4.png"/><Relationship Id="rId5" Type="http://schemas.openxmlformats.org/officeDocument/2006/relationships/tags" Target="../tags/tag170.xml"/><Relationship Id="rId10" Type="http://schemas.openxmlformats.org/officeDocument/2006/relationships/image" Target="../media/image13.png"/><Relationship Id="rId4" Type="http://schemas.openxmlformats.org/officeDocument/2006/relationships/tags" Target="../tags/tag169.xml"/><Relationship Id="rId9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16.png"/><Relationship Id="rId5" Type="http://schemas.openxmlformats.org/officeDocument/2006/relationships/tags" Target="../tags/tag178.xml"/><Relationship Id="rId10" Type="http://schemas.openxmlformats.org/officeDocument/2006/relationships/image" Target="../media/image15.png"/><Relationship Id="rId4" Type="http://schemas.openxmlformats.org/officeDocument/2006/relationships/tags" Target="../tags/tag177.xml"/><Relationship Id="rId9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18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7" Type="http://schemas.openxmlformats.org/officeDocument/2006/relationships/image" Target="../media/image19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4.xml"/><Relationship Id="rId4" Type="http://schemas.openxmlformats.org/officeDocument/2006/relationships/tags" Target="../tags/tag2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7" Type="http://schemas.openxmlformats.org/officeDocument/2006/relationships/image" Target="../media/image20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22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8.xml"/><Relationship Id="rId4" Type="http://schemas.openxmlformats.org/officeDocument/2006/relationships/tags" Target="../tags/tag2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6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image" Target="../media/image10.png"/><Relationship Id="rId2" Type="http://schemas.openxmlformats.org/officeDocument/2006/relationships/tags" Target="../tags/tag56.xml"/><Relationship Id="rId16" Type="http://schemas.openxmlformats.org/officeDocument/2006/relationships/image" Target="../media/image9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8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9763" y="529816"/>
            <a:ext cx="7254875" cy="1322388"/>
          </a:xfrm>
          <a:solidFill>
            <a:srgbClr val="FFFFFF"/>
          </a:solidFill>
          <a:ln w="0"/>
          <a:effectLst/>
        </p:spPr>
        <p:txBody>
          <a:bodyPr wrap="square" lIns="76200" tIns="12700" rIns="7620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z="2700" b="0" dirty="0" smtClean="0"/>
              <a:t>Rexroth Fv</a:t>
            </a:r>
            <a:endParaRPr lang="en-GB" sz="2700" b="0" dirty="0"/>
          </a:p>
        </p:txBody>
      </p:sp>
      <p:sp>
        <p:nvSpPr>
          <p:cNvPr id="11" name="Rectangle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776" y="1213892"/>
            <a:ext cx="5112568" cy="43564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Range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potenza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0,4 – 90kW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Range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tensione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3AC 380 – 480V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Tecniche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controllo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: 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lang="en-US" kern="0" dirty="0" smtClean="0"/>
              <a:t>		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V/f, SVC, FOC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Filtro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EMC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integrato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cat.C3</a:t>
            </a:r>
          </a:p>
          <a:p>
            <a:pPr marL="304800" indent="-304800" defTabSz="839788">
              <a:lnSpc>
                <a:spcPct val="111000"/>
              </a:lnSpc>
              <a:spcBef>
                <a:spcPct val="20000"/>
              </a:spcBef>
              <a:buSzPct val="100000"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lvl="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kern="0" dirty="0" err="1" smtClean="0"/>
              <a:t>Certificazioni</a:t>
            </a:r>
            <a:r>
              <a:rPr lang="en-US" kern="0" dirty="0" smtClean="0"/>
              <a:t>: CE, UL, </a:t>
            </a:r>
            <a:r>
              <a:rPr lang="en-US" kern="0" dirty="0" err="1" smtClean="0"/>
              <a:t>Gost</a:t>
            </a:r>
            <a:r>
              <a:rPr lang="en-US" kern="0" dirty="0" smtClean="0"/>
              <a:t> R</a:t>
            </a:r>
          </a:p>
          <a:p>
            <a:pPr marL="304800" indent="-304800" defTabSz="839788">
              <a:lnSpc>
                <a:spcPct val="111000"/>
              </a:lnSpc>
              <a:spcBef>
                <a:spcPct val="20000"/>
              </a:spcBef>
              <a:buSzPct val="100000"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/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</a:br>
            <a:endParaRPr lang="en-US" kern="0" dirty="0" smtClean="0"/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ttangolo 9"/>
          <p:cNvSpPr/>
          <p:nvPr>
            <p:custDataLst>
              <p:tags r:id="rId4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9" name="CasellaDiTesto 8"/>
          <p:cNvSpPr txBox="1"/>
          <p:nvPr>
            <p:custDataLst>
              <p:tags r:id="rId5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5639" y="539725"/>
            <a:ext cx="2099973" cy="413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>
            <p:custDataLst>
              <p:tags r:id="rId7"/>
            </p:custDataLst>
          </p:nvPr>
        </p:nvSpPr>
        <p:spPr>
          <a:xfrm>
            <a:off x="468778" y="4934208"/>
            <a:ext cx="7596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FF0000"/>
                </a:solidFill>
              </a:rPr>
              <a:t>La seguente documentazione è stata realizzata internamente per agevolare l’utilizzo del componente e delle sue funzionalità, descritte all’utilizzatore. Non è una documentazione ufficiale Bosch </a:t>
            </a:r>
            <a:r>
              <a:rPr lang="it-IT" sz="1100" b="1" dirty="0" err="1" smtClean="0">
                <a:solidFill>
                  <a:srgbClr val="FF0000"/>
                </a:solidFill>
              </a:rPr>
              <a:t>Rexroth</a:t>
            </a:r>
            <a:r>
              <a:rPr lang="it-IT" sz="1100" b="1" dirty="0" smtClean="0">
                <a:solidFill>
                  <a:srgbClr val="FF0000"/>
                </a:solidFill>
              </a:rPr>
              <a:t> e non sostituisce la manualistica che è l’unico riferimento ufficiale Bosch </a:t>
            </a:r>
            <a:r>
              <a:rPr lang="it-IT" sz="1100" b="1" dirty="0" err="1" smtClean="0">
                <a:solidFill>
                  <a:srgbClr val="FF0000"/>
                </a:solidFill>
              </a:rPr>
              <a:t>Rexroth</a:t>
            </a:r>
            <a:r>
              <a:rPr lang="it-IT" sz="1100" b="1" dirty="0" smtClean="0">
                <a:solidFill>
                  <a:srgbClr val="FF0000"/>
                </a:solidFill>
              </a:rPr>
              <a:t> (Manuale R912002625 Edizione 04). 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608F4-8B07-4477-9C8E-733E0813494F}" type="slidenum">
              <a:rPr lang="x-none" smtClean="0"/>
              <a:pPr>
                <a:defRPr/>
              </a:pPr>
              <a:t>1</a:t>
            </a:fld>
            <a:endParaRPr lang="x-non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22784" y="1007368"/>
            <a:ext cx="7315200" cy="362690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600" b="1" i="1" dirty="0" smtClean="0"/>
              <a:t>Parametrizzazione</a:t>
            </a:r>
            <a:r>
              <a:rPr lang="it-IT" sz="1600" dirty="0" smtClean="0"/>
              <a:t>	[E0.00]</a:t>
            </a:r>
          </a:p>
          <a:p>
            <a:pPr>
              <a:buNone/>
            </a:pPr>
            <a:endParaRPr lang="it-IT" sz="200" dirty="0" smtClean="0"/>
          </a:p>
          <a:p>
            <a:pPr>
              <a:buNone/>
            </a:pPr>
            <a:endParaRPr lang="it-IT" sz="200" dirty="0" smtClean="0"/>
          </a:p>
          <a:p>
            <a:pPr lvl="0"/>
            <a:r>
              <a:rPr lang="it-IT" sz="1600" dirty="0" smtClean="0"/>
              <a:t>Se comando di </a:t>
            </a:r>
            <a:r>
              <a:rPr lang="it-IT" sz="1600" dirty="0" err="1" smtClean="0"/>
              <a:t>Run</a:t>
            </a:r>
            <a:r>
              <a:rPr lang="it-IT" sz="1600" dirty="0" smtClean="0"/>
              <a:t>/Stop gestito </a:t>
            </a:r>
            <a:r>
              <a:rPr lang="it-IT" sz="1600" b="1" dirty="0" smtClean="0"/>
              <a:t>da pannello</a:t>
            </a:r>
            <a:r>
              <a:rPr lang="it-IT" sz="1600" dirty="0" smtClean="0"/>
              <a:t> operativo, la selezione del </a:t>
            </a:r>
            <a:r>
              <a:rPr lang="it-IT" sz="1600" b="1" dirty="0" smtClean="0"/>
              <a:t>verso di rotazione</a:t>
            </a:r>
            <a:r>
              <a:rPr lang="it-IT" sz="1600" dirty="0" smtClean="0"/>
              <a:t> dipende dal parametro [b1.08]</a:t>
            </a:r>
            <a:endParaRPr lang="it-IT" dirty="0" smtClean="0"/>
          </a:p>
          <a:p>
            <a:pPr lvl="0"/>
            <a:r>
              <a:rPr lang="it-IT" sz="1600" dirty="0" smtClean="0"/>
              <a:t>Per il resto delle modalità di funzionamento il verso di rotazione è impostato agendo sul parametro </a:t>
            </a:r>
            <a:r>
              <a:rPr lang="it-IT" sz="1600" b="1" dirty="0" smtClean="0"/>
              <a:t>[E0.00]</a:t>
            </a:r>
            <a:endParaRPr lang="en-GB" sz="16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42764" y="533400"/>
            <a:ext cx="7920880" cy="464468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Logica di </a:t>
            </a:r>
            <a:r>
              <a:rPr lang="it-IT" smtClean="0"/>
              <a:t>selezione di Run/Stop e </a:t>
            </a:r>
            <a:r>
              <a:rPr lang="it-IT" dirty="0" smtClean="0"/>
              <a:t>verso di rotazione</a:t>
            </a: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990836" y="2734104"/>
          <a:ext cx="666074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33"/>
                <a:gridCol w="1960939"/>
                <a:gridCol w="33123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Descrizione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Range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scelta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[b1.08]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Verso </a:t>
                      </a:r>
                      <a:r>
                        <a:rPr lang="en-GB" sz="1200" dirty="0" err="1" smtClean="0"/>
                        <a:t>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rotazione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Forward</a:t>
                      </a:r>
                    </a:p>
                    <a:p>
                      <a:pPr algn="l"/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Reverse</a:t>
                      </a:r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[E0.00]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Controllo</a:t>
                      </a:r>
                      <a:r>
                        <a:rPr lang="en-GB" sz="1200" baseline="0" dirty="0" smtClean="0"/>
                        <a:t> 2/3 </a:t>
                      </a:r>
                      <a:r>
                        <a:rPr lang="en-GB" sz="1200" baseline="0" dirty="0" err="1" smtClean="0"/>
                        <a:t>terminali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2 </a:t>
                      </a:r>
                      <a:r>
                        <a:rPr lang="en-GB" sz="1200" dirty="0" err="1" smtClean="0"/>
                        <a:t>terminali</a:t>
                      </a:r>
                      <a:r>
                        <a:rPr lang="en-GB" sz="1200" dirty="0" smtClean="0"/>
                        <a:t> (FWD/Stop, REV/Stop)</a:t>
                      </a:r>
                    </a:p>
                    <a:p>
                      <a:pPr algn="l"/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2 </a:t>
                      </a:r>
                      <a:r>
                        <a:rPr lang="en-GB" sz="1200" dirty="0" err="1" smtClean="0"/>
                        <a:t>terminali</a:t>
                      </a:r>
                      <a:r>
                        <a:rPr lang="en-GB" sz="1200" dirty="0" smtClean="0"/>
                        <a:t> (FWD/REV, Run/Stop)</a:t>
                      </a:r>
                    </a:p>
                    <a:p>
                      <a:pPr algn="l"/>
                      <a:r>
                        <a:rPr lang="en-GB" sz="1200" b="1" dirty="0" smtClean="0"/>
                        <a:t>2</a:t>
                      </a:r>
                      <a:r>
                        <a:rPr lang="en-GB" sz="1200" dirty="0" smtClean="0"/>
                        <a:t> : 3 </a:t>
                      </a:r>
                      <a:r>
                        <a:rPr lang="en-GB" sz="1200" dirty="0" err="1" smtClean="0"/>
                        <a:t>terminali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990836" y="4384961"/>
          <a:ext cx="6660741" cy="1058926"/>
        </p:xfrm>
        <a:graphic>
          <a:graphicData uri="http://schemas.openxmlformats.org/drawingml/2006/table">
            <a:tbl>
              <a:tblPr/>
              <a:tblGrid>
                <a:gridCol w="3180691"/>
                <a:gridCol w="1740025"/>
                <a:gridCol w="1740025"/>
              </a:tblGrid>
              <a:tr h="216535">
                <a:tc>
                  <a:txBody>
                    <a:bodyPr/>
                    <a:lstStyle/>
                    <a:p>
                      <a:pPr marL="0" marR="71755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Configurazione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[E0.00] = 0</a:t>
                      </a:r>
                      <a:endParaRPr lang="it-IT" sz="1100" b="1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[E0.00] =</a:t>
                      </a:r>
                      <a:r>
                        <a:rPr lang="it-IT" sz="1100" b="1" baseline="0" smtClean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 1</a:t>
                      </a:r>
                      <a:endParaRPr lang="it-IT" sz="1100" b="1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Solo FWD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connesso con SC</a:t>
                      </a:r>
                      <a:endParaRPr lang="it-IT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Rotazione “Forward”</a:t>
                      </a: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Rotazione “Forward”</a:t>
                      </a:r>
                      <a:endParaRPr lang="it-IT" sz="110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Solo REV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connesso con SC</a:t>
                      </a:r>
                      <a:endParaRPr lang="it-IT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Rotazione “Reverse”</a:t>
                      </a: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smtClean="0">
                          <a:latin typeface="Arial"/>
                          <a:ea typeface="Calibri"/>
                          <a:cs typeface="Times New Roman"/>
                        </a:rPr>
                        <a:t>Stop</a:t>
                      </a: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FWD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ed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REV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entrambi connessi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con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SC</a:t>
                      </a:r>
                      <a:endParaRPr lang="it-IT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Stop</a:t>
                      </a: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Rotazione “Reverse”</a:t>
                      </a:r>
                      <a:endParaRPr lang="it-IT" sz="110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44527">
                <a:tc>
                  <a:txBody>
                    <a:bodyPr/>
                    <a:lstStyle/>
                    <a:p>
                      <a:pPr marR="71755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FWD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ed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REV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entrambi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non connessi con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SC</a:t>
                      </a:r>
                      <a:endParaRPr lang="it-IT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Stop</a:t>
                      </a:r>
                      <a:endParaRPr lang="it-IT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Stop</a:t>
                      </a:r>
                      <a:endParaRPr lang="it-IT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Segnaposto numero diapositiva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14772" y="1033872"/>
            <a:ext cx="7704856" cy="1044116"/>
          </a:xfrm>
          <a:ln w="0"/>
          <a:effectLst/>
        </p:spPr>
        <p:txBody>
          <a:bodyPr wrap="square" lIns="0" tIns="63500" rIns="0" bIns="0"/>
          <a:lstStyle/>
          <a:p>
            <a:pPr lvl="0" algn="just"/>
            <a:r>
              <a:rPr lang="it-IT" sz="1600" dirty="0" smtClean="0"/>
              <a:t>Si hanno a disposizione </a:t>
            </a:r>
            <a:r>
              <a:rPr lang="it-IT" sz="1600" b="1" dirty="0" smtClean="0"/>
              <a:t>8 ingressi digitali </a:t>
            </a:r>
            <a:r>
              <a:rPr lang="it-IT" sz="1600" dirty="0" smtClean="0"/>
              <a:t>[X1 .. X8]</a:t>
            </a:r>
          </a:p>
          <a:p>
            <a:pPr lvl="0"/>
            <a:r>
              <a:rPr lang="it-IT" sz="1600" dirty="0" smtClean="0"/>
              <a:t>La funzione associata ad ogni ingresso </a:t>
            </a:r>
            <a:r>
              <a:rPr lang="it-IT" sz="1600" b="1" u="sng" dirty="0" smtClean="0"/>
              <a:t>va determinata </a:t>
            </a:r>
            <a:r>
              <a:rPr lang="it-IT" sz="1600" dirty="0" smtClean="0"/>
              <a:t>attraverso i parametri [E0.01 .. E0.08] che corrispondono rispettivamente a [X1 .. X8]</a:t>
            </a:r>
          </a:p>
          <a:p>
            <a:pPr lvl="0"/>
            <a:endParaRPr lang="it-IT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29816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Settaggio degli ingressi digitali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8728" y="2005980"/>
          <a:ext cx="2340260" cy="345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80"/>
                <a:gridCol w="1886180"/>
              </a:tblGrid>
              <a:tr h="3142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Inattivo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Multi-speed 1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Multi-speed 2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Multi-speed 3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Multi-speed 4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Tempo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acc/</a:t>
                      </a:r>
                      <a:r>
                        <a:rPr lang="en-GB" sz="1400" dirty="0" err="1" smtClean="0"/>
                        <a:t>dec</a:t>
                      </a:r>
                      <a:r>
                        <a:rPr lang="en-GB" sz="1400" dirty="0" smtClean="0"/>
                        <a:t> 1</a:t>
                      </a:r>
                      <a:endParaRPr lang="en-GB" sz="1400" dirty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Tempo di acc/dec 2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7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Controllo 3 terminali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Stop a moto libero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Up: </a:t>
                      </a:r>
                      <a:r>
                        <a:rPr lang="en-GB" sz="1400" dirty="0" err="1" smtClean="0"/>
                        <a:t>incremento</a:t>
                      </a:r>
                      <a:r>
                        <a:rPr lang="en-GB" sz="1400" baseline="0" dirty="0" smtClean="0"/>
                        <a:t> freq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2394992" y="2005977"/>
          <a:ext cx="3492388" cy="345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"/>
                <a:gridCol w="3024336"/>
              </a:tblGrid>
              <a:tr h="3142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Descrizione</a:t>
                      </a:r>
                      <a:endParaRPr lang="en-GB" sz="1400" dirty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Down: decremento freq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Azzeramento</a:t>
                      </a:r>
                      <a:r>
                        <a:rPr lang="en-GB" sz="1400" dirty="0" smtClean="0"/>
                        <a:t> freq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(Riservato)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Attiva DC brake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Pannello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operativo</a:t>
                      </a:r>
                      <a:r>
                        <a:rPr lang="en-GB" sz="1400" dirty="0" smtClean="0"/>
                        <a:t>/</a:t>
                      </a:r>
                      <a:r>
                        <a:rPr lang="en-GB" sz="1400" dirty="0" err="1" smtClean="0"/>
                        <a:t>ingressi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digitali</a:t>
                      </a:r>
                      <a:endParaRPr lang="en-GB" sz="1400" dirty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Disattivazione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controllo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logico</a:t>
                      </a:r>
                      <a:endParaRPr lang="en-GB" sz="1400" dirty="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Pausa</a:t>
                      </a:r>
                      <a:r>
                        <a:rPr lang="en-GB" sz="1400" baseline="0" smtClean="0"/>
                        <a:t> controllo logico</a:t>
                      </a:r>
                      <a:endParaRPr lang="en-GB" sz="140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17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Controllo velocità/coppia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Sorgente analogica VR1/+I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19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Contatto</a:t>
                      </a:r>
                      <a:r>
                        <a:rPr lang="en-GB" sz="1400" dirty="0" smtClean="0"/>
                        <a:t> ext </a:t>
                      </a:r>
                      <a:r>
                        <a:rPr lang="en-GB" sz="1400" dirty="0" err="1" smtClean="0"/>
                        <a:t>errore</a:t>
                      </a:r>
                      <a:r>
                        <a:rPr lang="en-GB" sz="1400" dirty="0" smtClean="0"/>
                        <a:t> N.O.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923384" y="2005980"/>
          <a:ext cx="2575012" cy="345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80"/>
                <a:gridCol w="2079232"/>
              </a:tblGrid>
              <a:tr h="3142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Val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20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Contatto ext errore N.C.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21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Reset ext</a:t>
                      </a:r>
                      <a:endParaRPr lang="en-GB" sz="1400" dirty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smtClean="0"/>
                        <a:t>Controllo tramite bus</a:t>
                      </a:r>
                      <a:endParaRPr lang="en-GB" sz="140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23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Limite</a:t>
                      </a:r>
                      <a:r>
                        <a:rPr lang="en-GB" sz="1400" baseline="0" smtClean="0"/>
                        <a:t> di coppia da VR1</a:t>
                      </a:r>
                      <a:endParaRPr lang="en-GB" sz="140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Limite</a:t>
                      </a:r>
                      <a:r>
                        <a:rPr lang="en-GB" sz="1400" baseline="0" smtClean="0"/>
                        <a:t> di coppia da VR2</a:t>
                      </a:r>
                      <a:endParaRPr lang="en-GB" sz="140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25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Jog in Forward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26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Jog in Reverse</a:t>
                      </a:r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27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PID disattivato</a:t>
                      </a:r>
                      <a:endParaRPr lang="en-GB" sz="140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28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Limite</a:t>
                      </a:r>
                      <a:r>
                        <a:rPr lang="en-GB" sz="1400" baseline="0" smtClean="0"/>
                        <a:t> velocità da VR1</a:t>
                      </a:r>
                      <a:endParaRPr lang="en-GB" sz="1400" smtClean="0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29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Limite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velocità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da</a:t>
                      </a:r>
                      <a:r>
                        <a:rPr lang="en-GB" sz="1400" baseline="0" dirty="0" smtClean="0"/>
                        <a:t> VR2</a:t>
                      </a:r>
                      <a:endParaRPr lang="en-GB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Segnaposto numero diapositiva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357908"/>
            <a:ext cx="7315200" cy="1332148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[b1.00] = 0	</a:t>
            </a:r>
            <a:r>
              <a:rPr lang="it-IT" sz="1800" i="1" dirty="0" smtClean="0"/>
              <a:t>(valore di default)</a:t>
            </a:r>
            <a:r>
              <a:rPr lang="it-IT" sz="1800" dirty="0" smtClean="0"/>
              <a:t>	</a:t>
            </a:r>
          </a:p>
          <a:p>
            <a:pPr>
              <a:buNone/>
            </a:pPr>
            <a:endParaRPr lang="it-IT" sz="1800" dirty="0" smtClean="0"/>
          </a:p>
          <a:p>
            <a:pPr lvl="0"/>
            <a:r>
              <a:rPr lang="it-IT" sz="1800" dirty="0" smtClean="0"/>
              <a:t>Frequenza selezionata tramite potenziometro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41412"/>
            <a:ext cx="7874260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Comando da </a:t>
            </a:r>
            <a:r>
              <a:rPr lang="it-IT" b="1" dirty="0" smtClean="0"/>
              <a:t>potenziometro</a:t>
            </a:r>
            <a:r>
              <a:rPr lang="it-IT" dirty="0" smtClean="0"/>
              <a:t> su pannello operativo</a:t>
            </a:r>
            <a:r>
              <a:rPr lang="it-IT" b="1" i="1" dirty="0" smtClean="0"/>
              <a:t/>
            </a:r>
            <a:br>
              <a:rPr lang="it-IT" b="1" i="1" dirty="0" smtClean="0"/>
            </a:br>
            <a:endParaRPr lang="en-GB" b="0" dirty="0"/>
          </a:p>
        </p:txBody>
      </p:sp>
      <p:sp>
        <p:nvSpPr>
          <p:cNvPr id="7" name="Titolo 1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22784" y="2945668"/>
            <a:ext cx="7622232" cy="6084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839788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</a:rPr>
              <a:t>Comando da </a:t>
            </a:r>
            <a:r>
              <a:rPr kumimoji="0" lang="it-IT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</a:rPr>
              <a:t>display</a:t>
            </a:r>
            <a:r>
              <a:rPr kumimoji="0" lang="it-IT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</a:rPr>
              <a:t> su pannello operativo</a:t>
            </a:r>
            <a:endParaRPr kumimoji="0" lang="it-IT" sz="3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</a:endParaRPr>
          </a:p>
        </p:txBody>
      </p:sp>
      <p:sp>
        <p:nvSpPr>
          <p:cNvPr id="10" name="Segnaposto testo 7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22784" y="3734172"/>
            <a:ext cx="7668852" cy="133214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Parametrizzazione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	[b1.00] = 1		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None/>
              <a:tabLst/>
              <a:defRPr/>
            </a:pPr>
            <a:endParaRPr kumimoji="0" lang="it-IT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lvl="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/>
              <a:buChar char="§"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Set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point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lang="it-IT" dirty="0" smtClean="0"/>
              <a:t>di frequenza inserito mediante pannello operatore attraverso il parametro </a:t>
            </a:r>
            <a:r>
              <a:rPr lang="it-IT" b="1" dirty="0" smtClean="0"/>
              <a:t>[b1.04]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6760" y="1177888"/>
            <a:ext cx="8028892" cy="3888432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[b1.00] = 4	</a:t>
            </a:r>
          </a:p>
          <a:p>
            <a:pPr>
              <a:buNone/>
            </a:pPr>
            <a:endParaRPr lang="it-IT" sz="1800" dirty="0" smtClean="0"/>
          </a:p>
          <a:p>
            <a:pPr lvl="0"/>
            <a:r>
              <a:rPr lang="it-IT" sz="1800" dirty="0" smtClean="0"/>
              <a:t>A due ingressi devono essere associate le funzioni di Up/Down </a:t>
            </a:r>
          </a:p>
          <a:p>
            <a:pPr lvl="0"/>
            <a:endParaRPr lang="it-IT" sz="1800" dirty="0" smtClean="0"/>
          </a:p>
          <a:p>
            <a:pPr lvl="0"/>
            <a:r>
              <a:rPr lang="it-IT" sz="1800" dirty="0" smtClean="0"/>
              <a:t>Incremento di</a:t>
            </a:r>
            <a:r>
              <a:rPr lang="it-IT" sz="1800" b="1" dirty="0" smtClean="0"/>
              <a:t> </a:t>
            </a:r>
            <a:r>
              <a:rPr lang="it-IT" sz="1800" dirty="0" smtClean="0"/>
              <a:t>frequenza attivando ingresso associato al comando “UP”</a:t>
            </a:r>
          </a:p>
          <a:p>
            <a:pPr lvl="0"/>
            <a:endParaRPr lang="it-IT" sz="1800" dirty="0" smtClean="0"/>
          </a:p>
          <a:p>
            <a:r>
              <a:rPr lang="it-IT" sz="1800" dirty="0" smtClean="0"/>
              <a:t>Incremento di</a:t>
            </a:r>
            <a:r>
              <a:rPr lang="it-IT" sz="1800" b="1" dirty="0" smtClean="0"/>
              <a:t> </a:t>
            </a:r>
            <a:r>
              <a:rPr lang="it-IT" sz="1800" dirty="0" smtClean="0"/>
              <a:t>frequenza attivando ingresso associato al comando “DOWN”</a:t>
            </a:r>
          </a:p>
          <a:p>
            <a:endParaRPr lang="it-IT" sz="1800" dirty="0" smtClean="0"/>
          </a:p>
          <a:p>
            <a:r>
              <a:rPr lang="it-IT" sz="1800" dirty="0" smtClean="0"/>
              <a:t>La velocità di incremento/decremento della frequenza è determinabile attraverso il parametro [S3.11] </a:t>
            </a:r>
            <a:r>
              <a:rPr lang="it-IT" sz="1800" i="1" dirty="0" smtClean="0"/>
              <a:t>(valore di default 1 Hz/s)</a:t>
            </a:r>
          </a:p>
          <a:p>
            <a:endParaRPr lang="it-IT" sz="1800" i="1" dirty="0" smtClean="0"/>
          </a:p>
          <a:p>
            <a:r>
              <a:rPr lang="it-IT" sz="1800" dirty="0" smtClean="0"/>
              <a:t>Comando di</a:t>
            </a:r>
            <a:r>
              <a:rPr lang="it-IT" sz="1800" b="1" dirty="0" smtClean="0"/>
              <a:t> Stop</a:t>
            </a:r>
            <a:r>
              <a:rPr lang="it-IT" sz="1800" dirty="0" smtClean="0"/>
              <a:t> gestibile sia da pannello di comando che da remoto</a:t>
            </a:r>
          </a:p>
          <a:p>
            <a:pPr lvl="0"/>
            <a:endParaRPr lang="it-IT" sz="18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41412"/>
            <a:ext cx="7622232" cy="608484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Up/Down da remoto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6760" y="1249896"/>
            <a:ext cx="8028892" cy="4248472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600" b="1" i="1" dirty="0" smtClean="0"/>
              <a:t>Parametrizzazione</a:t>
            </a:r>
            <a:r>
              <a:rPr lang="it-IT" sz="1600" dirty="0" smtClean="0"/>
              <a:t>	</a:t>
            </a:r>
            <a:r>
              <a:rPr lang="it-IT" sz="1600" i="1" dirty="0" smtClean="0"/>
              <a:t>nessun parametro specifico</a:t>
            </a:r>
            <a:r>
              <a:rPr lang="it-IT" sz="1600" dirty="0" smtClean="0"/>
              <a:t>	</a:t>
            </a:r>
          </a:p>
          <a:p>
            <a:pPr>
              <a:buNone/>
            </a:pPr>
            <a:endParaRPr lang="it-IT" sz="1600" dirty="0" smtClean="0"/>
          </a:p>
          <a:p>
            <a:r>
              <a:rPr lang="it-IT" sz="1600" dirty="0" smtClean="0"/>
              <a:t>Ad un numero compreso fra 1 e 4 di ingressi </a:t>
            </a:r>
            <a:r>
              <a:rPr lang="it-IT" sz="1600" u="sng" dirty="0" smtClean="0"/>
              <a:t>devono essere associate </a:t>
            </a:r>
            <a:r>
              <a:rPr lang="it-IT" sz="1600" dirty="0" smtClean="0"/>
              <a:t>le funzioni di </a:t>
            </a:r>
            <a:r>
              <a:rPr lang="it-IT" sz="1600" dirty="0" err="1" smtClean="0"/>
              <a:t>Multi-speed</a:t>
            </a:r>
            <a:r>
              <a:rPr lang="it-IT" sz="1600" dirty="0" smtClean="0"/>
              <a:t> </a:t>
            </a:r>
          </a:p>
          <a:p>
            <a:pPr lvl="0"/>
            <a:endParaRPr lang="it-IT" sz="1600" dirty="0" smtClean="0"/>
          </a:p>
          <a:p>
            <a:r>
              <a:rPr lang="it-IT" sz="1600" dirty="0" smtClean="0"/>
              <a:t>Attraverso la </a:t>
            </a:r>
            <a:r>
              <a:rPr lang="it-IT" sz="1600" b="1" dirty="0" smtClean="0"/>
              <a:t>combinazione binaria </a:t>
            </a:r>
            <a:r>
              <a:rPr lang="it-IT" sz="1600" dirty="0" smtClean="0"/>
              <a:t>associata a questi ingressi vengono attivate le velocità memorizzate</a:t>
            </a:r>
          </a:p>
          <a:p>
            <a:pPr lvl="0"/>
            <a:endParaRPr lang="it-IT" sz="1600" dirty="0" smtClean="0"/>
          </a:p>
          <a:p>
            <a:r>
              <a:rPr lang="it-IT" sz="1600" dirty="0" smtClean="0"/>
              <a:t>Entra in funzione ogniqualvolta il numero binario associato agli ingressi è diverso da 0</a:t>
            </a:r>
          </a:p>
          <a:p>
            <a:pPr lvl="0"/>
            <a:endParaRPr lang="it-IT" sz="1600" dirty="0" smtClean="0"/>
          </a:p>
          <a:p>
            <a:pPr lvl="0"/>
            <a:r>
              <a:rPr lang="it-IT" sz="1600" dirty="0" smtClean="0"/>
              <a:t>Attivabile in </a:t>
            </a:r>
            <a:r>
              <a:rPr lang="it-IT" sz="1600" u="sng" dirty="0" smtClean="0"/>
              <a:t>qualsiasi modalità </a:t>
            </a:r>
            <a:r>
              <a:rPr lang="it-IT" sz="1600" dirty="0" smtClean="0"/>
              <a:t>di lavoro associata al parametro [b1.00]</a:t>
            </a:r>
          </a:p>
          <a:p>
            <a:pPr lvl="0"/>
            <a:endParaRPr lang="it-IT" sz="1600" dirty="0" smtClean="0"/>
          </a:p>
          <a:p>
            <a:r>
              <a:rPr lang="it-IT" sz="1600" dirty="0" smtClean="0"/>
              <a:t>Comando di</a:t>
            </a:r>
            <a:r>
              <a:rPr lang="it-IT" sz="1600" b="1" dirty="0" smtClean="0"/>
              <a:t> Stop</a:t>
            </a:r>
            <a:r>
              <a:rPr lang="it-IT" sz="1600" dirty="0" smtClean="0"/>
              <a:t> gestibile sia da pannello di comando che da remoto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Multi-speed</a:t>
            </a:r>
            <a:r>
              <a:rPr lang="it-IT" dirty="0" smtClean="0"/>
              <a:t> da remoto - 1</a:t>
            </a:r>
            <a:br>
              <a:rPr lang="it-IT" dirty="0" smtClean="0"/>
            </a:b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Multi-speed</a:t>
            </a:r>
            <a:r>
              <a:rPr lang="it-IT" dirty="0" smtClean="0"/>
              <a:t> da remoto - 2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90736" y="2175748"/>
          <a:ext cx="4140461" cy="299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1279441"/>
                <a:gridCol w="1088472"/>
                <a:gridCol w="1088472"/>
              </a:tblGrid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Par.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Descrizione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Range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Default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[E2.06]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1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0.00 -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r>
                        <a:rPr lang="en-GB" sz="1200" smtClean="0"/>
                        <a:t>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[E2.07]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2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0.00 – HF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[E2.08]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3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[E2.09]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4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5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6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Velocità</a:t>
                      </a:r>
                      <a:r>
                        <a:rPr lang="en-GB" sz="1200" baseline="0" dirty="0" smtClean="0"/>
                        <a:t> 7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8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Hz</a:t>
                      </a:r>
                      <a:endParaRPr lang="en-GB" sz="12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339207" y="2184888"/>
          <a:ext cx="4140461" cy="266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7"/>
                <a:gridCol w="1279440"/>
                <a:gridCol w="1088472"/>
                <a:gridCol w="1088472"/>
              </a:tblGrid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Par.</a:t>
                      </a:r>
                      <a:endParaRPr lang="en-US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Descrizione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Range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Default</a:t>
                      </a:r>
                      <a:endParaRPr lang="en-GB" sz="1200" b="1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9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0.00 -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r>
                        <a:rPr lang="en-GB" sz="1200" smtClean="0"/>
                        <a:t>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10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0.00 – HF</a:t>
                      </a:r>
                      <a:endParaRPr lang="en-GB" sz="12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11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12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[E2.18]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13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[E2.19]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14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smtClean="0"/>
                        <a:t>0.00 </a:t>
                      </a:r>
                      <a:r>
                        <a:rPr lang="en-GB" sz="1200" dirty="0" smtClean="0"/>
                        <a:t>Hz</a:t>
                      </a:r>
                      <a:endParaRPr lang="en-GB" sz="1200" b="0" dirty="0"/>
                    </a:p>
                  </a:txBody>
                  <a:tcPr anchor="ctr"/>
                </a:tc>
              </a:tr>
              <a:tr h="333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[E2.20]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err="1" smtClean="0"/>
                        <a:t>Velocità</a:t>
                      </a:r>
                      <a:r>
                        <a:rPr lang="en-GB" sz="1200" baseline="0" smtClean="0"/>
                        <a:t> 15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– HF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0.00 Hz</a:t>
                      </a:r>
                      <a:endParaRPr lang="en-GB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Segnaposto testo 7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33400" y="1357908"/>
            <a:ext cx="7315200" cy="504056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800" dirty="0" smtClean="0"/>
              <a:t>15 diverse velocità impostabili secondo i seguenti parametri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58788" y="1213892"/>
            <a:ext cx="7560840" cy="4284476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600" b="1" i="1" dirty="0" smtClean="0"/>
              <a:t>Parametrizzazione</a:t>
            </a:r>
            <a:r>
              <a:rPr lang="it-IT" sz="1600" dirty="0" smtClean="0"/>
              <a:t>	[E2.21] ≠ 0	</a:t>
            </a:r>
          </a:p>
          <a:p>
            <a:pPr>
              <a:buNone/>
            </a:pPr>
            <a:endParaRPr lang="it-IT" sz="1200" dirty="0" smtClean="0"/>
          </a:p>
          <a:p>
            <a:pPr lvl="0"/>
            <a:r>
              <a:rPr lang="it-IT" sz="1600" dirty="0" smtClean="0"/>
              <a:t>Attivabile in </a:t>
            </a:r>
            <a:r>
              <a:rPr lang="it-IT" sz="1600" u="sng" dirty="0" smtClean="0"/>
              <a:t>qualsiasi modalità</a:t>
            </a:r>
            <a:r>
              <a:rPr lang="it-IT" sz="1600" dirty="0" smtClean="0"/>
              <a:t> di lavoro associata al parametro [b1.00]</a:t>
            </a:r>
          </a:p>
          <a:p>
            <a:pPr lvl="0"/>
            <a:endParaRPr lang="it-IT" sz="900" dirty="0" smtClean="0"/>
          </a:p>
          <a:p>
            <a:r>
              <a:rPr lang="it-IT" sz="1600" dirty="0" smtClean="0"/>
              <a:t>Entra in funzione ogniqualvolta viene inviato comando di </a:t>
            </a:r>
            <a:r>
              <a:rPr lang="it-IT" sz="1600" dirty="0" err="1" smtClean="0"/>
              <a:t>Run</a:t>
            </a:r>
            <a:r>
              <a:rPr lang="it-IT" sz="1600" dirty="0" smtClean="0"/>
              <a:t> con parametro </a:t>
            </a:r>
            <a:r>
              <a:rPr lang="it-IT" sz="1600" b="1" dirty="0" smtClean="0"/>
              <a:t>[E2.21 ] ≠ 0</a:t>
            </a:r>
          </a:p>
          <a:p>
            <a:endParaRPr lang="it-IT" sz="900" dirty="0" smtClean="0"/>
          </a:p>
          <a:p>
            <a:r>
              <a:rPr lang="it-IT" sz="1600" dirty="0" smtClean="0"/>
              <a:t>I parametri relativi alla definizione del valore e durata dei livelli di velocità, direzione di rotazione e transitori di accelerazione appartengono </a:t>
            </a:r>
            <a:r>
              <a:rPr lang="it-IT" sz="1600" smtClean="0"/>
              <a:t>alla         famiglia </a:t>
            </a:r>
            <a:r>
              <a:rPr lang="it-IT" sz="1600" dirty="0" smtClean="0"/>
              <a:t>“</a:t>
            </a:r>
            <a:r>
              <a:rPr lang="it-IT" sz="1600" b="1" dirty="0" smtClean="0"/>
              <a:t>E2”</a:t>
            </a:r>
          </a:p>
          <a:p>
            <a:pPr>
              <a:buNone/>
            </a:pPr>
            <a:endParaRPr lang="it-IT" sz="900" dirty="0" smtClean="0"/>
          </a:p>
          <a:p>
            <a:r>
              <a:rPr lang="it-IT" sz="1600" dirty="0" smtClean="0"/>
              <a:t>L’esecuzione del profilo di velocità può essere </a:t>
            </a:r>
            <a:r>
              <a:rPr lang="it-IT" sz="1600" b="1" dirty="0" smtClean="0"/>
              <a:t>terminata</a:t>
            </a:r>
            <a:r>
              <a:rPr lang="it-IT" sz="1600" dirty="0" smtClean="0"/>
              <a:t> anticipatamente attivando un ingresso associato alla funzione “</a:t>
            </a:r>
            <a:r>
              <a:rPr lang="en-GB" sz="1600" i="1" dirty="0" err="1" smtClean="0"/>
              <a:t>Disattivazione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controllo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logico</a:t>
            </a:r>
            <a:r>
              <a:rPr lang="it-IT" sz="1600" dirty="0" smtClean="0"/>
              <a:t>”</a:t>
            </a:r>
          </a:p>
          <a:p>
            <a:pPr>
              <a:buNone/>
            </a:pPr>
            <a:endParaRPr lang="it-IT" sz="900" dirty="0" smtClean="0"/>
          </a:p>
          <a:p>
            <a:pPr lvl="0"/>
            <a:r>
              <a:rPr lang="it-IT" sz="1600" dirty="0" smtClean="0"/>
              <a:t>L’esecuzione del profilo di velocità può essere messa in </a:t>
            </a:r>
            <a:r>
              <a:rPr lang="it-IT" sz="1600" b="1" dirty="0" smtClean="0"/>
              <a:t>pausa</a:t>
            </a:r>
            <a:r>
              <a:rPr lang="it-IT" sz="1600" dirty="0" smtClean="0"/>
              <a:t> attivando un ingresso associato alla funzione “</a:t>
            </a:r>
            <a:r>
              <a:rPr lang="it-IT" sz="1600" i="1" dirty="0" smtClean="0"/>
              <a:t>Pausa controllo logico</a:t>
            </a:r>
            <a:r>
              <a:rPr lang="it-IT" sz="1600" dirty="0" smtClean="0"/>
              <a:t>”</a:t>
            </a:r>
            <a:endParaRPr lang="it-IT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Logic control (profilo di velocità) - 1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err="1" smtClean="0"/>
              <a:t>Logic</a:t>
            </a:r>
            <a:r>
              <a:rPr lang="it-IT" dirty="0" smtClean="0"/>
              <a:t> </a:t>
            </a:r>
            <a:r>
              <a:rPr lang="it-IT" dirty="0" err="1" smtClean="0"/>
              <a:t>control</a:t>
            </a:r>
            <a:r>
              <a:rPr lang="it-IT" dirty="0" smtClean="0"/>
              <a:t> (profilo di velocità) - 2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26840" y="1213892"/>
          <a:ext cx="666074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165618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[E2.21]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Modalità</a:t>
                      </a:r>
                      <a:r>
                        <a:rPr lang="en-GB" sz="1200" dirty="0" smtClean="0"/>
                        <a:t> logic control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</a:t>
                      </a:r>
                      <a:r>
                        <a:rPr lang="en-GB" sz="1200" dirty="0" err="1" smtClean="0"/>
                        <a:t>Disattivo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Stop </a:t>
                      </a:r>
                      <a:r>
                        <a:rPr lang="en-GB" sz="1200" dirty="0" err="1" smtClean="0"/>
                        <a:t>dopo</a:t>
                      </a:r>
                      <a:r>
                        <a:rPr lang="en-GB" sz="1200" dirty="0" smtClean="0"/>
                        <a:t> un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ciclo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b="1" dirty="0" smtClean="0"/>
                        <a:t>2</a:t>
                      </a:r>
                      <a:r>
                        <a:rPr lang="en-GB" sz="1200" dirty="0" smtClean="0"/>
                        <a:t> : </a:t>
                      </a:r>
                      <a:r>
                        <a:rPr lang="en-GB" sz="1200" dirty="0" err="1" smtClean="0"/>
                        <a:t>Esecuzione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ciclica</a:t>
                      </a:r>
                      <a:endParaRPr lang="en-GB" sz="1200" dirty="0" smtClean="0"/>
                    </a:p>
                    <a:p>
                      <a:pPr algn="l"/>
                      <a:r>
                        <a:rPr lang="en-GB" sz="1200" b="1" dirty="0" smtClean="0"/>
                        <a:t>3</a:t>
                      </a:r>
                      <a:r>
                        <a:rPr lang="en-GB" sz="1200" dirty="0" smtClean="0"/>
                        <a:t> : Continua </a:t>
                      </a:r>
                      <a:r>
                        <a:rPr lang="en-GB" sz="1200" dirty="0" err="1" smtClean="0"/>
                        <a:t>dall’ultima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velocità</a:t>
                      </a:r>
                      <a:r>
                        <a:rPr lang="en-GB" sz="1200" dirty="0" smtClean="0"/>
                        <a:t> al </a:t>
                      </a:r>
                      <a:r>
                        <a:rPr lang="en-GB" sz="1200" dirty="0" err="1" smtClean="0"/>
                        <a:t>termine</a:t>
                      </a:r>
                      <a:r>
                        <a:rPr lang="en-GB" sz="1200" dirty="0" smtClean="0"/>
                        <a:t> del primo </a:t>
                      </a:r>
                      <a:r>
                        <a:rPr lang="en-GB" sz="1200" dirty="0" err="1" smtClean="0"/>
                        <a:t>ciclo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Segnaposto testo 7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86780" y="2510036"/>
            <a:ext cx="7740860" cy="2808312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400" dirty="0" smtClean="0"/>
              <a:t>Le velocità vengono impostate tramite i parametri da [E2.06] a [E2.20] </a:t>
            </a:r>
            <a:r>
              <a:rPr lang="it-IT" sz="1400" i="1" dirty="0" smtClean="0"/>
              <a:t>(vedi </a:t>
            </a:r>
            <a:r>
              <a:rPr lang="it-IT" sz="1400" i="1" dirty="0" err="1" smtClean="0"/>
              <a:t>multi-speed</a:t>
            </a:r>
            <a:r>
              <a:rPr lang="it-IT" sz="1400" i="1" dirty="0" smtClean="0"/>
              <a:t>)</a:t>
            </a:r>
          </a:p>
          <a:p>
            <a:r>
              <a:rPr lang="it-IT" sz="1400" dirty="0" smtClean="0"/>
              <a:t>Parametri pari fra [E2.23] e [E2.52] definiscono il </a:t>
            </a:r>
            <a:r>
              <a:rPr lang="it-IT" sz="1400" u="sng" dirty="0" smtClean="0"/>
              <a:t>tempo di mantenimento</a:t>
            </a:r>
            <a:r>
              <a:rPr lang="it-IT" sz="1400" dirty="0" smtClean="0"/>
              <a:t> per ogni livello di velocità </a:t>
            </a:r>
            <a:r>
              <a:rPr lang="it-IT" sz="1400" i="1" dirty="0" smtClean="0"/>
              <a:t>(da 0 a 5000 secondi)</a:t>
            </a:r>
          </a:p>
          <a:p>
            <a:r>
              <a:rPr lang="it-IT" sz="1400" dirty="0" smtClean="0"/>
              <a:t>Parametri dispari fra [E2.23] e [E2.52] definiscono le </a:t>
            </a:r>
            <a:r>
              <a:rPr lang="it-IT" sz="1400" u="sng" dirty="0" smtClean="0"/>
              <a:t>caratteristiche di ogni livello </a:t>
            </a:r>
            <a:r>
              <a:rPr lang="it-IT" sz="1400" dirty="0" smtClean="0"/>
              <a:t>di velocità </a:t>
            </a:r>
            <a:r>
              <a:rPr lang="it-IT" sz="1400" i="1" dirty="0" smtClean="0"/>
              <a:t>(numero decimale da 0 a 31)</a:t>
            </a:r>
          </a:p>
          <a:p>
            <a:pPr lvl="1"/>
            <a:endParaRPr lang="it-IT" sz="1000" i="1" dirty="0" smtClean="0"/>
          </a:p>
          <a:p>
            <a:pPr lvl="2"/>
            <a:r>
              <a:rPr lang="it-IT" sz="1400" i="1" dirty="0" smtClean="0"/>
              <a:t>Un numero decimale da 0 a 31 corrisponde ad un numero in binario di 5 bit costruito come :</a:t>
            </a:r>
          </a:p>
          <a:p>
            <a:pPr lvl="3"/>
            <a:r>
              <a:rPr lang="it-IT" sz="1400" b="1" i="1" dirty="0" smtClean="0"/>
              <a:t>5° </a:t>
            </a:r>
            <a:r>
              <a:rPr lang="it-IT" sz="1400" i="1" dirty="0" smtClean="0"/>
              <a:t>bit =&gt; </a:t>
            </a:r>
            <a:r>
              <a:rPr lang="it-IT" sz="1400" b="1" i="1" dirty="0" smtClean="0"/>
              <a:t>0</a:t>
            </a:r>
            <a:r>
              <a:rPr lang="it-IT" sz="1400" i="1" dirty="0" smtClean="0"/>
              <a:t> : </a:t>
            </a:r>
            <a:r>
              <a:rPr lang="it-IT" sz="1400" i="1" dirty="0" err="1" smtClean="0"/>
              <a:t>Forward</a:t>
            </a:r>
            <a:r>
              <a:rPr lang="it-IT" sz="1400" i="1" dirty="0" smtClean="0"/>
              <a:t> , </a:t>
            </a:r>
            <a:r>
              <a:rPr lang="it-IT" sz="1400" b="1" i="1" dirty="0" smtClean="0"/>
              <a:t>1</a:t>
            </a:r>
            <a:r>
              <a:rPr lang="it-IT" sz="1400" i="1" dirty="0" smtClean="0"/>
              <a:t> : Reverse</a:t>
            </a:r>
          </a:p>
          <a:p>
            <a:pPr lvl="3"/>
            <a:r>
              <a:rPr lang="it-IT" sz="1400" b="1" i="1" dirty="0" smtClean="0"/>
              <a:t>4° </a:t>
            </a:r>
            <a:r>
              <a:rPr lang="it-IT" sz="1400" i="1" dirty="0" smtClean="0"/>
              <a:t>e </a:t>
            </a:r>
            <a:r>
              <a:rPr lang="it-IT" sz="1400" b="1" i="1" dirty="0" smtClean="0"/>
              <a:t>3° </a:t>
            </a:r>
            <a:r>
              <a:rPr lang="it-IT" sz="1400" i="1" dirty="0" smtClean="0"/>
              <a:t>bit =&gt; definiscono accelerazione</a:t>
            </a:r>
          </a:p>
          <a:p>
            <a:pPr lvl="3"/>
            <a:r>
              <a:rPr lang="it-IT" sz="1400" b="1" i="1" dirty="0" smtClean="0"/>
              <a:t>2° </a:t>
            </a:r>
            <a:r>
              <a:rPr lang="it-IT" sz="1400" i="1" dirty="0" smtClean="0"/>
              <a:t>e </a:t>
            </a:r>
            <a:r>
              <a:rPr lang="it-IT" sz="1400" b="1" i="1" dirty="0" smtClean="0"/>
              <a:t>1° </a:t>
            </a:r>
            <a:r>
              <a:rPr lang="it-IT" sz="1400" i="1" dirty="0" smtClean="0"/>
              <a:t>bit =&gt; definiscono decelerazione</a:t>
            </a:r>
          </a:p>
          <a:p>
            <a:pPr lvl="0"/>
            <a:endParaRPr lang="it-IT" sz="1400" dirty="0" smtClean="0"/>
          </a:p>
        </p:txBody>
      </p:sp>
      <p:sp>
        <p:nvSpPr>
          <p:cNvPr id="8" name="CasellaDiTesto 7"/>
          <p:cNvSpPr txBox="1"/>
          <p:nvPr>
            <p:custDataLst>
              <p:tags r:id="rId7"/>
            </p:custDataLst>
          </p:nvPr>
        </p:nvSpPr>
        <p:spPr>
          <a:xfrm>
            <a:off x="5383324" y="493333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rgbClr val="0070C0"/>
                </a:solidFill>
              </a:rPr>
              <a:t>Dettagli a pag. 140 del Manuale </a:t>
            </a:r>
            <a:r>
              <a:rPr lang="it-IT" sz="1200" i="1" dirty="0" err="1" smtClean="0">
                <a:solidFill>
                  <a:srgbClr val="0070C0"/>
                </a:solidFill>
              </a:rPr>
              <a:t>Fv</a:t>
            </a:r>
            <a:endParaRPr lang="en-GB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6760" y="1285900"/>
            <a:ext cx="8028892" cy="327636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 [b1.00] = 2	</a:t>
            </a:r>
          </a:p>
          <a:p>
            <a:pPr>
              <a:buNone/>
            </a:pPr>
            <a:endParaRPr lang="it-IT" sz="1600" dirty="0" smtClean="0"/>
          </a:p>
          <a:p>
            <a:pPr lvl="0"/>
            <a:r>
              <a:rPr lang="it-IT" sz="1600" dirty="0" smtClean="0"/>
              <a:t>Mediante il parametro [E0.09] è selezionabile il </a:t>
            </a:r>
            <a:r>
              <a:rPr lang="it-IT" sz="1600" b="1" dirty="0" err="1" smtClean="0"/>
              <a:t>range</a:t>
            </a:r>
            <a:r>
              <a:rPr lang="it-IT" sz="1600" dirty="0" smtClean="0"/>
              <a:t> della tensione </a:t>
            </a:r>
            <a:r>
              <a:rPr lang="it-IT" sz="1600" i="1" dirty="0" smtClean="0"/>
              <a:t>(ingressi VR1 e VR2) </a:t>
            </a:r>
            <a:r>
              <a:rPr lang="it-IT" sz="1600" dirty="0" smtClean="0"/>
              <a:t>e/o corrente di controllo </a:t>
            </a:r>
            <a:r>
              <a:rPr lang="it-IT" sz="1600" i="1" dirty="0" smtClean="0"/>
              <a:t>(ingresso </a:t>
            </a:r>
            <a:r>
              <a:rPr lang="it-IT" sz="1600" i="1" dirty="0" err="1" smtClean="0"/>
              <a:t>+I</a:t>
            </a:r>
            <a:r>
              <a:rPr lang="it-IT" sz="1600" i="1" dirty="0" smtClean="0"/>
              <a:t>)</a:t>
            </a:r>
          </a:p>
          <a:p>
            <a:pPr lvl="0"/>
            <a:r>
              <a:rPr lang="it-IT" sz="1600" dirty="0" smtClean="0"/>
              <a:t>É possibile generare il comando utilizzando un semplice </a:t>
            </a:r>
            <a:r>
              <a:rPr lang="it-IT" sz="1600" b="1" dirty="0" smtClean="0"/>
              <a:t>potenziometro remoto </a:t>
            </a:r>
            <a:r>
              <a:rPr lang="it-IT" sz="1600" dirty="0" smtClean="0"/>
              <a:t>sfruttando la tensione di riferimento a 10 V fornita dal convertitore stesso</a:t>
            </a:r>
          </a:p>
          <a:p>
            <a:pPr lvl="0"/>
            <a:r>
              <a:rPr lang="it-IT" sz="1600" dirty="0" smtClean="0"/>
              <a:t>Si tenga presente che per alcuni valori del parametro [E0.09] il verso dipende direttamente dal </a:t>
            </a:r>
            <a:r>
              <a:rPr lang="it-IT" sz="1600" b="1" dirty="0" smtClean="0"/>
              <a:t>segno della tensione </a:t>
            </a:r>
            <a:r>
              <a:rPr lang="it-IT" sz="1600" dirty="0" smtClean="0"/>
              <a:t>di comando applicata</a:t>
            </a:r>
          </a:p>
          <a:p>
            <a:pPr lvl="0">
              <a:buNone/>
            </a:pPr>
            <a:endParaRPr lang="it-IT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Controllo analogico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4772" y="4016536"/>
          <a:ext cx="7632849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31"/>
                <a:gridCol w="1185797"/>
                <a:gridCol w="2592288"/>
                <a:gridCol w="298833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dirty="0" smtClean="0"/>
                        <a:t>Range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scelta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[E0.09]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Sorgente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comando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analogico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k1*VR1</a:t>
                      </a:r>
                    </a:p>
                    <a:p>
                      <a:pPr algn="l"/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k2*VR2</a:t>
                      </a:r>
                    </a:p>
                    <a:p>
                      <a:pPr algn="l"/>
                      <a:r>
                        <a:rPr lang="en-GB" sz="1200" b="1" dirty="0" smtClean="0"/>
                        <a:t>2</a:t>
                      </a:r>
                      <a:r>
                        <a:rPr lang="en-GB" sz="1200" dirty="0" smtClean="0"/>
                        <a:t> : k3*(+I)</a:t>
                      </a:r>
                    </a:p>
                    <a:p>
                      <a:pPr algn="l"/>
                      <a:r>
                        <a:rPr lang="en-GB" sz="1200" b="1" dirty="0" smtClean="0"/>
                        <a:t>3</a:t>
                      </a:r>
                      <a:r>
                        <a:rPr lang="en-GB" sz="1200" dirty="0" smtClean="0"/>
                        <a:t> : k1*VR1 + k2*VR2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4</a:t>
                      </a:r>
                      <a:r>
                        <a:rPr lang="en-GB" sz="1200" dirty="0" smtClean="0"/>
                        <a:t> : k1*VR1 + k3*(+I)</a:t>
                      </a:r>
                    </a:p>
                    <a:p>
                      <a:pPr algn="l"/>
                      <a:r>
                        <a:rPr lang="en-GB" sz="1200" b="1" dirty="0" smtClean="0"/>
                        <a:t>5</a:t>
                      </a:r>
                      <a:r>
                        <a:rPr lang="en-GB" sz="1200" dirty="0" smtClean="0"/>
                        <a:t> : k2*VR2 + k3*(+I)</a:t>
                      </a:r>
                    </a:p>
                    <a:p>
                      <a:pPr algn="l"/>
                      <a:r>
                        <a:rPr lang="en-GB" sz="1200" b="1" dirty="0" smtClean="0"/>
                        <a:t>6</a:t>
                      </a:r>
                      <a:r>
                        <a:rPr lang="en-GB" sz="1200" dirty="0" smtClean="0"/>
                        <a:t> : k1*VR1</a:t>
                      </a:r>
                      <a:r>
                        <a:rPr lang="en-GB" sz="1200" baseline="0" dirty="0" smtClean="0"/>
                        <a:t> (-10 </a:t>
                      </a:r>
                      <a:r>
                        <a:rPr lang="en-GB" sz="1200" baseline="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GB" sz="1200" baseline="0" dirty="0" smtClean="0"/>
                        <a:t> +10 V </a:t>
                      </a:r>
                      <a:r>
                        <a:rPr lang="en-GB" sz="1200" baseline="0" dirty="0" err="1" smtClean="0"/>
                        <a:t>bidirezionale</a:t>
                      </a:r>
                      <a:r>
                        <a:rPr lang="en-GB" sz="1200" baseline="0" dirty="0" smtClean="0"/>
                        <a:t>)</a:t>
                      </a:r>
                      <a:endParaRPr lang="en-GB" sz="12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6760" y="1285900"/>
            <a:ext cx="8028892" cy="4212468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 </a:t>
            </a:r>
            <a:r>
              <a:rPr lang="it-IT" sz="1800" i="1" dirty="0" smtClean="0"/>
              <a:t>nessun parametro specifico</a:t>
            </a:r>
            <a:r>
              <a:rPr lang="it-IT" sz="1800" dirty="0" smtClean="0"/>
              <a:t>		</a:t>
            </a:r>
          </a:p>
          <a:p>
            <a:pPr>
              <a:buNone/>
            </a:pPr>
            <a:endParaRPr lang="it-IT" sz="1400" dirty="0" smtClean="0"/>
          </a:p>
          <a:p>
            <a:pPr lvl="0"/>
            <a:r>
              <a:rPr lang="it-IT" sz="1400" dirty="0" smtClean="0"/>
              <a:t>Attivabile mediante </a:t>
            </a:r>
            <a:r>
              <a:rPr lang="it-IT" sz="1400" b="1" dirty="0" smtClean="0"/>
              <a:t>pulsante su pannello </a:t>
            </a:r>
            <a:r>
              <a:rPr lang="it-IT" sz="1400" dirty="0" smtClean="0"/>
              <a:t>operativo</a:t>
            </a:r>
          </a:p>
          <a:p>
            <a:pPr lvl="0">
              <a:buNone/>
            </a:pPr>
            <a:endParaRPr lang="it-IT" sz="1400" dirty="0" smtClean="0"/>
          </a:p>
          <a:p>
            <a:pPr lvl="0"/>
            <a:r>
              <a:rPr lang="it-IT" sz="1400" dirty="0" smtClean="0"/>
              <a:t>Attivabile da esterno </a:t>
            </a:r>
            <a:r>
              <a:rPr lang="it-IT" sz="1400" u="sng" dirty="0" smtClean="0"/>
              <a:t>assegnando</a:t>
            </a:r>
            <a:r>
              <a:rPr lang="it-IT" sz="1400" dirty="0" smtClean="0"/>
              <a:t> ad uno/due ingressi digitali la funzione di “</a:t>
            </a:r>
            <a:r>
              <a:rPr lang="it-IT" sz="1400" dirty="0" err="1" smtClean="0"/>
              <a:t>Forward</a:t>
            </a:r>
            <a:r>
              <a:rPr lang="it-IT" sz="1400" dirty="0" smtClean="0"/>
              <a:t> Jogging” </a:t>
            </a:r>
            <a:r>
              <a:rPr lang="it-IT" sz="1400" i="1" dirty="0" smtClean="0"/>
              <a:t>(valore 25) </a:t>
            </a:r>
            <a:r>
              <a:rPr lang="it-IT" sz="1400" dirty="0" smtClean="0"/>
              <a:t>e/o “Reverse Jogging” </a:t>
            </a:r>
            <a:r>
              <a:rPr lang="it-IT" sz="1400" i="1" dirty="0" smtClean="0"/>
              <a:t>(valore 26) </a:t>
            </a:r>
            <a:r>
              <a:rPr lang="it-IT" sz="1400" dirty="0" smtClean="0"/>
              <a:t>tramite i parametri [E0.01 .. E0.08]</a:t>
            </a:r>
          </a:p>
          <a:p>
            <a:pPr lvl="0">
              <a:buNone/>
            </a:pPr>
            <a:endParaRPr lang="it-IT" sz="1400" dirty="0" smtClean="0"/>
          </a:p>
          <a:p>
            <a:pPr lvl="0"/>
            <a:r>
              <a:rPr lang="it-IT" sz="1400" dirty="0" smtClean="0"/>
              <a:t>Attivando l’ingresso designato a “</a:t>
            </a:r>
            <a:r>
              <a:rPr lang="it-IT" sz="1400" dirty="0" err="1" smtClean="0"/>
              <a:t>Forward</a:t>
            </a:r>
            <a:r>
              <a:rPr lang="it-IT" sz="1400" dirty="0" smtClean="0"/>
              <a:t> Jogging”, il motore si porta alla velocità associata alla frequenza di </a:t>
            </a:r>
            <a:r>
              <a:rPr lang="it-IT" sz="1400" dirty="0" err="1" smtClean="0"/>
              <a:t>jog</a:t>
            </a:r>
            <a:r>
              <a:rPr lang="it-IT" sz="1400" dirty="0" smtClean="0"/>
              <a:t> prescelta attraverso il parametro </a:t>
            </a:r>
            <a:r>
              <a:rPr lang="it-IT" sz="1400" b="1" dirty="0" smtClean="0"/>
              <a:t>[S3.00] </a:t>
            </a:r>
            <a:r>
              <a:rPr lang="it-IT" sz="1400" dirty="0" smtClean="0"/>
              <a:t>con verso di rotazione “</a:t>
            </a:r>
            <a:r>
              <a:rPr lang="it-IT" sz="1400" dirty="0" err="1" smtClean="0"/>
              <a:t>Forward</a:t>
            </a:r>
            <a:r>
              <a:rPr lang="it-IT" sz="1400" dirty="0" smtClean="0"/>
              <a:t>”</a:t>
            </a:r>
          </a:p>
          <a:p>
            <a:pPr lvl="0">
              <a:buNone/>
            </a:pPr>
            <a:endParaRPr lang="it-IT" sz="1400" dirty="0" smtClean="0"/>
          </a:p>
          <a:p>
            <a:pPr lvl="0"/>
            <a:r>
              <a:rPr lang="it-IT" sz="1400" dirty="0" smtClean="0"/>
              <a:t>Attivando l’ingresso designato a “Reverse Jogging”, il motore si porta alla velocità associata alla frequenza di </a:t>
            </a:r>
            <a:r>
              <a:rPr lang="it-IT" sz="1400" dirty="0" err="1" smtClean="0"/>
              <a:t>jog</a:t>
            </a:r>
            <a:r>
              <a:rPr lang="it-IT" sz="1400" dirty="0" smtClean="0"/>
              <a:t> prescelta attraverso il parametro [S3.00] con verso di rotazione “Reverse”</a:t>
            </a:r>
          </a:p>
          <a:p>
            <a:pPr lvl="0"/>
            <a:endParaRPr lang="it-IT" sz="1400" dirty="0" smtClean="0"/>
          </a:p>
          <a:p>
            <a:r>
              <a:rPr lang="it-IT" sz="1400" dirty="0" smtClean="0"/>
              <a:t>Variando i parametri [S3.01] e [S3.02] è possibile variare anche accelerazione e decelerazione</a:t>
            </a:r>
          </a:p>
          <a:p>
            <a:pPr lvl="0"/>
            <a:endParaRPr lang="it-IT" sz="15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dirty="0" smtClean="0"/>
              <a:t>Modalità </a:t>
            </a:r>
            <a:r>
              <a:rPr lang="it-IT" dirty="0" err="1" smtClean="0"/>
              <a:t>Jog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dirty="0" err="1" smtClean="0"/>
              <a:t>Montaggio</a:t>
            </a:r>
            <a:endParaRPr lang="en-US" dirty="0"/>
          </a:p>
        </p:txBody>
      </p:sp>
      <p:sp>
        <p:nvSpPr>
          <p:cNvPr id="10" name="CasellaDiTesto 9"/>
          <p:cNvSpPr txBox="1"/>
          <p:nvPr>
            <p:custDataLst>
              <p:tags r:id="rId5"/>
            </p:custDataLst>
          </p:nvPr>
        </p:nvSpPr>
        <p:spPr>
          <a:xfrm>
            <a:off x="198748" y="1322479"/>
            <a:ext cx="3492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 Il </a:t>
            </a:r>
            <a:r>
              <a:rPr lang="en-US" sz="1400" dirty="0" err="1" smtClean="0"/>
              <a:t>componente</a:t>
            </a:r>
            <a:r>
              <a:rPr lang="en-US" sz="1400" dirty="0" smtClean="0"/>
              <a:t> </a:t>
            </a:r>
            <a:r>
              <a:rPr lang="en-US" sz="1400" dirty="0" err="1" smtClean="0"/>
              <a:t>deve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</a:t>
            </a:r>
            <a:r>
              <a:rPr lang="en-US" sz="1400" dirty="0" err="1" smtClean="0"/>
              <a:t>necessariamente</a:t>
            </a:r>
            <a:r>
              <a:rPr lang="en-US" sz="1400" dirty="0" smtClean="0"/>
              <a:t> </a:t>
            </a:r>
            <a:r>
              <a:rPr lang="en-US" sz="1400" dirty="0" err="1" smtClean="0"/>
              <a:t>montato</a:t>
            </a:r>
            <a:r>
              <a:rPr lang="en-US" sz="1400" dirty="0" smtClean="0"/>
              <a:t> in </a:t>
            </a:r>
            <a:r>
              <a:rPr lang="en-US" sz="1400" dirty="0" err="1" smtClean="0"/>
              <a:t>posizione</a:t>
            </a:r>
            <a:r>
              <a:rPr lang="en-US" sz="1400" dirty="0" smtClean="0"/>
              <a:t> </a:t>
            </a:r>
            <a:r>
              <a:rPr lang="en-US" sz="1400" dirty="0" err="1" smtClean="0"/>
              <a:t>verticale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E’ </a:t>
            </a:r>
            <a:r>
              <a:rPr lang="en-US" sz="1400" dirty="0" err="1" smtClean="0"/>
              <a:t>possibile</a:t>
            </a:r>
            <a:r>
              <a:rPr lang="en-US" sz="1400" dirty="0" smtClean="0"/>
              <a:t> </a:t>
            </a:r>
            <a:r>
              <a:rPr lang="en-US" sz="1400" dirty="0" err="1" smtClean="0"/>
              <a:t>posizionare</a:t>
            </a:r>
            <a:r>
              <a:rPr lang="en-US" sz="1400" dirty="0" smtClean="0"/>
              <a:t> </a:t>
            </a:r>
            <a:r>
              <a:rPr lang="en-US" sz="1400" dirty="0" err="1" smtClean="0"/>
              <a:t>più</a:t>
            </a:r>
            <a:r>
              <a:rPr lang="en-US" sz="1400" dirty="0" smtClean="0"/>
              <a:t> </a:t>
            </a:r>
            <a:r>
              <a:rPr lang="en-US" sz="1400" dirty="0" err="1" smtClean="0"/>
              <a:t>convertitori</a:t>
            </a:r>
            <a:r>
              <a:rPr lang="en-US" sz="1400" dirty="0" smtClean="0"/>
              <a:t> </a:t>
            </a:r>
            <a:r>
              <a:rPr lang="en-US" sz="1400" dirty="0" err="1" smtClean="0"/>
              <a:t>affiancati</a:t>
            </a:r>
            <a:r>
              <a:rPr lang="en-US" sz="1400" dirty="0" smtClean="0"/>
              <a:t> </a:t>
            </a:r>
            <a:r>
              <a:rPr lang="en-US" sz="1400" dirty="0" err="1" smtClean="0"/>
              <a:t>dato</a:t>
            </a:r>
            <a:r>
              <a:rPr lang="en-US" sz="1400" dirty="0" smtClean="0"/>
              <a:t> </a:t>
            </a:r>
            <a:r>
              <a:rPr lang="en-US" sz="1400" dirty="0" err="1" smtClean="0"/>
              <a:t>che</a:t>
            </a:r>
            <a:r>
              <a:rPr lang="en-US" sz="1400" dirty="0" smtClean="0"/>
              <a:t> non </a:t>
            </a:r>
            <a:r>
              <a:rPr lang="en-US" sz="1400" dirty="0" err="1" smtClean="0"/>
              <a:t>ci</a:t>
            </a:r>
            <a:r>
              <a:rPr lang="en-US" sz="1400" dirty="0" smtClean="0"/>
              <a:t> </a:t>
            </a:r>
            <a:r>
              <a:rPr lang="en-US" sz="1400" dirty="0" err="1" smtClean="0"/>
              <a:t>sono</a:t>
            </a:r>
            <a:r>
              <a:rPr lang="en-US" sz="1400" dirty="0" smtClean="0"/>
              <a:t> </a:t>
            </a:r>
            <a:r>
              <a:rPr lang="en-US" sz="1400" dirty="0" err="1" smtClean="0"/>
              <a:t>fori</a:t>
            </a:r>
            <a:r>
              <a:rPr lang="en-US" sz="1400" dirty="0" smtClean="0"/>
              <a:t> </a:t>
            </a:r>
            <a:r>
              <a:rPr lang="en-US" sz="1400" dirty="0" err="1" smtClean="0"/>
              <a:t>laterali</a:t>
            </a:r>
            <a:r>
              <a:rPr lang="en-US" sz="1400" dirty="0" smtClean="0"/>
              <a:t> per </a:t>
            </a:r>
            <a:r>
              <a:rPr lang="en-US" sz="1400" dirty="0" err="1" smtClean="0"/>
              <a:t>dissipazione</a:t>
            </a:r>
            <a:r>
              <a:rPr lang="en-US" sz="1400" dirty="0" smtClean="0"/>
              <a:t> del </a:t>
            </a:r>
            <a:r>
              <a:rPr lang="en-US" sz="1400" dirty="0" err="1" smtClean="0"/>
              <a:t>calore</a:t>
            </a: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La </a:t>
            </a:r>
            <a:r>
              <a:rPr lang="en-US" sz="1400" dirty="0" err="1" smtClean="0"/>
              <a:t>distanza</a:t>
            </a:r>
            <a:r>
              <a:rPr lang="en-US" sz="1400" dirty="0" smtClean="0"/>
              <a:t>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altri</a:t>
            </a:r>
            <a:r>
              <a:rPr lang="en-US" sz="1400" dirty="0" smtClean="0"/>
              <a:t> </a:t>
            </a:r>
            <a:r>
              <a:rPr lang="en-US" sz="1400" dirty="0" err="1" smtClean="0"/>
              <a:t>dispositivi</a:t>
            </a:r>
            <a:r>
              <a:rPr lang="en-US" sz="1400" dirty="0" smtClean="0"/>
              <a:t> </a:t>
            </a:r>
            <a:r>
              <a:rPr lang="en-US" sz="1400" dirty="0" err="1" smtClean="0"/>
              <a:t>deve</a:t>
            </a:r>
            <a:r>
              <a:rPr lang="en-US" sz="1400" dirty="0" smtClean="0"/>
              <a:t> </a:t>
            </a:r>
            <a:r>
              <a:rPr lang="en-US" sz="1400" dirty="0" err="1" smtClean="0"/>
              <a:t>essere</a:t>
            </a:r>
            <a:r>
              <a:rPr lang="en-US" sz="1400" dirty="0" smtClean="0"/>
              <a:t> tale </a:t>
            </a:r>
            <a:r>
              <a:rPr lang="en-US" sz="1400" dirty="0" err="1" smtClean="0"/>
              <a:t>da</a:t>
            </a:r>
            <a:r>
              <a:rPr lang="en-US" sz="1400" dirty="0" smtClean="0"/>
              <a:t> </a:t>
            </a:r>
            <a:r>
              <a:rPr lang="en-US" sz="1400" dirty="0" err="1" smtClean="0"/>
              <a:t>garantire</a:t>
            </a:r>
            <a:r>
              <a:rPr lang="en-US" sz="1400" dirty="0" smtClean="0"/>
              <a:t> </a:t>
            </a:r>
            <a:r>
              <a:rPr lang="en-US" sz="1400" dirty="0" err="1" smtClean="0"/>
              <a:t>che</a:t>
            </a:r>
            <a:r>
              <a:rPr lang="en-US" sz="1400" dirty="0" smtClean="0"/>
              <a:t> la </a:t>
            </a:r>
            <a:r>
              <a:rPr lang="en-US" sz="1400" dirty="0" err="1" smtClean="0"/>
              <a:t>temperatura</a:t>
            </a:r>
            <a:r>
              <a:rPr lang="en-US" sz="1400" dirty="0" smtClean="0"/>
              <a:t> </a:t>
            </a:r>
            <a:r>
              <a:rPr lang="en-US" sz="1400" dirty="0" err="1" smtClean="0"/>
              <a:t>ambiente</a:t>
            </a:r>
            <a:r>
              <a:rPr lang="en-US" sz="1400" dirty="0" smtClean="0"/>
              <a:t> non </a:t>
            </a:r>
            <a:r>
              <a:rPr lang="en-US" sz="1400" dirty="0" err="1" smtClean="0"/>
              <a:t>superi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40°C</a:t>
            </a:r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Per temperature </a:t>
            </a:r>
            <a:r>
              <a:rPr lang="en-US" sz="1400" dirty="0" err="1" smtClean="0"/>
              <a:t>superiori</a:t>
            </a:r>
            <a:r>
              <a:rPr lang="en-US" sz="1400" dirty="0" smtClean="0"/>
              <a:t> </a:t>
            </a:r>
            <a:r>
              <a:rPr lang="en-US" sz="1400" dirty="0" err="1" smtClean="0"/>
              <a:t>ai</a:t>
            </a:r>
            <a:r>
              <a:rPr lang="en-US" sz="1400" dirty="0" smtClean="0"/>
              <a:t> 40°C fare </a:t>
            </a:r>
            <a:r>
              <a:rPr lang="en-US" sz="1400" dirty="0" err="1" smtClean="0"/>
              <a:t>riferimento</a:t>
            </a:r>
            <a:r>
              <a:rPr lang="en-US" sz="1400" dirty="0" smtClean="0"/>
              <a:t> </a:t>
            </a:r>
            <a:r>
              <a:rPr lang="en-US" sz="1400" dirty="0" err="1" smtClean="0"/>
              <a:t>alla</a:t>
            </a:r>
            <a:r>
              <a:rPr lang="en-US" sz="1400" dirty="0" smtClean="0"/>
              <a:t> </a:t>
            </a:r>
            <a:r>
              <a:rPr lang="en-US" sz="1400" dirty="0" err="1" smtClean="0"/>
              <a:t>tebella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derating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   </a:t>
            </a:r>
            <a:r>
              <a:rPr lang="en-US" sz="1400" i="1" u="sng" dirty="0" err="1" smtClean="0">
                <a:solidFill>
                  <a:srgbClr val="0070C0"/>
                </a:solidFill>
              </a:rPr>
              <a:t>pag</a:t>
            </a:r>
            <a:r>
              <a:rPr lang="en-US" sz="1400" i="1" u="sng" dirty="0" smtClean="0">
                <a:solidFill>
                  <a:srgbClr val="0070C0"/>
                </a:solidFill>
              </a:rPr>
              <a:t>. 162 del </a:t>
            </a:r>
            <a:r>
              <a:rPr lang="en-US" sz="1400" i="1" u="sng" dirty="0" err="1" smtClean="0">
                <a:solidFill>
                  <a:srgbClr val="0070C0"/>
                </a:solidFill>
              </a:rPr>
              <a:t>manuale</a:t>
            </a:r>
            <a:r>
              <a:rPr lang="en-US" sz="1400" i="1" u="sng" dirty="0" smtClean="0">
                <a:solidFill>
                  <a:srgbClr val="0070C0"/>
                </a:solidFill>
              </a:rPr>
              <a:t> Fv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grpSp>
        <p:nvGrpSpPr>
          <p:cNvPr id="40" name="Gruppo 39"/>
          <p:cNvGrpSpPr/>
          <p:nvPr/>
        </p:nvGrpSpPr>
        <p:grpSpPr>
          <a:xfrm>
            <a:off x="4051176" y="1070356"/>
            <a:ext cx="4325168" cy="4320000"/>
            <a:chOff x="4051176" y="1070356"/>
            <a:chExt cx="4325168" cy="4320000"/>
          </a:xfrm>
        </p:grpSpPr>
        <p:pic>
          <p:nvPicPr>
            <p:cNvPr id="1026" name="Picture 2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51176" y="1070356"/>
              <a:ext cx="4325168" cy="43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po 29"/>
            <p:cNvGrpSpPr/>
            <p:nvPr/>
          </p:nvGrpSpPr>
          <p:grpSpPr>
            <a:xfrm>
              <a:off x="4987280" y="1422000"/>
              <a:ext cx="72008" cy="162000"/>
              <a:chOff x="5095292" y="3158108"/>
              <a:chExt cx="72008" cy="180020"/>
            </a:xfrm>
          </p:grpSpPr>
          <p:cxnSp>
            <p:nvCxnSpPr>
              <p:cNvPr id="28" name="Connettore 1 27"/>
              <p:cNvCxnSpPr/>
              <p:nvPr>
                <p:custDataLst>
                  <p:tags r:id="rId12"/>
                </p:custDataLst>
              </p:nvPr>
            </p:nvCxnSpPr>
            <p:spPr bwMode="auto">
              <a:xfrm>
                <a:off x="5131296" y="3158108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ttore 1 28"/>
              <p:cNvCxnSpPr/>
              <p:nvPr>
                <p:custDataLst>
                  <p:tags r:id="rId13"/>
                </p:custDataLst>
              </p:nvPr>
            </p:nvCxnSpPr>
            <p:spPr bwMode="auto">
              <a:xfrm>
                <a:off x="5095292" y="3338128"/>
                <a:ext cx="7200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ttore 1 29"/>
              <p:cNvCxnSpPr/>
              <p:nvPr>
                <p:custDataLst>
                  <p:tags r:id="rId14"/>
                </p:custDataLst>
              </p:nvPr>
            </p:nvCxnSpPr>
            <p:spPr bwMode="auto">
              <a:xfrm>
                <a:off x="5095292" y="3158108"/>
                <a:ext cx="7200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" name="CasellaDiTesto 33"/>
            <p:cNvSpPr txBox="1"/>
            <p:nvPr>
              <p:custDataLst>
                <p:tags r:id="rId7"/>
              </p:custDataLst>
            </p:nvPr>
          </p:nvSpPr>
          <p:spPr>
            <a:xfrm>
              <a:off x="4987280" y="1393912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FF0000"/>
                  </a:solidFill>
                </a:rPr>
                <a:t>150 mm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Gruppo 29_"/>
            <p:cNvGrpSpPr/>
            <p:nvPr/>
          </p:nvGrpSpPr>
          <p:grpSpPr>
            <a:xfrm>
              <a:off x="4987280" y="3788196"/>
              <a:ext cx="72008" cy="162000"/>
              <a:chOff x="5095292" y="3158108"/>
              <a:chExt cx="72008" cy="180020"/>
            </a:xfrm>
          </p:grpSpPr>
          <p:cxnSp>
            <p:nvCxnSpPr>
              <p:cNvPr id="36" name="Connettore 1 35"/>
              <p:cNvCxnSpPr/>
              <p:nvPr>
                <p:custDataLst>
                  <p:tags r:id="rId9"/>
                </p:custDataLst>
              </p:nvPr>
            </p:nvCxnSpPr>
            <p:spPr bwMode="auto">
              <a:xfrm>
                <a:off x="5131296" y="3158108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Connettore 1 36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95292" y="3338128"/>
                <a:ext cx="7200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ttore 1 37"/>
              <p:cNvCxnSpPr/>
              <p:nvPr>
                <p:custDataLst>
                  <p:tags r:id="rId11"/>
                </p:custDataLst>
              </p:nvPr>
            </p:nvCxnSpPr>
            <p:spPr bwMode="auto">
              <a:xfrm>
                <a:off x="5095292" y="3158108"/>
                <a:ext cx="72008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CasellaDiTesto 38"/>
            <p:cNvSpPr txBox="1"/>
            <p:nvPr>
              <p:custDataLst>
                <p:tags r:id="rId8"/>
              </p:custDataLst>
            </p:nvPr>
          </p:nvSpPr>
          <p:spPr>
            <a:xfrm>
              <a:off x="4987280" y="3770176"/>
              <a:ext cx="7200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FF0000"/>
                  </a:solidFill>
                </a:rPr>
                <a:t>150 mm</a:t>
              </a:r>
              <a:endParaRPr lang="en-GB" sz="9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34752" y="1861964"/>
            <a:ext cx="4068452" cy="3132348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[b1.03] = 0</a:t>
            </a:r>
          </a:p>
          <a:p>
            <a:pPr>
              <a:buNone/>
            </a:pPr>
            <a:endParaRPr lang="it-IT" sz="1200" dirty="0" smtClean="0"/>
          </a:p>
          <a:p>
            <a:r>
              <a:rPr lang="it-IT" sz="1600" dirty="0" smtClean="0"/>
              <a:t>Si ha la possibilità di impostare una caratteristica lineare, quadratica o personalizzata</a:t>
            </a:r>
          </a:p>
          <a:p>
            <a:pPr>
              <a:buNone/>
            </a:pPr>
            <a:endParaRPr lang="it-IT" sz="1100" dirty="0" smtClean="0"/>
          </a:p>
          <a:p>
            <a:pPr>
              <a:buNone/>
            </a:pPr>
            <a:r>
              <a:rPr lang="it-IT" sz="1100" dirty="0" smtClean="0"/>
              <a:t>			</a:t>
            </a:r>
            <a:r>
              <a:rPr lang="it-IT" sz="1400" b="1" dirty="0" smtClean="0"/>
              <a:t>0 </a:t>
            </a:r>
            <a:r>
              <a:rPr lang="it-IT" sz="1400" dirty="0" smtClean="0"/>
              <a:t>: lineare</a:t>
            </a:r>
          </a:p>
          <a:p>
            <a:pPr>
              <a:buNone/>
            </a:pPr>
            <a:r>
              <a:rPr lang="it-IT" sz="1400" b="1" dirty="0" smtClean="0"/>
              <a:t>	         - [S0.00]    	1 </a:t>
            </a:r>
            <a:r>
              <a:rPr lang="it-IT" sz="1400" dirty="0" smtClean="0"/>
              <a:t>: quadratica</a:t>
            </a:r>
          </a:p>
          <a:p>
            <a:pPr lvl="2">
              <a:buNone/>
            </a:pPr>
            <a:r>
              <a:rPr lang="it-IT" sz="1400" dirty="0" smtClean="0"/>
              <a:t>		</a:t>
            </a:r>
            <a:r>
              <a:rPr lang="it-IT" sz="1400" b="1" dirty="0" smtClean="0"/>
              <a:t>2 </a:t>
            </a:r>
            <a:r>
              <a:rPr lang="it-IT" sz="1400" dirty="0" smtClean="0"/>
              <a:t>: personalizzata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637828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Tecnica di controllo V/f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pic>
        <p:nvPicPr>
          <p:cNvPr id="7" name="Immagine 6" descr="VsuF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203303" y="745840"/>
            <a:ext cx="2379629" cy="2325299"/>
          </a:xfrm>
          <a:prstGeom prst="rect">
            <a:avLst/>
          </a:prstGeom>
        </p:spPr>
      </p:pic>
      <p:pic>
        <p:nvPicPr>
          <p:cNvPr id="10" name="Immagine 9" descr="VsuF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879268" y="3158108"/>
            <a:ext cx="2680353" cy="2304256"/>
          </a:xfrm>
          <a:prstGeom prst="rect">
            <a:avLst/>
          </a:prstGeom>
        </p:spPr>
      </p:pic>
      <p:sp>
        <p:nvSpPr>
          <p:cNvPr id="12" name="Parentesi graffa aperta 11"/>
          <p:cNvSpPr/>
          <p:nvPr>
            <p:custDataLst>
              <p:tags r:id="rId8"/>
            </p:custDataLst>
          </p:nvPr>
        </p:nvSpPr>
        <p:spPr bwMode="auto">
          <a:xfrm>
            <a:off x="1710916" y="3518148"/>
            <a:ext cx="180020" cy="972108"/>
          </a:xfrm>
          <a:prstGeom prst="leftBrace">
            <a:avLst>
              <a:gd name="adj1" fmla="val 67456"/>
              <a:gd name="adj2" fmla="val 478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22784" y="1033872"/>
            <a:ext cx="7596844" cy="1512168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[b1.03] = 1</a:t>
            </a:r>
          </a:p>
          <a:p>
            <a:pPr>
              <a:buNone/>
            </a:pPr>
            <a:endParaRPr lang="it-IT" sz="400" dirty="0" smtClean="0"/>
          </a:p>
          <a:p>
            <a:r>
              <a:rPr lang="it-IT" sz="1600" dirty="0" smtClean="0"/>
              <a:t>Non necessità retroazione – </a:t>
            </a:r>
            <a:r>
              <a:rPr lang="it-IT" sz="1600" b="1" dirty="0" smtClean="0"/>
              <a:t>stima</a:t>
            </a:r>
            <a:r>
              <a:rPr lang="it-IT" sz="1600" dirty="0" smtClean="0"/>
              <a:t> della velocità in base a corrente, tensione e frequenza erogate</a:t>
            </a:r>
          </a:p>
          <a:p>
            <a:r>
              <a:rPr lang="it-IT" sz="1600" b="1" dirty="0" smtClean="0"/>
              <a:t>Ottimizza</a:t>
            </a:r>
            <a:r>
              <a:rPr lang="it-IT" sz="1600" dirty="0" smtClean="0"/>
              <a:t> il controllo dinamico della velocità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5820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Tecnica di controllo SVC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70756" y="2572852"/>
          <a:ext cx="8100901" cy="2850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83"/>
                <a:gridCol w="2610486"/>
                <a:gridCol w="3528392"/>
                <a:gridCol w="1260140"/>
              </a:tblGrid>
              <a:tr h="29350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5298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[S1.00]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Speed feedback proportional gain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0.000 – 10.000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1.000</a:t>
                      </a:r>
                      <a:endParaRPr lang="en-GB" sz="1200"/>
                    </a:p>
                  </a:txBody>
                  <a:tcPr anchor="ctr"/>
                </a:tc>
              </a:tr>
              <a:tr h="35298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[S1.01]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Speed feedback integral time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0.000 – 10.000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1.000</a:t>
                      </a:r>
                      <a:endParaRPr lang="en-GB" sz="1200"/>
                    </a:p>
                  </a:txBody>
                  <a:tcPr anchor="ctr"/>
                </a:tc>
              </a:tr>
              <a:tr h="28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[S1.02]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Torque limit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smtClean="0"/>
                        <a:t>0.0% to 200.0%</a:t>
                      </a:r>
                      <a:endParaRPr lang="en-GB" sz="12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150%</a:t>
                      </a:r>
                      <a:endParaRPr lang="en-GB" sz="1200"/>
                    </a:p>
                  </a:txBody>
                  <a:tcPr anchor="ctr"/>
                </a:tc>
              </a:tr>
              <a:tr h="352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[S1.03]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dirty="0" smtClean="0"/>
                        <a:t>Slip compensation gain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smtClean="0"/>
                        <a:t>0.0% to 250.0%</a:t>
                      </a:r>
                      <a:endParaRPr lang="en-GB" sz="12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100%</a:t>
                      </a:r>
                      <a:endParaRPr lang="en-GB" sz="1200"/>
                    </a:p>
                  </a:txBody>
                  <a:tcPr anchor="ctr"/>
                </a:tc>
              </a:tr>
              <a:tr h="4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[S1.04]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dirty="0" smtClean="0"/>
                        <a:t>Torque control selection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kern="1200" baseline="0" dirty="0" smtClean="0"/>
                        <a:t>0</a:t>
                      </a:r>
                      <a:r>
                        <a:rPr lang="en-GB" sz="1200" kern="1200" baseline="0" dirty="0" smtClean="0"/>
                        <a:t> : Digital inputs control</a:t>
                      </a:r>
                    </a:p>
                    <a:p>
                      <a:r>
                        <a:rPr lang="en-GB" sz="1200" b="1" kern="1200" baseline="0" dirty="0" smtClean="0"/>
                        <a:t>1</a:t>
                      </a:r>
                      <a:r>
                        <a:rPr lang="en-GB" sz="1200" kern="1200" baseline="0" dirty="0" smtClean="0"/>
                        <a:t> : Always active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440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[S1.05]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dirty="0" smtClean="0"/>
                        <a:t>Torque control reference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/>
                        <a:t>0 </a:t>
                      </a:r>
                      <a:r>
                        <a:rPr lang="en-GB" sz="1200" kern="1200" baseline="0" dirty="0" smtClean="0"/>
                        <a:t>: Input +I       </a:t>
                      </a:r>
                      <a:r>
                        <a:rPr lang="en-GB" sz="1200" b="1" kern="1200" baseline="0" dirty="0" smtClean="0"/>
                        <a:t>2 </a:t>
                      </a:r>
                      <a:r>
                        <a:rPr lang="en-GB" sz="1200" kern="1200" baseline="0" dirty="0" smtClean="0"/>
                        <a:t>: Digital setting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/>
                        <a:t>1 </a:t>
                      </a:r>
                      <a:r>
                        <a:rPr lang="en-GB" sz="1200" kern="1200" baseline="0" dirty="0" smtClean="0"/>
                        <a:t>: Input VR1   </a:t>
                      </a:r>
                      <a:r>
                        <a:rPr lang="en-GB" sz="1200" b="1" kern="1200" baseline="0" dirty="0" smtClean="0"/>
                        <a:t>3 </a:t>
                      </a:r>
                      <a:r>
                        <a:rPr lang="en-GB" sz="1200" kern="1200" baseline="0" dirty="0" smtClean="0"/>
                        <a:t>: Set via communication</a:t>
                      </a:r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286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[S1.06]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dirty="0" smtClean="0"/>
                        <a:t>Torque digital setting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smtClean="0"/>
                        <a:t>0.0% to 200.0%</a:t>
                      </a:r>
                      <a:endParaRPr lang="en-GB" sz="12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100.0%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22784" y="1069876"/>
            <a:ext cx="7596844" cy="2016224"/>
          </a:xfrm>
          <a:ln w="0"/>
          <a:effectLst/>
        </p:spPr>
        <p:txBody>
          <a:bodyPr wrap="square" lIns="0" tIns="63500" rIns="0" bIns="0"/>
          <a:lstStyle/>
          <a:p>
            <a:pPr>
              <a:buNone/>
            </a:pPr>
            <a:r>
              <a:rPr lang="it-IT" sz="1800" b="1" i="1" dirty="0" smtClean="0"/>
              <a:t>Parametrizzazione</a:t>
            </a:r>
            <a:r>
              <a:rPr lang="it-IT" sz="1800" dirty="0" smtClean="0"/>
              <a:t>	[b1.03] = 2</a:t>
            </a:r>
          </a:p>
          <a:p>
            <a:pPr>
              <a:buNone/>
            </a:pPr>
            <a:endParaRPr lang="it-IT" sz="400" dirty="0" smtClean="0"/>
          </a:p>
          <a:p>
            <a:r>
              <a:rPr lang="it-IT" sz="1600" dirty="0" smtClean="0"/>
              <a:t>Necessità </a:t>
            </a:r>
            <a:r>
              <a:rPr lang="it-IT" sz="1600" b="1" dirty="0" smtClean="0"/>
              <a:t>retroazione</a:t>
            </a:r>
            <a:r>
              <a:rPr lang="it-IT" sz="1600" dirty="0" smtClean="0"/>
              <a:t> con encoder – misura direttamente la velocità</a:t>
            </a:r>
          </a:p>
          <a:p>
            <a:r>
              <a:rPr lang="it-IT" sz="1600" dirty="0" smtClean="0"/>
              <a:t>Garantisce la massima </a:t>
            </a:r>
            <a:r>
              <a:rPr lang="it-IT" sz="1600" b="1" dirty="0" smtClean="0"/>
              <a:t>precisione</a:t>
            </a:r>
            <a:r>
              <a:rPr lang="it-IT" sz="1600" dirty="0" smtClean="0"/>
              <a:t> nel controllo di velocità</a:t>
            </a:r>
          </a:p>
          <a:p>
            <a:r>
              <a:rPr lang="it-IT" sz="1600" dirty="0" smtClean="0"/>
              <a:t>Compatibile con encoder HTL</a:t>
            </a:r>
          </a:p>
          <a:p>
            <a:endParaRPr lang="it-IT" sz="1600" dirty="0" smtClean="0"/>
          </a:p>
          <a:p>
            <a:r>
              <a:rPr lang="it-IT" sz="1600" dirty="0" smtClean="0"/>
              <a:t>Parametrizzazione dell’encoder 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5820"/>
            <a:ext cx="7622232" cy="468052"/>
          </a:xfrm>
          <a:noFill/>
          <a:ln w="0"/>
          <a:effectLst/>
        </p:spPr>
        <p:txBody>
          <a:bodyPr wrap="square" lIns="0" tIns="12700" rIns="0" bIns="0" anchor="t"/>
          <a:lstStyle/>
          <a:p>
            <a:pPr lvl="1">
              <a:lnSpc>
                <a:spcPct val="111000"/>
              </a:lnSpc>
              <a:spcBef>
                <a:spcPct val="0"/>
              </a:spcBef>
            </a:pPr>
            <a:r>
              <a:rPr lang="it-IT" smtClean="0"/>
              <a:t>Tecnica di controllo FOC</a:t>
            </a:r>
            <a:r>
              <a:rPr lang="it-IT" sz="3200" b="1" i="1" dirty="0" smtClean="0"/>
              <a:t/>
            </a:r>
            <a:br>
              <a:rPr lang="it-IT" sz="3200" b="1" i="1" dirty="0" smtClean="0"/>
            </a:br>
            <a:endParaRPr lang="en-GB" sz="54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50776" y="3367595"/>
          <a:ext cx="7704856" cy="1770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/>
                <a:gridCol w="2873759"/>
                <a:gridCol w="2876480"/>
                <a:gridCol w="1198533"/>
              </a:tblGrid>
              <a:tr h="297336">
                <a:tc>
                  <a:txBody>
                    <a:bodyPr/>
                    <a:lstStyle/>
                    <a:p>
                      <a:r>
                        <a:rPr lang="en-GB" sz="1400" smtClean="0"/>
                        <a:t>Par.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6657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[S1.12]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Pulses per revolution of pulse encoder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to 20000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</a:t>
                      </a:r>
                      <a:endParaRPr lang="en-GB" sz="1200"/>
                    </a:p>
                  </a:txBody>
                  <a:tcPr anchor="ctr"/>
                </a:tc>
              </a:tr>
              <a:tr h="36657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[S1.13]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 encoder direction reverse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0, 1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366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[S1.14]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 encoder fault detection extent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 to 1000.0 rpm (0.0 No protection)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</a:t>
                      </a:r>
                      <a:endParaRPr lang="en-GB" sz="1200"/>
                    </a:p>
                  </a:txBody>
                  <a:tcPr anchor="ctr"/>
                </a:tc>
              </a:tr>
              <a:tr h="366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[S1.15]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 encoder fault detection time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 to 10.0 s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1.0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0776" y="1069876"/>
            <a:ext cx="7956884" cy="1764196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Attraverso il parametro [b1.11] si può scegliere se usare modalità </a:t>
            </a:r>
            <a:r>
              <a:rPr lang="it-IT" sz="1600" b="1" dirty="0" smtClean="0"/>
              <a:t>lineare</a:t>
            </a:r>
            <a:r>
              <a:rPr lang="it-IT" sz="1600" dirty="0" smtClean="0"/>
              <a:t> o </a:t>
            </a:r>
            <a:r>
              <a:rPr lang="it-IT" sz="1600" b="1" dirty="0" smtClean="0"/>
              <a:t>S-Curve</a:t>
            </a:r>
          </a:p>
          <a:p>
            <a:pPr>
              <a:buNone/>
            </a:pPr>
            <a:endParaRPr lang="it-IT" sz="1600" dirty="0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22784" y="3194183"/>
          <a:ext cx="7704856" cy="226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909763"/>
                <a:gridCol w="2876480"/>
                <a:gridCol w="1198533"/>
              </a:tblGrid>
              <a:tr h="233249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[b1.09]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Tempo </a:t>
                      </a:r>
                      <a:r>
                        <a:rPr lang="en-GB" sz="1200" dirty="0" err="1" smtClean="0"/>
                        <a:t>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accelerazione</a:t>
                      </a:r>
                      <a:r>
                        <a:rPr lang="en-GB" sz="1200" dirty="0" smtClean="0"/>
                        <a:t> T1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0.1 – 3600.0 s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10.0 s</a:t>
                      </a:r>
                      <a:endParaRPr lang="en-GB" sz="1200"/>
                    </a:p>
                  </a:txBody>
                  <a:tcPr anchor="ctr"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Tempo </a:t>
                      </a:r>
                      <a:r>
                        <a:rPr lang="en-GB" sz="1200" dirty="0" err="1" smtClean="0"/>
                        <a:t>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decelerazione</a:t>
                      </a:r>
                      <a:r>
                        <a:rPr lang="en-GB" sz="1200" dirty="0" smtClean="0"/>
                        <a:t> T2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/>
                        <a:t>0.1 – 3600.0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10.0 s</a:t>
                      </a:r>
                      <a:endParaRPr lang="en-GB" sz="1200"/>
                    </a:p>
                  </a:txBody>
                  <a:tcPr anchor="ctr"/>
                </a:tc>
              </a:tr>
              <a:tr h="28023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[b1.11]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Modalità accelerazione/decelerazione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</a:t>
                      </a:r>
                      <a:r>
                        <a:rPr lang="en-GB" sz="1200" dirty="0" err="1" smtClean="0"/>
                        <a:t>lineare</a:t>
                      </a:r>
                      <a:r>
                        <a:rPr lang="en-GB" sz="1200" dirty="0" smtClean="0"/>
                        <a:t>   </a:t>
                      </a:r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S-Curve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[b1.12]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Tratto 1 – S-Curve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0.0% -</a:t>
                      </a:r>
                      <a:r>
                        <a:rPr lang="en-GB" sz="1200" baseline="0" smtClean="0"/>
                        <a:t> 40.0%  (di [b1.09])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20.0%</a:t>
                      </a:r>
                      <a:endParaRPr lang="en-GB" sz="1200"/>
                    </a:p>
                  </a:txBody>
                  <a:tcPr anchor="ctr"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[b1.13]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Tratto</a:t>
                      </a:r>
                      <a:r>
                        <a:rPr lang="en-GB" sz="1200" dirty="0" smtClean="0"/>
                        <a:t> 3 – S-Curve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0.0% -</a:t>
                      </a:r>
                      <a:r>
                        <a:rPr lang="en-GB" sz="1200" baseline="0" smtClean="0"/>
                        <a:t> 40.0%  (di [b1.09])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20.0%</a:t>
                      </a:r>
                      <a:endParaRPr lang="en-GB" sz="1200"/>
                    </a:p>
                  </a:txBody>
                  <a:tcPr anchor="ctr"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[b1.14]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Tratto 4 – S-Curve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0.0% -</a:t>
                      </a:r>
                      <a:r>
                        <a:rPr lang="en-GB" sz="1200" baseline="0" smtClean="0"/>
                        <a:t> 40.0%  (di [b1.10])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20.0%</a:t>
                      </a:r>
                      <a:endParaRPr lang="en-GB" sz="1200"/>
                    </a:p>
                  </a:txBody>
                  <a:tcPr anchor="ctr"/>
                </a:tc>
              </a:tr>
              <a:tr h="280524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[b1.15]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Tratto 6 – S-Curve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0.0% -</a:t>
                      </a:r>
                      <a:r>
                        <a:rPr lang="en-GB" sz="1200" baseline="0" smtClean="0"/>
                        <a:t> 40.0%  (di [b1.10])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20.0%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Modalità di accelerazione e decelerazione</a:t>
            </a:r>
            <a:endParaRPr lang="en-GB"/>
          </a:p>
        </p:txBody>
      </p:sp>
      <p:pic>
        <p:nvPicPr>
          <p:cNvPr id="12" name="Immagine 11" descr="linear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01962" y="1552127"/>
            <a:ext cx="2945258" cy="1425961"/>
          </a:xfrm>
          <a:prstGeom prst="rect">
            <a:avLst/>
          </a:prstGeom>
        </p:spPr>
      </p:pic>
      <p:pic>
        <p:nvPicPr>
          <p:cNvPr id="13" name="Immagine 12" descr="Scurve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023284" y="1525733"/>
            <a:ext cx="2268252" cy="1524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22784" y="1069876"/>
            <a:ext cx="7884876" cy="792088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È possibile impostare delle frequenze o dei </a:t>
            </a:r>
            <a:r>
              <a:rPr lang="it-IT" sz="1600" dirty="0" err="1" smtClean="0"/>
              <a:t>range</a:t>
            </a:r>
            <a:r>
              <a:rPr lang="it-IT" sz="1600" dirty="0" smtClean="0"/>
              <a:t> di frequenze alle quali il motore non può lavorare (tipicamente frequenza di </a:t>
            </a:r>
            <a:r>
              <a:rPr lang="it-IT" sz="1600" b="1" dirty="0" smtClean="0"/>
              <a:t>risonanza</a:t>
            </a:r>
            <a:r>
              <a:rPr lang="it-IT" sz="1600" dirty="0" smtClean="0"/>
              <a:t> del sistema meccanico)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22784" y="3878189"/>
          <a:ext cx="7704856" cy="154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2945767"/>
                <a:gridCol w="2876480"/>
                <a:gridCol w="1198533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[S3.03]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Skip frequency 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Lower Freq. – Upper Freq.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0.00 Hz</a:t>
                      </a:r>
                      <a:endParaRPr lang="en-GB" sz="1200"/>
                    </a:p>
                  </a:txBody>
                  <a:tcPr anchor="ctr"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[S3.04]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Skip frequency 2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Lower Freq. – Upper Freq.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0.00 Hz</a:t>
                      </a:r>
                      <a:endParaRPr lang="en-GB" sz="120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[S3.05]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Skip frequency 3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Lower Freq. – Upper Freq.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0.00 Hz</a:t>
                      </a:r>
                      <a:endParaRPr lang="en-GB" sz="1200"/>
                    </a:p>
                  </a:txBody>
                  <a:tcPr anchor="ctr"/>
                </a:tc>
              </a:tr>
              <a:tr h="304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[S3.06]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Skip frequency range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– 30.0 Hz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 Hz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Skip frequencies</a:t>
            </a:r>
            <a:endParaRPr lang="en-GB"/>
          </a:p>
        </p:txBody>
      </p:sp>
      <p:pic>
        <p:nvPicPr>
          <p:cNvPr id="15" name="Immagine 14" descr="SkipFreq1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27966" y="1825960"/>
            <a:ext cx="3167226" cy="1927117"/>
          </a:xfrm>
          <a:prstGeom prst="rect">
            <a:avLst/>
          </a:prstGeom>
        </p:spPr>
      </p:pic>
      <p:pic>
        <p:nvPicPr>
          <p:cNvPr id="16" name="Immagine 15" descr="SkipFreq2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098500" y="2474032"/>
            <a:ext cx="1977012" cy="6399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249896"/>
            <a:ext cx="7416824" cy="2700300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È possibile impostare un </a:t>
            </a:r>
            <a:r>
              <a:rPr lang="it-IT" sz="1600" b="1" dirty="0" smtClean="0"/>
              <a:t>limite</a:t>
            </a:r>
            <a:r>
              <a:rPr lang="it-IT" sz="1600" dirty="0" smtClean="0"/>
              <a:t>, sia massimo (UF) che minimo (LF), alla frequenza di uscita.</a:t>
            </a:r>
          </a:p>
          <a:p>
            <a:pPr lvl="0">
              <a:buNone/>
            </a:pPr>
            <a:endParaRPr lang="it-IT" sz="1100" dirty="0" smtClean="0"/>
          </a:p>
          <a:p>
            <a:r>
              <a:rPr lang="it-IT" sz="1600" dirty="0" smtClean="0"/>
              <a:t>La </a:t>
            </a:r>
            <a:r>
              <a:rPr lang="it-IT" sz="1600" b="1" dirty="0" err="1" smtClean="0"/>
              <a:t>Maximum</a:t>
            </a:r>
            <a:r>
              <a:rPr lang="it-IT" sz="1600" dirty="0" smtClean="0"/>
              <a:t> </a:t>
            </a:r>
            <a:r>
              <a:rPr lang="it-IT" sz="1600" b="1" dirty="0" err="1" smtClean="0"/>
              <a:t>Frequency</a:t>
            </a:r>
            <a:r>
              <a:rPr lang="it-IT" sz="1600" dirty="0" smtClean="0"/>
              <a:t> è la massima frequenza fornibile in output da parte del </a:t>
            </a:r>
            <a:r>
              <a:rPr lang="it-IT" sz="1600" dirty="0" err="1" smtClean="0"/>
              <a:t>frequency</a:t>
            </a:r>
            <a:r>
              <a:rPr lang="it-IT" sz="1600" dirty="0" smtClean="0"/>
              <a:t> </a:t>
            </a:r>
            <a:r>
              <a:rPr lang="it-IT" sz="1600" dirty="0" err="1" smtClean="0"/>
              <a:t>converter</a:t>
            </a:r>
            <a:endParaRPr lang="it-IT" sz="1600" dirty="0" smtClean="0"/>
          </a:p>
          <a:p>
            <a:pPr lvl="0">
              <a:buNone/>
            </a:pPr>
            <a:endParaRPr lang="it-IT" sz="1050" dirty="0" smtClean="0"/>
          </a:p>
          <a:p>
            <a:pPr lvl="0"/>
            <a:r>
              <a:rPr lang="it-IT" sz="1600" b="1" dirty="0" smtClean="0"/>
              <a:t>LF</a:t>
            </a:r>
            <a:r>
              <a:rPr lang="it-IT" sz="1600" dirty="0" smtClean="0"/>
              <a:t> può essere utile qualora si voglia impostare una soglia minima di lavoro.</a:t>
            </a:r>
          </a:p>
          <a:p>
            <a:pPr lvl="0">
              <a:buNone/>
            </a:pPr>
            <a:endParaRPr lang="it-IT" sz="1100" dirty="0" smtClean="0"/>
          </a:p>
          <a:p>
            <a:pPr lvl="0"/>
            <a:r>
              <a:rPr lang="it-IT" sz="1600" b="1" dirty="0" smtClean="0"/>
              <a:t>UF</a:t>
            </a:r>
            <a:r>
              <a:rPr lang="it-IT" sz="1600" dirty="0" smtClean="0"/>
              <a:t> può essere utile qualora si voglia impostare una soglia massima di lavoro.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522784" y="4146612"/>
          <a:ext cx="7704856" cy="124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2945767"/>
                <a:gridCol w="2876480"/>
                <a:gridCol w="1198533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[b1.05]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Maximum frequency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50.00 – 400.00 Hz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50.00 Hz</a:t>
                      </a:r>
                      <a:endParaRPr lang="en-GB" sz="1200"/>
                    </a:p>
                  </a:txBody>
                  <a:tcPr anchor="ctr"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[b1.06]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Upper frequency</a:t>
                      </a:r>
                      <a:r>
                        <a:rPr lang="en-GB" sz="1200" baseline="0" smtClean="0"/>
                        <a:t> (UF)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Lower Freq. – Maximum</a:t>
                      </a:r>
                      <a:r>
                        <a:rPr lang="en-GB" sz="1200" baseline="0" smtClean="0"/>
                        <a:t> Freq.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50.00 Hz</a:t>
                      </a:r>
                      <a:endParaRPr lang="en-GB" sz="120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[b1.07]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Lower frequency</a:t>
                      </a:r>
                      <a:r>
                        <a:rPr lang="en-GB" sz="1200" baseline="0" smtClean="0"/>
                        <a:t> (LF)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– Upper</a:t>
                      </a:r>
                      <a:r>
                        <a:rPr lang="en-GB" sz="1200" baseline="0" smtClean="0"/>
                        <a:t> F</a:t>
                      </a:r>
                      <a:r>
                        <a:rPr lang="en-GB" sz="1200" smtClean="0"/>
                        <a:t>req.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 Hz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Upper/Lower frequency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213892"/>
            <a:ext cx="7416824" cy="1764196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Il convertitore dispone di un </a:t>
            </a:r>
            <a:r>
              <a:rPr lang="it-IT" sz="1600" b="1" dirty="0" smtClean="0"/>
              <a:t>freno in </a:t>
            </a:r>
            <a:r>
              <a:rPr lang="it-IT" sz="1600" b="1" dirty="0" err="1" smtClean="0"/>
              <a:t>DC</a:t>
            </a:r>
            <a:r>
              <a:rPr lang="it-IT" sz="1600" b="1" dirty="0" smtClean="0"/>
              <a:t> </a:t>
            </a:r>
            <a:r>
              <a:rPr lang="it-IT" sz="1600" dirty="0" smtClean="0"/>
              <a:t>che può essere attivato per la decelerazione del motore</a:t>
            </a:r>
          </a:p>
          <a:p>
            <a:pPr>
              <a:buNone/>
            </a:pPr>
            <a:endParaRPr lang="it-IT" sz="1600" dirty="0" smtClean="0"/>
          </a:p>
          <a:p>
            <a:r>
              <a:rPr lang="it-IT" sz="1600" dirty="0" smtClean="0"/>
              <a:t>Può essere parametrizzato secondo i seguenti indicatori:</a:t>
            </a:r>
          </a:p>
          <a:p>
            <a:pPr lvl="0"/>
            <a:endParaRPr lang="it-IT" sz="1600" dirty="0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98749" y="2870076"/>
          <a:ext cx="8172906" cy="215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3"/>
                <a:gridCol w="3780420"/>
                <a:gridCol w="2844316"/>
                <a:gridCol w="792087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Descrizione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[b1.19]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Modalità di stop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</a:t>
                      </a:r>
                      <a:r>
                        <a:rPr lang="en-GB" sz="1200" dirty="0" err="1" smtClean="0"/>
                        <a:t>Decelerazione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forzata</a:t>
                      </a:r>
                      <a:endParaRPr lang="en-GB" sz="1200" dirty="0" smtClean="0"/>
                    </a:p>
                    <a:p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Moto </a:t>
                      </a:r>
                      <a:r>
                        <a:rPr lang="en-GB" sz="1200" dirty="0" err="1" smtClean="0"/>
                        <a:t>libero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[b1.20]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Tempo </a:t>
                      </a:r>
                      <a:r>
                        <a:rPr lang="en-GB" sz="1200" dirty="0" err="1" smtClean="0"/>
                        <a:t>frenatura</a:t>
                      </a:r>
                      <a:r>
                        <a:rPr lang="en-GB" sz="1200" dirty="0" smtClean="0"/>
                        <a:t> in </a:t>
                      </a:r>
                      <a:r>
                        <a:rPr lang="en-GB" sz="1200" dirty="0" err="1" smtClean="0"/>
                        <a:t>partenza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– 20.0 s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s</a:t>
                      </a:r>
                      <a:endParaRPr lang="en-GB" sz="120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[b1.21]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Frequenza soglia</a:t>
                      </a:r>
                      <a:r>
                        <a:rPr lang="en-GB" sz="1200" baseline="0" smtClean="0"/>
                        <a:t> intervento DC brake in spegnimento 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0.00 – 10.00 Hz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0.00 Hz</a:t>
                      </a:r>
                      <a:endParaRPr lang="en-GB" sz="120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[b1.22]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Tempo frenatura in spegnimento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– 20.0 s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 s</a:t>
                      </a:r>
                      <a:endParaRPr lang="en-GB" sz="120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[b1.23]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Corrente</a:t>
                      </a:r>
                      <a:r>
                        <a:rPr lang="en-GB" sz="1200" baseline="0" smtClean="0"/>
                        <a:t> DC brake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0.0% – 150%</a:t>
                      </a:r>
                      <a:r>
                        <a:rPr lang="en-GB" sz="1200" baseline="0" smtClean="0"/>
                        <a:t> (della corrente nominale)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0.0%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DC brake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069876"/>
            <a:ext cx="7416824" cy="1044116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É possibile eseguire un </a:t>
            </a:r>
            <a:r>
              <a:rPr lang="it-IT" sz="1600" b="1" dirty="0" smtClean="0"/>
              <a:t>riconoscimento automatico </a:t>
            </a:r>
            <a:r>
              <a:rPr lang="it-IT" sz="1600" dirty="0" smtClean="0"/>
              <a:t>dei parametri relativi al modello del motore collegato al </a:t>
            </a:r>
            <a:r>
              <a:rPr lang="it-IT" sz="1600" dirty="0" err="1" smtClean="0"/>
              <a:t>frequency</a:t>
            </a:r>
            <a:r>
              <a:rPr lang="it-IT" sz="1600" dirty="0" smtClean="0"/>
              <a:t> </a:t>
            </a:r>
            <a:r>
              <a:rPr lang="it-IT" sz="1600" dirty="0" err="1" smtClean="0"/>
              <a:t>converter</a:t>
            </a:r>
            <a:endParaRPr lang="it-IT" sz="1600" dirty="0" smtClean="0"/>
          </a:p>
          <a:p>
            <a:r>
              <a:rPr lang="it-IT" sz="1600" dirty="0" smtClean="0"/>
              <a:t>Per eseguire l’</a:t>
            </a:r>
            <a:r>
              <a:rPr lang="it-IT" sz="1600" dirty="0" err="1" smtClean="0"/>
              <a:t>auto-tuning</a:t>
            </a:r>
            <a:r>
              <a:rPr lang="it-IT" sz="1600" dirty="0" smtClean="0"/>
              <a:t> è necessario </a:t>
            </a:r>
            <a:r>
              <a:rPr lang="it-IT" sz="1600" u="sng" dirty="0" smtClean="0"/>
              <a:t>rimuovere</a:t>
            </a:r>
            <a:r>
              <a:rPr lang="it-IT" sz="1600" dirty="0" smtClean="0"/>
              <a:t> il carico </a:t>
            </a:r>
            <a:r>
              <a:rPr lang="it-IT" sz="1600" smtClean="0"/>
              <a:t>dal motore</a:t>
            </a:r>
          </a:p>
          <a:p>
            <a:r>
              <a:rPr lang="it-IT" sz="1600" smtClean="0"/>
              <a:t>Dopo aver assegnato il parametro è necessario dare il comando di </a:t>
            </a:r>
            <a:r>
              <a:rPr lang="it-IT" sz="1600" b="1" smtClean="0"/>
              <a:t>Run</a:t>
            </a:r>
          </a:p>
          <a:p>
            <a:endParaRPr lang="it-IT" sz="1600" dirty="0" smtClean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666800" y="2403279"/>
          <a:ext cx="7380816" cy="970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27"/>
                <a:gridCol w="2330785"/>
                <a:gridCol w="3425548"/>
                <a:gridCol w="847556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Range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scelta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[S2.10]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Auto-tuning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 : Non </a:t>
                      </a:r>
                      <a:r>
                        <a:rPr lang="en-GB" sz="1200" dirty="0" err="1" smtClean="0"/>
                        <a:t>attivo</a:t>
                      </a:r>
                      <a:endParaRPr lang="en-GB" sz="1200" dirty="0" smtClean="0"/>
                    </a:p>
                    <a:p>
                      <a:r>
                        <a:rPr lang="en-GB" sz="1200" b="1" dirty="0" smtClean="0"/>
                        <a:t>1</a:t>
                      </a:r>
                      <a:r>
                        <a:rPr lang="en-GB" sz="1200" dirty="0" smtClean="0"/>
                        <a:t> : Auto-tuning</a:t>
                      </a:r>
                      <a:r>
                        <a:rPr lang="en-GB" sz="1200" baseline="0" dirty="0" smtClean="0"/>
                        <a:t> con </a:t>
                      </a:r>
                      <a:r>
                        <a:rPr lang="en-GB" sz="1200" baseline="0" dirty="0" err="1" smtClean="0"/>
                        <a:t>motore</a:t>
                      </a:r>
                      <a:r>
                        <a:rPr lang="en-GB" sz="1200" baseline="0" dirty="0" smtClean="0"/>
                        <a:t> in </a:t>
                      </a:r>
                      <a:r>
                        <a:rPr lang="en-GB" sz="1200" baseline="0" dirty="0" err="1" smtClean="0"/>
                        <a:t>movimento</a:t>
                      </a:r>
                      <a:endParaRPr lang="en-GB" sz="1200" baseline="0" dirty="0" smtClean="0"/>
                    </a:p>
                    <a:p>
                      <a:r>
                        <a:rPr lang="en-GB" sz="1200" b="1" baseline="0" dirty="0" smtClean="0"/>
                        <a:t>2</a:t>
                      </a:r>
                      <a:r>
                        <a:rPr lang="en-GB" sz="1200" baseline="0" dirty="0" smtClean="0"/>
                        <a:t> : Auto-tuning con </a:t>
                      </a:r>
                      <a:r>
                        <a:rPr lang="en-GB" sz="1200" baseline="0" dirty="0" err="1" smtClean="0"/>
                        <a:t>motore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fermo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Auto-tuning</a:t>
            </a:r>
            <a:endParaRPr lang="en-GB"/>
          </a:p>
        </p:txBody>
      </p:sp>
      <p:sp>
        <p:nvSpPr>
          <p:cNvPr id="12" name="Titolo 10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372380" y="3593740"/>
            <a:ext cx="7315200" cy="46446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39788" rtl="0" eaLnBrk="0" fontAlgn="base" latinLnBrk="0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700" kern="0" smtClean="0">
                <a:solidFill>
                  <a:srgbClr val="000000"/>
                </a:solidFill>
                <a:ea typeface="+mj-ea"/>
                <a:cs typeface="+mj-cs"/>
              </a:rPr>
              <a:t>Rei</a:t>
            </a:r>
            <a:r>
              <a:rPr kumimoji="0" lang="en-GB" sz="27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nizializzazione dei parametri</a:t>
            </a:r>
            <a:endParaRPr kumimoji="0" lang="en-GB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sp>
        <p:nvSpPr>
          <p:cNvPr id="14" name="Segnaposto testo 7_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630796" y="4202224"/>
            <a:ext cx="7596844" cy="118813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None/>
              <a:tabLst/>
              <a:defRPr/>
            </a:pP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Parametrizzazione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	[b0.02] = 1</a:t>
            </a: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/>
              <a:buNone/>
              <a:tabLst/>
              <a:defRPr/>
            </a:pPr>
            <a:endParaRPr kumimoji="0" lang="it-IT" sz="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304800" lvl="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/>
              <a:buChar char="§"/>
            </a:pPr>
            <a:r>
              <a:rPr lang="it-IT" sz="1600" kern="0" dirty="0" err="1" smtClean="0"/>
              <a:t>Reinizializza</a:t>
            </a:r>
            <a:r>
              <a:rPr lang="it-IT" sz="1600" kern="0" dirty="0" smtClean="0"/>
              <a:t> i parametri del convertitore ai </a:t>
            </a:r>
            <a:r>
              <a:rPr lang="it-IT" sz="1600" u="sng" kern="0" dirty="0" smtClean="0"/>
              <a:t>valori di fabbrica</a:t>
            </a:r>
          </a:p>
          <a:p>
            <a:pPr marL="304800" lvl="0" indent="-304800" defTabSz="839788">
              <a:lnSpc>
                <a:spcPct val="111000"/>
              </a:lnSpc>
              <a:spcBef>
                <a:spcPct val="20000"/>
              </a:spcBef>
              <a:buSzPct val="100000"/>
              <a:buFont typeface="Wingdings"/>
              <a:buChar char="§"/>
            </a:pPr>
            <a:r>
              <a:rPr lang="it-IT" sz="1600" kern="0" dirty="0" smtClean="0"/>
              <a:t>Dopo aver eseguito l’operazione il parametro torna </a:t>
            </a:r>
            <a:r>
              <a:rPr lang="it-IT" sz="1600" u="sng" kern="0" dirty="0" smtClean="0"/>
              <a:t>automaticamente</a:t>
            </a:r>
            <a:r>
              <a:rPr lang="it-IT" sz="1600" kern="0" dirty="0" smtClean="0"/>
              <a:t> a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04BD6-76CA-4F55-AF7E-71EC3377300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</a:t>
            </a:r>
            <a:r>
              <a:rPr lang="en-US" b="1" smtClean="0">
                <a:solidFill>
                  <a:srgbClr val="FFFFFF"/>
                </a:solidFill>
              </a:rPr>
              <a:t>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472344"/>
            <a:ext cx="7315200" cy="3810000"/>
          </a:xfrm>
          <a:ln w="0"/>
          <a:effectLst/>
        </p:spPr>
        <p:txBody>
          <a:bodyPr wrap="square" lIns="0" tIns="63500" rIns="0" bIns="0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dirty="0" err="1" smtClean="0"/>
              <a:t>Qualora</a:t>
            </a:r>
            <a:r>
              <a:rPr lang="en-GB" sz="1400" dirty="0" smtClean="0"/>
              <a:t> </a:t>
            </a:r>
            <a:r>
              <a:rPr lang="en-GB" sz="1400" dirty="0" err="1" smtClean="0"/>
              <a:t>si</a:t>
            </a:r>
            <a:r>
              <a:rPr lang="en-GB" sz="1400" dirty="0" smtClean="0"/>
              <a:t> </a:t>
            </a:r>
            <a:r>
              <a:rPr lang="en-GB" sz="1400" dirty="0" err="1" smtClean="0"/>
              <a:t>abbiano</a:t>
            </a:r>
            <a:r>
              <a:rPr lang="en-GB" sz="1400" dirty="0" smtClean="0"/>
              <a:t> </a:t>
            </a:r>
            <a:r>
              <a:rPr lang="en-GB" sz="1400" dirty="0" err="1" smtClean="0"/>
              <a:t>più</a:t>
            </a:r>
            <a:r>
              <a:rPr lang="en-GB" sz="1400" dirty="0" smtClean="0"/>
              <a:t> </a:t>
            </a:r>
            <a:r>
              <a:rPr lang="en-GB" sz="1400" dirty="0" err="1" smtClean="0"/>
              <a:t>convertitori</a:t>
            </a:r>
            <a:r>
              <a:rPr lang="en-GB" sz="1400" dirty="0" smtClean="0"/>
              <a:t> </a:t>
            </a:r>
            <a:r>
              <a:rPr lang="en-GB" sz="1400" dirty="0" err="1" smtClean="0"/>
              <a:t>che</a:t>
            </a:r>
            <a:r>
              <a:rPr lang="en-GB" sz="1400" dirty="0" smtClean="0"/>
              <a:t> </a:t>
            </a:r>
            <a:r>
              <a:rPr lang="en-GB" sz="1400" dirty="0" err="1" smtClean="0"/>
              <a:t>debbano</a:t>
            </a:r>
            <a:r>
              <a:rPr lang="en-GB" sz="1400" dirty="0" smtClean="0"/>
              <a:t> </a:t>
            </a:r>
            <a:r>
              <a:rPr lang="en-GB" sz="1400" dirty="0" err="1" smtClean="0"/>
              <a:t>lavorare</a:t>
            </a:r>
            <a:r>
              <a:rPr lang="en-GB" sz="1400" dirty="0" smtClean="0"/>
              <a:t> con </a:t>
            </a:r>
            <a:r>
              <a:rPr lang="en-GB" sz="1400" dirty="0" err="1" smtClean="0"/>
              <a:t>gli</a:t>
            </a:r>
            <a:r>
              <a:rPr lang="en-GB" sz="1400" dirty="0" smtClean="0"/>
              <a:t> </a:t>
            </a:r>
            <a:r>
              <a:rPr lang="en-GB" sz="1400" dirty="0" err="1" smtClean="0"/>
              <a:t>stessi</a:t>
            </a:r>
            <a:r>
              <a:rPr lang="en-GB" sz="1400" dirty="0" smtClean="0"/>
              <a:t> </a:t>
            </a:r>
            <a:r>
              <a:rPr lang="en-GB" sz="1400" dirty="0" err="1" smtClean="0"/>
              <a:t>parametri</a:t>
            </a:r>
            <a:r>
              <a:rPr lang="en-GB" sz="1400" dirty="0" smtClean="0"/>
              <a:t>, è </a:t>
            </a:r>
            <a:r>
              <a:rPr lang="en-GB" sz="1400" dirty="0" err="1" smtClean="0"/>
              <a:t>possibile</a:t>
            </a:r>
            <a:r>
              <a:rPr lang="en-GB" sz="1400" dirty="0" smtClean="0"/>
              <a:t> </a:t>
            </a:r>
            <a:r>
              <a:rPr lang="en-GB" sz="1400" dirty="0" err="1" smtClean="0"/>
              <a:t>copiare</a:t>
            </a:r>
            <a:r>
              <a:rPr lang="en-GB" sz="1400" dirty="0" smtClean="0"/>
              <a:t> </a:t>
            </a:r>
            <a:r>
              <a:rPr lang="en-GB" sz="1400" dirty="0" err="1" smtClean="0"/>
              <a:t>questi</a:t>
            </a:r>
            <a:r>
              <a:rPr lang="en-GB" sz="1400" dirty="0" smtClean="0"/>
              <a:t> </a:t>
            </a:r>
            <a:r>
              <a:rPr lang="en-GB" sz="1400" dirty="0" err="1" smtClean="0"/>
              <a:t>sul</a:t>
            </a:r>
            <a:r>
              <a:rPr lang="en-GB" sz="1400" dirty="0" smtClean="0"/>
              <a:t> </a:t>
            </a:r>
            <a:r>
              <a:rPr lang="en-GB" sz="1400" dirty="0" err="1" smtClean="0"/>
              <a:t>pannello</a:t>
            </a:r>
            <a:r>
              <a:rPr lang="en-GB" sz="1400" dirty="0" smtClean="0"/>
              <a:t> </a:t>
            </a:r>
            <a:r>
              <a:rPr lang="en-GB" sz="1400" dirty="0" err="1" smtClean="0"/>
              <a:t>operativo</a:t>
            </a:r>
            <a:r>
              <a:rPr lang="en-GB" sz="1400" dirty="0" smtClean="0"/>
              <a:t> e </a:t>
            </a:r>
            <a:r>
              <a:rPr lang="en-GB" sz="1400" dirty="0" err="1" smtClean="0"/>
              <a:t>riportarli</a:t>
            </a:r>
            <a:r>
              <a:rPr lang="en-GB" sz="1400" dirty="0" smtClean="0"/>
              <a:t> sui </a:t>
            </a:r>
            <a:r>
              <a:rPr lang="en-GB" sz="1400" dirty="0" err="1" smtClean="0"/>
              <a:t>vari</a:t>
            </a:r>
            <a:r>
              <a:rPr lang="en-GB" sz="1400" dirty="0" smtClean="0"/>
              <a:t> </a:t>
            </a:r>
            <a:r>
              <a:rPr lang="en-GB" sz="1400" dirty="0" err="1" smtClean="0"/>
              <a:t>convertitori</a:t>
            </a:r>
            <a:endParaRPr lang="en-GB" sz="1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/>
              <a:t>Nota</a:t>
            </a:r>
            <a:r>
              <a:rPr lang="en-GB" sz="1400" dirty="0" smtClean="0"/>
              <a:t> : Il </a:t>
            </a:r>
            <a:r>
              <a:rPr lang="en-GB" sz="1400" dirty="0" err="1" smtClean="0"/>
              <a:t>parametro</a:t>
            </a:r>
            <a:r>
              <a:rPr lang="en-GB" sz="1400" dirty="0" smtClean="0"/>
              <a:t> è </a:t>
            </a:r>
            <a:r>
              <a:rPr lang="en-GB" sz="1400" dirty="0" err="1" smtClean="0"/>
              <a:t>automaticamente</a:t>
            </a:r>
            <a:r>
              <a:rPr lang="en-GB" sz="1400" dirty="0" smtClean="0"/>
              <a:t> </a:t>
            </a:r>
            <a:r>
              <a:rPr lang="en-GB" sz="1400" dirty="0" err="1" smtClean="0"/>
              <a:t>settato</a:t>
            </a:r>
            <a:r>
              <a:rPr lang="en-GB" sz="1400" dirty="0" smtClean="0"/>
              <a:t> a 0 </a:t>
            </a:r>
            <a:r>
              <a:rPr lang="en-GB" sz="1400" dirty="0" err="1" smtClean="0"/>
              <a:t>dopo</a:t>
            </a:r>
            <a:r>
              <a:rPr lang="en-GB" sz="1400" dirty="0" smtClean="0"/>
              <a:t> </a:t>
            </a:r>
            <a:r>
              <a:rPr lang="en-GB" sz="1400" dirty="0" err="1" smtClean="0"/>
              <a:t>un’operazione</a:t>
            </a:r>
            <a:endParaRPr lang="en-GB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315200" cy="533400"/>
          </a:xfrm>
          <a:noFill/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Replicazione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parametri</a:t>
            </a:r>
            <a:endParaRPr lang="en-GB" sz="2700" b="0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42764" y="2467920"/>
          <a:ext cx="792088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696667"/>
                <a:gridCol w="3488094"/>
                <a:gridCol w="872023"/>
              </a:tblGrid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Par.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Nome </a:t>
                      </a:r>
                      <a:r>
                        <a:rPr lang="en-GB" sz="1600" dirty="0" err="1" smtClean="0"/>
                        <a:t>Parametro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Range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Default</a:t>
                      </a:r>
                      <a:endParaRPr lang="en-GB" sz="1600" b="1" dirty="0"/>
                    </a:p>
                  </a:txBody>
                  <a:tcPr anchor="ctr"/>
                </a:tc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[b0.03]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 smtClean="0"/>
                        <a:t>Replicazione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dei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parametri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/>
                        <a:t>0</a:t>
                      </a:r>
                      <a:r>
                        <a:rPr lang="en-GB" sz="1600" dirty="0" smtClean="0"/>
                        <a:t> : </a:t>
                      </a:r>
                      <a:r>
                        <a:rPr lang="en-GB" sz="1600" dirty="0" err="1" smtClean="0"/>
                        <a:t>Nessuna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azione</a:t>
                      </a:r>
                      <a:endParaRPr lang="en-GB" sz="1600" baseline="0" dirty="0" smtClean="0"/>
                    </a:p>
                    <a:p>
                      <a:pPr algn="l"/>
                      <a:r>
                        <a:rPr lang="en-GB" sz="1600" b="1" baseline="0" dirty="0" smtClean="0"/>
                        <a:t>1</a:t>
                      </a:r>
                      <a:r>
                        <a:rPr lang="en-GB" sz="1600" baseline="0" dirty="0" smtClean="0"/>
                        <a:t> : </a:t>
                      </a:r>
                      <a:r>
                        <a:rPr lang="en-GB" sz="1600" baseline="0" dirty="0" err="1" smtClean="0"/>
                        <a:t>Copia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pannello</a:t>
                      </a:r>
                      <a:endParaRPr lang="en-GB" sz="1600" baseline="0" dirty="0" smtClean="0"/>
                    </a:p>
                    <a:p>
                      <a:pPr algn="l"/>
                      <a:r>
                        <a:rPr lang="en-GB" sz="1600" b="1" baseline="0" dirty="0" smtClean="0"/>
                        <a:t>2</a:t>
                      </a:r>
                      <a:r>
                        <a:rPr lang="en-GB" sz="1600" baseline="0" dirty="0" smtClean="0"/>
                        <a:t> : </a:t>
                      </a:r>
                      <a:r>
                        <a:rPr lang="en-GB" sz="1600" baseline="0" dirty="0" err="1" smtClean="0"/>
                        <a:t>Copia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parametri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sul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convertitore</a:t>
                      </a:r>
                      <a:endParaRPr lang="en-GB" sz="16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321904"/>
            <a:ext cx="7416824" cy="3960440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Tramite la comunicazione </a:t>
            </a:r>
            <a:r>
              <a:rPr lang="it-IT" sz="1600" dirty="0" err="1" smtClean="0"/>
              <a:t>Profibus</a:t>
            </a:r>
            <a:r>
              <a:rPr lang="it-IT" sz="1600" dirty="0" smtClean="0"/>
              <a:t> è possibile :</a:t>
            </a:r>
          </a:p>
          <a:p>
            <a:pPr lvl="1"/>
            <a:r>
              <a:rPr lang="it-IT" sz="1600" dirty="0" smtClean="0"/>
              <a:t>Leggere e modificare i parametri del convertitore (per le eccezioni,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paragrafo</a:t>
            </a:r>
            <a:r>
              <a:rPr lang="en-US" sz="1600" i="1" u="sng" dirty="0" smtClean="0">
                <a:solidFill>
                  <a:srgbClr val="0070C0"/>
                </a:solidFill>
              </a:rPr>
              <a:t> 12.2.6 del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manuale</a:t>
            </a:r>
            <a:r>
              <a:rPr lang="en-US" sz="1600" i="1" u="sng" dirty="0" smtClean="0">
                <a:solidFill>
                  <a:srgbClr val="0070C0"/>
                </a:solidFill>
              </a:rPr>
              <a:t> Fv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)</a:t>
            </a:r>
          </a:p>
          <a:p>
            <a:pPr lvl="1"/>
            <a:r>
              <a:rPr lang="it-IT" sz="1600" dirty="0" smtClean="0"/>
              <a:t>Inviare comandi di controllo (</a:t>
            </a:r>
            <a:r>
              <a:rPr lang="it-IT" sz="1600" dirty="0" err="1" smtClean="0"/>
              <a:t>Run</a:t>
            </a:r>
            <a:r>
              <a:rPr lang="it-IT" sz="1600" dirty="0" smtClean="0"/>
              <a:t>, Stop, </a:t>
            </a:r>
            <a:r>
              <a:rPr lang="it-IT" sz="1600" dirty="0" err="1" smtClean="0"/>
              <a:t>Jog</a:t>
            </a:r>
            <a:r>
              <a:rPr lang="it-IT" sz="1600" dirty="0" smtClean="0"/>
              <a:t>, …)</a:t>
            </a:r>
          </a:p>
          <a:p>
            <a:pPr lvl="1"/>
            <a:r>
              <a:rPr lang="it-IT" sz="1600" dirty="0" smtClean="0"/>
              <a:t>Inviare </a:t>
            </a:r>
            <a:r>
              <a:rPr lang="it-IT" sz="1600" dirty="0" err="1" smtClean="0"/>
              <a:t>setpoint</a:t>
            </a:r>
            <a:r>
              <a:rPr lang="it-IT" sz="1600" dirty="0" smtClean="0"/>
              <a:t> di frequenza</a:t>
            </a:r>
          </a:p>
          <a:p>
            <a:pPr lvl="1"/>
            <a:r>
              <a:rPr lang="it-IT" sz="1600" dirty="0" smtClean="0"/>
              <a:t>Ricevere informazioni sullo stato del convertitore (stato di moto, senso di rotazione, velocità, errori, …)</a:t>
            </a:r>
          </a:p>
          <a:p>
            <a:pPr lvl="1"/>
            <a:r>
              <a:rPr lang="it-IT" sz="1600" dirty="0" smtClean="0"/>
              <a:t>Resettare il convertitore in caso di errore</a:t>
            </a:r>
          </a:p>
          <a:p>
            <a:endParaRPr lang="it-IT" sz="2000" dirty="0" smtClean="0"/>
          </a:p>
          <a:p>
            <a:r>
              <a:rPr lang="it-IT" sz="1600" dirty="0" smtClean="0"/>
              <a:t>I parametri letti sono interi, vanno opportunamente scalati a seconda della grandezza che identificano (es. </a:t>
            </a:r>
            <a:r>
              <a:rPr lang="it-IT" sz="1600" dirty="0" err="1" smtClean="0"/>
              <a:t>xxxx.x</a:t>
            </a:r>
            <a:r>
              <a:rPr lang="it-IT" sz="1600" dirty="0" smtClean="0"/>
              <a:t> [kW] , </a:t>
            </a:r>
            <a:r>
              <a:rPr lang="it-IT" sz="1600" dirty="0" err="1" smtClean="0"/>
              <a:t>xx.xx</a:t>
            </a:r>
            <a:r>
              <a:rPr lang="it-IT" sz="1600" dirty="0" smtClean="0"/>
              <a:t> [s] , consultare la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lista</a:t>
            </a:r>
            <a:r>
              <a:rPr lang="en-US" sz="1600" i="1" u="sng" dirty="0" smtClean="0">
                <a:solidFill>
                  <a:srgbClr val="0070C0"/>
                </a:solidFill>
              </a:rPr>
              <a:t>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parametri</a:t>
            </a:r>
            <a:r>
              <a:rPr lang="en-US" sz="1600" i="1" u="sng" dirty="0" smtClean="0">
                <a:solidFill>
                  <a:srgbClr val="0070C0"/>
                </a:solidFill>
              </a:rPr>
              <a:t>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sul</a:t>
            </a:r>
            <a:r>
              <a:rPr lang="en-US" sz="1600" i="1" u="sng" dirty="0" smtClean="0">
                <a:solidFill>
                  <a:srgbClr val="0070C0"/>
                </a:solidFill>
              </a:rPr>
              <a:t>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manuale</a:t>
            </a:r>
            <a:r>
              <a:rPr lang="en-US" sz="1600" i="1" u="sng" dirty="0" smtClean="0">
                <a:solidFill>
                  <a:srgbClr val="0070C0"/>
                </a:solidFill>
              </a:rPr>
              <a:t> Fv, </a:t>
            </a:r>
            <a:r>
              <a:rPr lang="en-US" sz="1600" i="1" u="sng" dirty="0" err="1" smtClean="0">
                <a:solidFill>
                  <a:srgbClr val="0070C0"/>
                </a:solidFill>
              </a:rPr>
              <a:t>pag</a:t>
            </a:r>
            <a:r>
              <a:rPr lang="en-US" sz="1600" i="1" u="sng" dirty="0" smtClean="0">
                <a:solidFill>
                  <a:srgbClr val="0070C0"/>
                </a:solidFill>
              </a:rPr>
              <a:t>. 75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it-IT" sz="1600" dirty="0" smtClean="0"/>
              <a:t>)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</a:t>
            </a:r>
            <a:r>
              <a:rPr lang="en-GB" dirty="0" err="1" smtClean="0"/>
              <a:t>Funzionalità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3184" y="601824"/>
            <a:ext cx="3627463" cy="485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808" y="988224"/>
            <a:ext cx="1539703" cy="45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>
            <p:custDataLst>
              <p:tags r:id="rId4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5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Cablaggio</a:t>
            </a:r>
            <a:endParaRPr lang="en-US"/>
          </a:p>
        </p:txBody>
      </p:sp>
      <p:sp>
        <p:nvSpPr>
          <p:cNvPr id="10" name="Ovale 9"/>
          <p:cNvSpPr/>
          <p:nvPr>
            <p:custDataLst>
              <p:tags r:id="rId7"/>
            </p:custDataLst>
          </p:nvPr>
        </p:nvSpPr>
        <p:spPr bwMode="auto">
          <a:xfrm>
            <a:off x="4555232" y="637828"/>
            <a:ext cx="1008112" cy="9361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e 10"/>
          <p:cNvSpPr/>
          <p:nvPr>
            <p:custDataLst>
              <p:tags r:id="rId8"/>
            </p:custDataLst>
          </p:nvPr>
        </p:nvSpPr>
        <p:spPr bwMode="auto">
          <a:xfrm>
            <a:off x="6679468" y="565820"/>
            <a:ext cx="1224136" cy="108012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e 12"/>
          <p:cNvSpPr/>
          <p:nvPr>
            <p:custDataLst>
              <p:tags r:id="rId9"/>
            </p:custDataLst>
          </p:nvPr>
        </p:nvSpPr>
        <p:spPr bwMode="auto">
          <a:xfrm>
            <a:off x="702804" y="4418248"/>
            <a:ext cx="576064" cy="75608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e 13"/>
          <p:cNvSpPr/>
          <p:nvPr>
            <p:custDataLst>
              <p:tags r:id="rId10"/>
            </p:custDataLst>
          </p:nvPr>
        </p:nvSpPr>
        <p:spPr bwMode="auto">
          <a:xfrm>
            <a:off x="1674912" y="4454252"/>
            <a:ext cx="684076" cy="64807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41884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400" dirty="0" smtClean="0"/>
              <a:t>Necessario il montaggio del </a:t>
            </a:r>
            <a:r>
              <a:rPr lang="it-IT" sz="1400" i="1" dirty="0" err="1" smtClean="0"/>
              <a:t>Profibus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Adapter</a:t>
            </a:r>
            <a:endParaRPr lang="it-IT" sz="14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Modulo</a:t>
            </a:r>
            <a:endParaRPr lang="en-GB" dirty="0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1306513" y="1601762"/>
            <a:ext cx="5921375" cy="3284538"/>
            <a:chOff x="1658" y="8163"/>
            <a:chExt cx="9326" cy="5174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70" y="8389"/>
              <a:ext cx="6346" cy="4722"/>
            </a:xfrm>
            <a:prstGeom prst="rect">
              <a:avLst/>
            </a:prstGeom>
            <a:noFill/>
          </p:spPr>
        </p:pic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1658" y="8163"/>
              <a:ext cx="9326" cy="5174"/>
              <a:chOff x="1658" y="8163"/>
              <a:chExt cx="9326" cy="5174"/>
            </a:xfrm>
          </p:grpSpPr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5024" y="11490"/>
                <a:ext cx="1407" cy="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Switch S1</a:t>
                </a:r>
                <a:endParaRPr kumimoji="0" 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1658" y="8163"/>
                <a:ext cx="9326" cy="517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cxnSp>
            <p:nvCxnSpPr>
              <p:cNvPr id="1043" name="AutoShape 19"/>
              <p:cNvCxnSpPr>
                <a:cxnSpLocks noChangeShapeType="1"/>
              </p:cNvCxnSpPr>
              <p:nvPr/>
            </p:nvCxnSpPr>
            <p:spPr bwMode="auto">
              <a:xfrm>
                <a:off x="4353" y="9307"/>
                <a:ext cx="763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1044" name="AutoShape 20"/>
              <p:cNvCxnSpPr>
                <a:cxnSpLocks noChangeShapeType="1"/>
              </p:cNvCxnSpPr>
              <p:nvPr/>
            </p:nvCxnSpPr>
            <p:spPr bwMode="auto">
              <a:xfrm flipH="1">
                <a:off x="6120" y="9795"/>
                <a:ext cx="896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>
                <a:off x="4353" y="10330"/>
                <a:ext cx="763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  <p:sp>
            <p:nvSpPr>
              <p:cNvPr id="1046" name="Text Box 22"/>
              <p:cNvSpPr txBox="1">
                <a:spLocks noChangeArrowheads="1"/>
              </p:cNvSpPr>
              <p:nvPr/>
            </p:nvSpPr>
            <p:spPr bwMode="auto">
              <a:xfrm>
                <a:off x="1792" y="8978"/>
                <a:ext cx="2561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Corretto funzionamento del </a:t>
                </a:r>
                <a:r>
                  <a:rPr kumimoji="0" lang="it-IT" sz="11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Profibus Adapter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6964" y="9495"/>
                <a:ext cx="3384" cy="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Corretta comunicazione tra </a:t>
                </a:r>
                <a:r>
                  <a:rPr kumimoji="0" lang="it-IT" sz="11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Profibus Adapter </a:t>
                </a: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e convertitore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1658" y="10016"/>
                <a:ext cx="2695" cy="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Corretta comunicazione tra </a:t>
                </a:r>
                <a:r>
                  <a:rPr kumimoji="0" lang="it-IT" sz="11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Profibus Adapter</a:t>
                </a:r>
                <a:r>
                  <a:rPr kumimoji="0" lang="it-I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e master</a:t>
                </a:r>
                <a:endParaRPr kumimoji="0" lang="it-IT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6380" y="11653"/>
                <a:ext cx="418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</p:grpSp>
      </p:grpSp>
      <p:sp>
        <p:nvSpPr>
          <p:cNvPr id="32" name="Segnaposto testo 7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630796" y="4958308"/>
            <a:ext cx="7416824" cy="7920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it-IT" sz="1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Switch</a:t>
            </a:r>
            <a:r>
              <a:rPr kumimoji="0" lang="it-IT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S1 : abilita la resistenza di terminazione (per cavi che ne sono sprovvisti)</a:t>
            </a:r>
            <a:endParaRPr kumimoji="0" lang="it-IT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41884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Parametri di configurazione :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</a:t>
            </a:r>
            <a:r>
              <a:rPr lang="en-GB" dirty="0" err="1" smtClean="0"/>
              <a:t>Parametri</a:t>
            </a:r>
            <a:endParaRPr lang="en-GB" dirty="0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749" y="1648686"/>
          <a:ext cx="8172906" cy="3525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3"/>
                <a:gridCol w="3780420"/>
                <a:gridCol w="2844316"/>
                <a:gridCol w="792087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Descrizione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Valori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impostare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Modalità impostazione 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frequenza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5 </a:t>
                      </a:r>
                      <a:r>
                        <a:rPr lang="en-GB" sz="1200" b="0" dirty="0" smtClean="0"/>
                        <a:t>: </a:t>
                      </a:r>
                      <a:r>
                        <a:rPr lang="en-GB" sz="1200" b="0" dirty="0" err="1" smtClean="0"/>
                        <a:t>tramite</a:t>
                      </a:r>
                      <a:r>
                        <a:rPr lang="en-GB" sz="1200" b="0" dirty="0" smtClean="0"/>
                        <a:t> bus </a:t>
                      </a:r>
                      <a:r>
                        <a:rPr lang="en-GB" sz="1200" b="0" dirty="0" err="1" smtClean="0"/>
                        <a:t>di</a:t>
                      </a:r>
                      <a:r>
                        <a:rPr lang="en-GB" sz="1200" b="0" dirty="0" smtClean="0"/>
                        <a:t> campo</a:t>
                      </a:r>
                      <a:endParaRPr lang="en-GB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smtClean="0"/>
                        <a:t>0</a:t>
                      </a:r>
                      <a:endParaRPr lang="en-GB" sz="1200"/>
                    </a:p>
                  </a:txBody>
                  <a:tcPr anchor="ctr"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[b1.02]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Sorgente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comando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controllo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2</a:t>
                      </a:r>
                      <a:r>
                        <a:rPr lang="en-GB" sz="1200" b="0" dirty="0" smtClean="0"/>
                        <a:t> : </a:t>
                      </a:r>
                      <a:r>
                        <a:rPr lang="en-GB" sz="1200" b="0" dirty="0" err="1" smtClean="0"/>
                        <a:t>tramite</a:t>
                      </a:r>
                      <a:r>
                        <a:rPr lang="en-GB" sz="1200" b="0" dirty="0" smtClean="0"/>
                        <a:t> bus </a:t>
                      </a:r>
                      <a:r>
                        <a:rPr lang="en-GB" sz="1200" b="0" dirty="0" err="1" smtClean="0"/>
                        <a:t>di</a:t>
                      </a:r>
                      <a:r>
                        <a:rPr lang="en-GB" sz="1200" b="0" dirty="0" smtClean="0"/>
                        <a:t> campo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[H0.00]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Protocollo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comunicazione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1</a:t>
                      </a:r>
                      <a:r>
                        <a:rPr lang="en-GB" sz="1200" b="0" dirty="0" smtClean="0"/>
                        <a:t> : </a:t>
                      </a:r>
                      <a:r>
                        <a:rPr lang="en-GB" sz="1200" b="0" dirty="0" err="1" smtClean="0"/>
                        <a:t>Profibus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[H0.03]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Indirizzo</a:t>
                      </a:r>
                      <a:r>
                        <a:rPr lang="en-GB" sz="1200" dirty="0" smtClean="0"/>
                        <a:t> locale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 – 126 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[H0.04]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Impostazione</a:t>
                      </a:r>
                      <a:r>
                        <a:rPr lang="en-GB" sz="1200" dirty="0" smtClean="0"/>
                        <a:t> PZD4, PZD3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– 255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[H0.05]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Impostazione</a:t>
                      </a:r>
                      <a:r>
                        <a:rPr lang="en-GB" sz="1200" dirty="0" smtClean="0"/>
                        <a:t> PZD6, PZD5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– 255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[H0.06]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Impostazione</a:t>
                      </a:r>
                      <a:r>
                        <a:rPr lang="en-GB" sz="1200" dirty="0" smtClean="0"/>
                        <a:t> PZD8, PZD7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– 255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[H0.07]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Impostazione</a:t>
                      </a:r>
                      <a:r>
                        <a:rPr lang="en-GB" sz="1200" dirty="0" smtClean="0"/>
                        <a:t> PZD10, PZD9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 – 255 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[H0.08]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/>
                        <a:t>Timeout </a:t>
                      </a:r>
                      <a:r>
                        <a:rPr lang="en-GB" sz="1200" dirty="0" err="1" smtClean="0"/>
                        <a:t>della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comunicazione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 – 60.0 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10.0 s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[H0.09]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/>
                        <a:t>Reazione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alla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disconnessione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0</a:t>
                      </a:r>
                      <a:r>
                        <a:rPr lang="en-GB" sz="1200" b="0" dirty="0" smtClean="0"/>
                        <a:t> : Stop</a:t>
                      </a:r>
                    </a:p>
                    <a:p>
                      <a:r>
                        <a:rPr lang="en-GB" sz="1200" b="1" dirty="0" smtClean="0"/>
                        <a:t>1</a:t>
                      </a:r>
                      <a:r>
                        <a:rPr lang="en-GB" sz="1200" b="0" dirty="0" smtClean="0"/>
                        <a:t> : Continua </a:t>
                      </a:r>
                      <a:r>
                        <a:rPr lang="en-GB" sz="1200" b="0" dirty="0" err="1" smtClean="0"/>
                        <a:t>l’esecuzione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41884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Importare file GSD : RXFVDP01.gsd</a:t>
            </a:r>
          </a:p>
          <a:p>
            <a:pPr lvl="0"/>
            <a:endParaRPr lang="it-IT" sz="1050" dirty="0" smtClean="0"/>
          </a:p>
          <a:p>
            <a:pPr lvl="0"/>
            <a:r>
              <a:rPr lang="it-IT" sz="1600" dirty="0" smtClean="0"/>
              <a:t>Scegliere il </a:t>
            </a:r>
            <a:r>
              <a:rPr lang="it-IT" sz="1600" i="1" dirty="0" smtClean="0"/>
              <a:t>baud rate </a:t>
            </a:r>
            <a:r>
              <a:rPr lang="it-IT" sz="1600" dirty="0" smtClean="0"/>
              <a:t>(fino a 12 Mbps) e la struttura dei dati scambiati : 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586228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</a:t>
            </a:r>
            <a:r>
              <a:rPr lang="en-GB" dirty="0" err="1" smtClean="0"/>
              <a:t>Configurazione</a:t>
            </a:r>
            <a:r>
              <a:rPr lang="en-GB" dirty="0" smtClean="0"/>
              <a:t> Master 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6760" y="2186000"/>
            <a:ext cx="8067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033200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Lettura / Scrittura dei parametri</a:t>
            </a:r>
          </a:p>
          <a:p>
            <a:pPr lvl="0"/>
            <a:r>
              <a:rPr lang="it-IT" sz="1600" dirty="0" smtClean="0"/>
              <a:t>Struttura del frame :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PKW Request</a:t>
            </a:r>
            <a:endParaRPr lang="en-GB" dirty="0"/>
          </a:p>
        </p:txBody>
      </p:sp>
      <p:grpSp>
        <p:nvGrpSpPr>
          <p:cNvPr id="25" name="Gruppo 24"/>
          <p:cNvGrpSpPr/>
          <p:nvPr/>
        </p:nvGrpSpPr>
        <p:grpSpPr>
          <a:xfrm>
            <a:off x="162744" y="1825960"/>
            <a:ext cx="8604956" cy="3379822"/>
            <a:chOff x="162744" y="1825960"/>
            <a:chExt cx="8604956" cy="3379822"/>
          </a:xfrm>
        </p:grpSpPr>
        <p:grpSp>
          <p:nvGrpSpPr>
            <p:cNvPr id="21" name="Gruppo 20"/>
            <p:cNvGrpSpPr/>
            <p:nvPr/>
          </p:nvGrpSpPr>
          <p:grpSpPr>
            <a:xfrm>
              <a:off x="162744" y="1825960"/>
              <a:ext cx="8244916" cy="3379822"/>
              <a:chOff x="162744" y="1825960"/>
              <a:chExt cx="8244916" cy="337982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2744" y="1825960"/>
                <a:ext cx="6768000" cy="3379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7291536" y="2440350"/>
                <a:ext cx="111612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0x00</a:t>
                </a:r>
              </a:p>
              <a:p>
                <a:r>
                  <a:rPr lang="it-IT" sz="1600" dirty="0" smtClean="0"/>
                  <a:t>0x10</a:t>
                </a:r>
              </a:p>
              <a:p>
                <a:r>
                  <a:rPr lang="it-IT" sz="1600" dirty="0" smtClean="0"/>
                  <a:t>0x20</a:t>
                </a:r>
                <a:endParaRPr lang="it-IT" sz="1600" dirty="0"/>
              </a:p>
            </p:txBody>
          </p:sp>
          <p:sp>
            <p:nvSpPr>
              <p:cNvPr id="12" name="Parentesi graffa chiusa 11"/>
              <p:cNvSpPr/>
              <p:nvPr/>
            </p:nvSpPr>
            <p:spPr bwMode="auto">
              <a:xfrm>
                <a:off x="6931496" y="2149996"/>
                <a:ext cx="288032" cy="1404156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Parentesi graffa chiusa 16"/>
              <p:cNvSpPr/>
              <p:nvPr/>
            </p:nvSpPr>
            <p:spPr bwMode="auto">
              <a:xfrm>
                <a:off x="6931496" y="3806232"/>
                <a:ext cx="288032" cy="4680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>
                <a:off x="7291536" y="3878188"/>
                <a:ext cx="1116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0x</a:t>
                </a:r>
                <a:r>
                  <a:rPr lang="it-IT" sz="1600" b="1" dirty="0" smtClean="0"/>
                  <a:t>HH</a:t>
                </a:r>
                <a:r>
                  <a:rPr lang="it-IT" sz="1600" dirty="0" smtClean="0"/>
                  <a:t>00</a:t>
                </a:r>
              </a:p>
            </p:txBody>
          </p:sp>
          <p:sp>
            <p:nvSpPr>
              <p:cNvPr id="19" name="Parentesi graffa chiusa 18"/>
              <p:cNvSpPr/>
              <p:nvPr/>
            </p:nvSpPr>
            <p:spPr bwMode="auto">
              <a:xfrm>
                <a:off x="6931496" y="4274232"/>
                <a:ext cx="288032" cy="25200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7291536" y="4238228"/>
                <a:ext cx="1116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0x0000</a:t>
                </a:r>
              </a:p>
            </p:txBody>
          </p:sp>
        </p:grpSp>
        <p:sp>
          <p:nvSpPr>
            <p:cNvPr id="23" name="Parentesi graffa chiusa 22"/>
            <p:cNvSpPr/>
            <p:nvPr/>
          </p:nvSpPr>
          <p:spPr bwMode="auto">
            <a:xfrm>
              <a:off x="6931496" y="3554188"/>
              <a:ext cx="288032" cy="25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7291536" y="3518148"/>
              <a:ext cx="147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vedi slide </a:t>
              </a:r>
              <a:r>
                <a:rPr lang="it-IT" sz="1400" u="sng" dirty="0" smtClean="0">
                  <a:solidFill>
                    <a:srgbClr val="0070C0"/>
                  </a:solidFill>
                </a:rPr>
                <a:t>35</a:t>
              </a:r>
              <a:endParaRPr lang="it-IT" sz="14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033872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Lettura / Scrittura dei parametri</a:t>
            </a:r>
          </a:p>
          <a:p>
            <a:pPr lvl="0"/>
            <a:r>
              <a:rPr lang="it-IT" sz="1600" dirty="0" smtClean="0"/>
              <a:t>Struttura del frame :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PKW Response</a:t>
            </a:r>
            <a:endParaRPr lang="en-GB" dirty="0"/>
          </a:p>
        </p:txBody>
      </p:sp>
      <p:grpSp>
        <p:nvGrpSpPr>
          <p:cNvPr id="19" name="Gruppo 18"/>
          <p:cNvGrpSpPr/>
          <p:nvPr/>
        </p:nvGrpSpPr>
        <p:grpSpPr>
          <a:xfrm>
            <a:off x="162744" y="1681944"/>
            <a:ext cx="8604956" cy="3830475"/>
            <a:chOff x="162744" y="1681944"/>
            <a:chExt cx="8604956" cy="383047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744" y="1681944"/>
              <a:ext cx="6768000" cy="383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7291536" y="2222004"/>
              <a:ext cx="11161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0x00</a:t>
              </a:r>
            </a:p>
            <a:p>
              <a:r>
                <a:rPr lang="it-IT" sz="1600" dirty="0" smtClean="0"/>
                <a:t>0x10</a:t>
              </a:r>
            </a:p>
            <a:p>
              <a:r>
                <a:rPr lang="it-IT" sz="1600" dirty="0" smtClean="0"/>
                <a:t>0x70</a:t>
              </a:r>
              <a:endParaRPr lang="it-IT" sz="1600" dirty="0"/>
            </a:p>
          </p:txBody>
        </p:sp>
        <p:sp>
          <p:nvSpPr>
            <p:cNvPr id="12" name="Parentesi graffa chiusa 11"/>
            <p:cNvSpPr/>
            <p:nvPr/>
          </p:nvSpPr>
          <p:spPr bwMode="auto">
            <a:xfrm>
              <a:off x="6931496" y="2005980"/>
              <a:ext cx="288032" cy="1296144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Parentesi graffa chiusa 12"/>
            <p:cNvSpPr/>
            <p:nvPr/>
          </p:nvSpPr>
          <p:spPr bwMode="auto">
            <a:xfrm>
              <a:off x="6931496" y="3590156"/>
              <a:ext cx="288032" cy="61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291536" y="3719654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0x</a:t>
              </a:r>
              <a:r>
                <a:rPr lang="it-IT" sz="1600" b="1" dirty="0" smtClean="0"/>
                <a:t>HH</a:t>
              </a:r>
              <a:r>
                <a:rPr lang="it-IT" sz="1600" dirty="0" smtClean="0"/>
                <a:t>00</a:t>
              </a:r>
            </a:p>
          </p:txBody>
        </p:sp>
        <p:sp>
          <p:nvSpPr>
            <p:cNvPr id="15" name="Parentesi graffa chiusa 14"/>
            <p:cNvSpPr/>
            <p:nvPr/>
          </p:nvSpPr>
          <p:spPr bwMode="auto">
            <a:xfrm>
              <a:off x="6931496" y="4202224"/>
              <a:ext cx="288032" cy="25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291536" y="4166220"/>
              <a:ext cx="1116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0x0000</a:t>
              </a:r>
            </a:p>
          </p:txBody>
        </p:sp>
        <p:sp>
          <p:nvSpPr>
            <p:cNvPr id="17" name="Parentesi graffa chiusa 16"/>
            <p:cNvSpPr/>
            <p:nvPr/>
          </p:nvSpPr>
          <p:spPr bwMode="auto">
            <a:xfrm>
              <a:off x="6931496" y="3302124"/>
              <a:ext cx="288032" cy="28799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7291536" y="3266120"/>
              <a:ext cx="1476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vedi slide </a:t>
              </a:r>
              <a:r>
                <a:rPr lang="it-IT" sz="1400" u="sng" dirty="0" smtClean="0">
                  <a:solidFill>
                    <a:srgbClr val="0070C0"/>
                  </a:solidFill>
                </a:rPr>
                <a:t>35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573932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/>
              <a:t>Ogni famiglia parametri ha un suo identificativo esadecimale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</a:t>
            </a:r>
            <a:r>
              <a:rPr lang="en-GB" dirty="0" err="1" smtClean="0"/>
              <a:t>Identificativi</a:t>
            </a:r>
            <a:endParaRPr lang="en-GB" dirty="0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98948" y="2330016"/>
          <a:ext cx="2088231" cy="264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1080120"/>
              </a:tblGrid>
              <a:tr h="3307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Famiglia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Parametri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Valore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assegnare</a:t>
                      </a:r>
                      <a:endParaRPr lang="en-GB" sz="1400" dirty="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n-lt"/>
                          <a:ea typeface="Calibri"/>
                          <a:cs typeface="Times New Roman"/>
                        </a:rPr>
                        <a:t>0x00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42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b1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0x01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0x02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S1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0x03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S2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0x04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S3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0x05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0x06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4159188" y="2330016"/>
          <a:ext cx="2088231" cy="2343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1080120"/>
              </a:tblGrid>
              <a:tr h="3307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Famiglia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Parametri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Valore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assegnare</a:t>
                      </a:r>
                      <a:endParaRPr lang="en-GB" sz="1400" dirty="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E1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n-lt"/>
                          <a:ea typeface="Calibri"/>
                          <a:cs typeface="Times New Roman"/>
                        </a:rPr>
                        <a:t>0x07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42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E2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0x08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0x09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E4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0x0A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E5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0x0B</a:t>
                      </a:r>
                      <a:endParaRPr lang="en-GB" sz="1200" dirty="0"/>
                    </a:p>
                  </a:txBody>
                  <a:tcPr anchor="ctr"/>
                </a:tc>
              </a:tr>
              <a:tr h="3041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H0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0x0C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05880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>
                <a:latin typeface="Bosch Office Sans" pitchFamily="34" charset="0"/>
              </a:rPr>
              <a:t>Comandi possibili :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Control Word (PZD1)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425" y="1590464"/>
            <a:ext cx="70675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testo 7_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30796" y="4598268"/>
            <a:ext cx="7416824" cy="14041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Una word nulla viene interpretata come comunicazione assente dal </a:t>
            </a:r>
            <a:r>
              <a:rPr kumimoji="0" lang="it-IT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Fv</a:t>
            </a:r>
            <a:endParaRPr kumimoji="0" lang="it-IT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lang="it-IT" sz="1600" kern="0" baseline="0" dirty="0" smtClean="0">
                <a:latin typeface="Bosch Office Sans" pitchFamily="34" charset="0"/>
              </a:rPr>
              <a:t>Per evitare fault, </a:t>
            </a:r>
            <a:r>
              <a:rPr lang="it-IT" sz="1600" u="sng" kern="0" baseline="0" dirty="0" smtClean="0">
                <a:latin typeface="Bosch Office Sans" pitchFamily="34" charset="0"/>
              </a:rPr>
              <a:t>almeno un bit va a 1</a:t>
            </a:r>
            <a:r>
              <a:rPr lang="it-IT" sz="1600" kern="0" baseline="0" dirty="0" smtClean="0">
                <a:latin typeface="Bosch Office Sans" pitchFamily="34" charset="0"/>
              </a:rPr>
              <a:t> (es. bit 7)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77888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>
                <a:latin typeface="Bosch Office Sans" pitchFamily="34" charset="0"/>
              </a:rPr>
              <a:t>Significato dei bit :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Status Word (PZD1)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8" y="1717948"/>
            <a:ext cx="82772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969976"/>
            <a:ext cx="7416824" cy="2556284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b="1" dirty="0" smtClean="0">
                <a:latin typeface="Bosch Office Sans" pitchFamily="34" charset="0"/>
              </a:rPr>
              <a:t>REF</a:t>
            </a:r>
            <a:r>
              <a:rPr lang="it-IT" sz="1600" dirty="0" smtClean="0">
                <a:latin typeface="Bosch Office Sans" pitchFamily="34" charset="0"/>
              </a:rPr>
              <a:t> : </a:t>
            </a:r>
            <a:r>
              <a:rPr lang="it-IT" sz="1600" dirty="0" err="1" smtClean="0">
                <a:latin typeface="Bosch Office Sans" pitchFamily="34" charset="0"/>
              </a:rPr>
              <a:t>setpoint</a:t>
            </a:r>
            <a:r>
              <a:rPr lang="it-IT" sz="1600" dirty="0" smtClean="0">
                <a:latin typeface="Bosch Office Sans" pitchFamily="34" charset="0"/>
              </a:rPr>
              <a:t> di frequenza</a:t>
            </a:r>
          </a:p>
          <a:p>
            <a:pPr lvl="0"/>
            <a:endParaRPr lang="it-IT" sz="1600" dirty="0" smtClean="0">
              <a:latin typeface="Bosch Office Sans" pitchFamily="34" charset="0"/>
            </a:endParaRPr>
          </a:p>
          <a:p>
            <a:pPr lvl="0"/>
            <a:r>
              <a:rPr lang="it-IT" sz="1600" b="1" dirty="0" smtClean="0">
                <a:latin typeface="Bosch Office Sans" pitchFamily="34" charset="0"/>
              </a:rPr>
              <a:t>ACT</a:t>
            </a:r>
            <a:r>
              <a:rPr lang="it-IT" sz="1600" dirty="0" smtClean="0">
                <a:latin typeface="Bosch Office Sans" pitchFamily="34" charset="0"/>
              </a:rPr>
              <a:t> : frequenza reale di output</a:t>
            </a:r>
          </a:p>
          <a:p>
            <a:pPr lvl="0"/>
            <a:endParaRPr lang="it-IT" sz="1600" dirty="0" smtClean="0">
              <a:latin typeface="Bosch Office Sans" pitchFamily="34" charset="0"/>
            </a:endParaRPr>
          </a:p>
          <a:p>
            <a:pPr lvl="0"/>
            <a:r>
              <a:rPr lang="it-IT" sz="1600" dirty="0" smtClean="0">
                <a:latin typeface="Bosch Office Sans" pitchFamily="34" charset="0"/>
              </a:rPr>
              <a:t>NB : valore word è intero </a:t>
            </a:r>
            <a:r>
              <a:rPr lang="it-IT" sz="1600" dirty="0" smtClean="0">
                <a:latin typeface="Bosch Office Sans" pitchFamily="34" charset="0"/>
                <a:sym typeface="Wingdings" pitchFamily="2" charset="2"/>
              </a:rPr>
              <a:t> per avere Hz va diviso per 100</a:t>
            </a:r>
          </a:p>
          <a:p>
            <a:pPr lvl="0"/>
            <a:endParaRPr lang="it-IT" sz="1600" dirty="0" smtClean="0">
              <a:latin typeface="Bosch Office Sans" pitchFamily="34" charset="0"/>
              <a:sym typeface="Wingdings" pitchFamily="2" charset="2"/>
            </a:endParaRPr>
          </a:p>
          <a:p>
            <a:pPr lvl="0"/>
            <a:r>
              <a:rPr lang="it-IT" sz="1600" dirty="0" smtClean="0">
                <a:latin typeface="Bosch Office Sans" pitchFamily="34" charset="0"/>
                <a:sym typeface="Wingdings" pitchFamily="2" charset="2"/>
              </a:rPr>
              <a:t>Esempio : 03E8</a:t>
            </a:r>
            <a:r>
              <a:rPr lang="it-IT" sz="1600" baseline="-25000" dirty="0" smtClean="0">
                <a:latin typeface="Bosch Office Sans" pitchFamily="34" charset="0"/>
                <a:sym typeface="Wingdings" pitchFamily="2" charset="2"/>
              </a:rPr>
              <a:t>16</a:t>
            </a:r>
            <a:r>
              <a:rPr lang="it-IT" sz="1600" dirty="0" smtClean="0">
                <a:latin typeface="Bosch Office Sans" pitchFamily="34" charset="0"/>
                <a:sym typeface="Wingdings" pitchFamily="2" charset="2"/>
              </a:rPr>
              <a:t> = 1000</a:t>
            </a:r>
            <a:r>
              <a:rPr lang="it-IT" sz="1600" baseline="-25000" dirty="0" smtClean="0">
                <a:latin typeface="Bosch Office Sans" pitchFamily="34" charset="0"/>
                <a:sym typeface="Wingdings" pitchFamily="2" charset="2"/>
              </a:rPr>
              <a:t>10</a:t>
            </a:r>
            <a:r>
              <a:rPr lang="it-IT" sz="1600" dirty="0" smtClean="0">
                <a:latin typeface="Bosch Office Sans" pitchFamily="34" charset="0"/>
                <a:sym typeface="Wingdings" pitchFamily="2" charset="2"/>
              </a:rPr>
              <a:t> = 10.00 Hz </a:t>
            </a:r>
            <a:endParaRPr lang="it-IT" sz="1600" dirty="0" smtClean="0">
              <a:latin typeface="Bosch Office Sans" pitchFamily="34" charset="0"/>
            </a:endParaRP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80010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REF / ACT Word (PZD2)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30796" y="1141884"/>
            <a:ext cx="7416824" cy="792088"/>
          </a:xfrm>
          <a:ln w="0"/>
          <a:effectLst/>
        </p:spPr>
        <p:txBody>
          <a:bodyPr wrap="square" lIns="0" tIns="63500" rIns="0" bIns="0"/>
          <a:lstStyle/>
          <a:p>
            <a:pPr lvl="0"/>
            <a:r>
              <a:rPr lang="it-IT" sz="1600" dirty="0" smtClean="0">
                <a:latin typeface="Bosch Office Sans" pitchFamily="34" charset="0"/>
              </a:rPr>
              <a:t>Settando opportunamente i parametri da [H0.04] a [H0.07] si possono ottenere, tramite </a:t>
            </a:r>
            <a:r>
              <a:rPr lang="it-IT" sz="1600" smtClean="0">
                <a:latin typeface="Bosch Office Sans" pitchFamily="34" charset="0"/>
              </a:rPr>
              <a:t>alcune word dell’area PZD, </a:t>
            </a:r>
            <a:r>
              <a:rPr lang="it-IT" sz="1600" dirty="0" smtClean="0">
                <a:latin typeface="Bosch Office Sans" pitchFamily="34" charset="0"/>
              </a:rPr>
              <a:t>le seguenti grandezze :</a:t>
            </a:r>
          </a:p>
          <a:p>
            <a:pPr lvl="0"/>
            <a:endParaRPr lang="it-IT" sz="1600" dirty="0" smtClean="0"/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69404"/>
            <a:ext cx="7802252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Profibus</a:t>
            </a:r>
            <a:r>
              <a:rPr lang="en-GB" dirty="0" smtClean="0"/>
              <a:t> - </a:t>
            </a:r>
            <a:r>
              <a:rPr lang="en-GB" dirty="0" err="1" smtClean="0"/>
              <a:t>Grandezze</a:t>
            </a:r>
            <a:r>
              <a:rPr lang="en-GB" dirty="0" smtClean="0"/>
              <a:t> </a:t>
            </a:r>
            <a:r>
              <a:rPr lang="en-GB" dirty="0" err="1" smtClean="0"/>
              <a:t>monitorabili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8300" y="1897968"/>
            <a:ext cx="5257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testo 7_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630796" y="4346240"/>
            <a:ext cx="7416824" cy="7920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Esempio :	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        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[H0.04] = 89</a:t>
            </a:r>
            <a:r>
              <a:rPr kumimoji="0" lang="it-IT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10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 = 59</a:t>
            </a:r>
            <a:r>
              <a:rPr kumimoji="0" lang="it-IT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16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 = 01011001</a:t>
            </a:r>
            <a:r>
              <a:rPr kumimoji="0" lang="it-IT" sz="1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sch Office Sans" pitchFamily="34" charset="0"/>
              </a:rPr>
              <a:t>2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 pitchFamily="34" charset="0"/>
            </a:endParaRPr>
          </a:p>
          <a:p>
            <a:pPr marL="304800" marR="0" lvl="0" indent="-304800" algn="l" defTabSz="839788" rtl="0" eaLnBrk="0" fontAlgn="base" latinLnBrk="0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3979168" y="4670276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2503004" y="48863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Output </a:t>
            </a:r>
            <a:r>
              <a:rPr lang="it-IT" sz="1400" dirty="0" err="1" smtClean="0"/>
              <a:t>Voltage</a:t>
            </a:r>
            <a:r>
              <a:rPr lang="it-IT" sz="1400" dirty="0" smtClean="0"/>
              <a:t> PZD4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591236" y="488630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Output </a:t>
            </a:r>
            <a:r>
              <a:rPr lang="it-IT" sz="1400" dirty="0" err="1" smtClean="0"/>
              <a:t>Speed</a:t>
            </a:r>
            <a:r>
              <a:rPr lang="it-IT" sz="1400" dirty="0" smtClean="0"/>
              <a:t> PZD3</a:t>
            </a:r>
            <a:endParaRPr lang="it-IT" sz="1400" dirty="0"/>
          </a:p>
        </p:txBody>
      </p:sp>
      <p:cxnSp>
        <p:nvCxnSpPr>
          <p:cNvPr id="24" name="Connettore 2 23"/>
          <p:cNvCxnSpPr/>
          <p:nvPr/>
        </p:nvCxnSpPr>
        <p:spPr bwMode="auto">
          <a:xfrm flipH="1" flipV="1">
            <a:off x="4519228" y="4670276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Andrea Toffalori, Diego Epis, Carlo Mariani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533400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dirty="0" err="1" smtClean="0"/>
              <a:t>Ingressi</a:t>
            </a:r>
            <a:r>
              <a:rPr lang="en-US" dirty="0" smtClean="0"/>
              <a:t> / </a:t>
            </a:r>
            <a:r>
              <a:rPr lang="en-US" dirty="0" err="1" smtClean="0"/>
              <a:t>Uscite</a:t>
            </a:r>
            <a:endParaRPr lang="en-US" dirty="0"/>
          </a:p>
        </p:txBody>
      </p:sp>
      <p:sp>
        <p:nvSpPr>
          <p:cNvPr id="61" name="CasellaDiTesto 60"/>
          <p:cNvSpPr txBox="1"/>
          <p:nvPr>
            <p:custDataLst>
              <p:tags r:id="rId5"/>
            </p:custDataLst>
          </p:nvPr>
        </p:nvSpPr>
        <p:spPr>
          <a:xfrm>
            <a:off x="774812" y="1141884"/>
            <a:ext cx="60486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Ingressi</a:t>
            </a:r>
            <a:r>
              <a:rPr lang="en-GB" sz="1600" dirty="0" smtClean="0"/>
              <a:t> </a:t>
            </a:r>
            <a:r>
              <a:rPr lang="en-GB" sz="1600" dirty="0" err="1" smtClean="0"/>
              <a:t>analogici</a:t>
            </a:r>
            <a:r>
              <a:rPr lang="en-GB" sz="16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due in </a:t>
            </a:r>
            <a:r>
              <a:rPr lang="en-GB" sz="1600" dirty="0" err="1" smtClean="0"/>
              <a:t>tensione</a:t>
            </a:r>
            <a:endParaRPr lang="en-GB" sz="16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</a:t>
            </a:r>
            <a:r>
              <a:rPr lang="en-GB" sz="1600" dirty="0" err="1" smtClean="0"/>
              <a:t>uno</a:t>
            </a:r>
            <a:r>
              <a:rPr lang="en-GB" sz="1600" dirty="0" smtClean="0"/>
              <a:t> in </a:t>
            </a:r>
            <a:r>
              <a:rPr lang="en-GB" sz="1600" dirty="0" err="1" smtClean="0"/>
              <a:t>corrente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Ingressi</a:t>
            </a:r>
            <a:r>
              <a:rPr lang="en-GB" sz="1600" dirty="0" smtClean="0"/>
              <a:t> </a:t>
            </a:r>
            <a:r>
              <a:rPr lang="en-GB" sz="1600" dirty="0" err="1" smtClean="0"/>
              <a:t>digitali</a:t>
            </a:r>
            <a:r>
              <a:rPr lang="en-GB" sz="16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X1, X2, X3, X4, X5, X6, X7, X8</a:t>
            </a:r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SC, FWD, REV</a:t>
            </a:r>
          </a:p>
          <a:p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Ingresso</a:t>
            </a:r>
            <a:r>
              <a:rPr lang="en-GB" sz="1600" dirty="0" smtClean="0"/>
              <a:t> Encoder (HTL)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Uscite</a:t>
            </a:r>
            <a:r>
              <a:rPr lang="en-GB" sz="1600" dirty="0" smtClean="0"/>
              <a:t> </a:t>
            </a:r>
            <a:r>
              <a:rPr lang="en-GB" sz="1600" dirty="0" err="1" smtClean="0"/>
              <a:t>analogiche</a:t>
            </a:r>
            <a:r>
              <a:rPr lang="en-GB" sz="16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2 </a:t>
            </a:r>
            <a:r>
              <a:rPr lang="en-GB" sz="1600" dirty="0" err="1" smtClean="0"/>
              <a:t>canali</a:t>
            </a:r>
            <a:r>
              <a:rPr lang="en-GB" sz="1600" dirty="0" smtClean="0"/>
              <a:t>, </a:t>
            </a:r>
            <a:r>
              <a:rPr lang="en-GB" sz="1600" dirty="0" err="1" smtClean="0"/>
              <a:t>tensione</a:t>
            </a:r>
            <a:r>
              <a:rPr lang="en-GB" sz="1600" dirty="0" smtClean="0"/>
              <a:t> / </a:t>
            </a:r>
            <a:r>
              <a:rPr lang="en-GB" sz="1600" dirty="0" err="1" smtClean="0"/>
              <a:t>corrente</a:t>
            </a:r>
            <a:r>
              <a:rPr lang="en-GB" sz="1600" dirty="0" smtClean="0"/>
              <a:t>, </a:t>
            </a:r>
            <a:r>
              <a:rPr lang="en-GB" sz="1600" dirty="0" err="1" smtClean="0"/>
              <a:t>programmabili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Uscite</a:t>
            </a:r>
            <a:r>
              <a:rPr lang="en-GB" sz="1600" dirty="0" smtClean="0"/>
              <a:t> </a:t>
            </a:r>
            <a:r>
              <a:rPr lang="en-GB" sz="1600" dirty="0" err="1" smtClean="0"/>
              <a:t>digitali</a:t>
            </a:r>
            <a:r>
              <a:rPr lang="en-GB" sz="1600" dirty="0" smtClean="0"/>
              <a:t> :</a:t>
            </a:r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2 </a:t>
            </a:r>
            <a:r>
              <a:rPr lang="en-GB" sz="1600" dirty="0" err="1" smtClean="0"/>
              <a:t>programmabili</a:t>
            </a:r>
            <a:endParaRPr lang="en-GB" sz="16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</a:t>
            </a:r>
            <a:r>
              <a:rPr lang="en-GB" sz="1600" dirty="0" err="1" smtClean="0"/>
              <a:t>uscite</a:t>
            </a:r>
            <a:r>
              <a:rPr lang="en-GB" sz="1600" dirty="0" smtClean="0"/>
              <a:t> a </a:t>
            </a:r>
            <a:r>
              <a:rPr lang="en-GB" sz="1600" dirty="0" err="1" smtClean="0"/>
              <a:t>relè</a:t>
            </a:r>
            <a:endParaRPr lang="en-GB" sz="1600" dirty="0" smtClean="0"/>
          </a:p>
          <a:p>
            <a:pPr lvl="1">
              <a:buFont typeface="Courier New" pitchFamily="49" charset="0"/>
              <a:buChar char="­"/>
            </a:pPr>
            <a:r>
              <a:rPr lang="en-GB" sz="1600" dirty="0" smtClean="0"/>
              <a:t> </a:t>
            </a:r>
            <a:r>
              <a:rPr lang="en-GB" sz="1600" dirty="0" err="1" smtClean="0"/>
              <a:t>uscita</a:t>
            </a:r>
            <a:r>
              <a:rPr lang="en-GB" sz="1600" dirty="0" smtClean="0"/>
              <a:t> a </a:t>
            </a:r>
            <a:r>
              <a:rPr lang="en-GB" sz="1600" dirty="0" err="1" smtClean="0"/>
              <a:t>impulsi</a:t>
            </a:r>
            <a:endParaRPr lang="en-GB" sz="16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8788" y="637828"/>
            <a:ext cx="7315200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Pannello operatore</a:t>
            </a: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Tabella 44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62744" y="2340280"/>
          <a:ext cx="2844316" cy="116096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76064"/>
                <a:gridCol w="2268252"/>
              </a:tblGrid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>
                          <a:solidFill>
                            <a:sysClr val="windowText" lastClr="000000"/>
                          </a:solidFill>
                        </a:rPr>
                        <a:t>Spia</a:t>
                      </a:r>
                      <a:endParaRPr lang="en-US" sz="105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mtClean="0">
                          <a:solidFill>
                            <a:sysClr val="windowText" lastClr="000000"/>
                          </a:solidFill>
                        </a:rPr>
                        <a:t>Descrizione</a:t>
                      </a:r>
                      <a:endParaRPr lang="en-US" sz="105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FWD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Verso </a:t>
                      </a:r>
                      <a:r>
                        <a:rPr lang="en-US" sz="1050" dirty="0" err="1" smtClean="0"/>
                        <a:t>di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rotazione</a:t>
                      </a:r>
                      <a:r>
                        <a:rPr lang="en-US" sz="1050" dirty="0" smtClean="0"/>
                        <a:t> “Forward”</a:t>
                      </a:r>
                      <a:endParaRPr lang="en-US" sz="1050" dirty="0"/>
                    </a:p>
                  </a:txBody>
                  <a:tcPr anchor="ctr"/>
                </a:tc>
              </a:tr>
              <a:tr h="24847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REV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Verso </a:t>
                      </a:r>
                      <a:r>
                        <a:rPr lang="en-US" sz="1050" dirty="0" err="1" smtClean="0"/>
                        <a:t>di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rotazione</a:t>
                      </a:r>
                      <a:r>
                        <a:rPr lang="en-US" sz="1050" dirty="0" smtClean="0"/>
                        <a:t> “Reverse”</a:t>
                      </a:r>
                    </a:p>
                  </a:txBody>
                  <a:tcPr anchor="ctr"/>
                </a:tc>
              </a:tr>
              <a:tr h="406588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Run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 smtClean="0"/>
                        <a:t>Convertitore</a:t>
                      </a:r>
                      <a:r>
                        <a:rPr lang="en-US" sz="1050" dirty="0" smtClean="0"/>
                        <a:t> in “Run” 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3014796" y="1537928"/>
            <a:ext cx="5356860" cy="3208020"/>
            <a:chOff x="465" y="1890"/>
            <a:chExt cx="10545" cy="631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0" y="1890"/>
              <a:ext cx="9060" cy="5910"/>
            </a:xfrm>
            <a:prstGeom prst="rect">
              <a:avLst/>
            </a:prstGeom>
            <a:noFill/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65" y="2010"/>
              <a:ext cx="10545" cy="6195"/>
              <a:chOff x="465" y="2010"/>
              <a:chExt cx="10545" cy="6195"/>
            </a:xfrm>
          </p:grpSpPr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320" y="2745"/>
                <a:ext cx="2370" cy="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Verso di rotazione :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FWD, REV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2" name="Text Box 6"/>
              <p:cNvSpPr txBox="1">
                <a:spLocks noChangeArrowheads="1"/>
              </p:cNvSpPr>
              <p:nvPr/>
            </p:nvSpPr>
            <p:spPr bwMode="auto">
              <a:xfrm>
                <a:off x="1155" y="3315"/>
                <a:ext cx="253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Descrizione Parametro</a:t>
                </a:r>
                <a:endParaRPr kumimoji="0" lang="it-IT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3" name="Text Box 7"/>
              <p:cNvSpPr txBox="1">
                <a:spLocks noChangeArrowheads="1"/>
              </p:cNvSpPr>
              <p:nvPr/>
            </p:nvSpPr>
            <p:spPr bwMode="auto">
              <a:xfrm>
                <a:off x="840" y="3645"/>
                <a:ext cx="285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Descrizione Operazione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4" name="Text Box 8"/>
              <p:cNvSpPr txBox="1">
                <a:spLocks noChangeArrowheads="1"/>
              </p:cNvSpPr>
              <p:nvPr/>
            </p:nvSpPr>
            <p:spPr bwMode="auto">
              <a:xfrm>
                <a:off x="1320" y="4215"/>
                <a:ext cx="237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Indicatore di Run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660" y="4545"/>
                <a:ext cx="3030" cy="1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Funzione :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Ritorna al menu precedente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Switch tra menu e display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1320" y="5265"/>
                <a:ext cx="2370" cy="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Set :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Entra nel sotto menu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Conferma parametri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7" name="Text Box 11"/>
              <p:cNvSpPr txBox="1">
                <a:spLocks noChangeArrowheads="1"/>
              </p:cNvSpPr>
              <p:nvPr/>
            </p:nvSpPr>
            <p:spPr bwMode="auto">
              <a:xfrm>
                <a:off x="465" y="6030"/>
                <a:ext cx="3225" cy="1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Switch :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Modifica parametri dal menu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- Cambia parametri display nella visualizzazione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3000" y="7035"/>
                <a:ext cx="193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Aumenta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6555" y="7035"/>
                <a:ext cx="193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Diminuisci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0" name="Text Box 14"/>
              <p:cNvSpPr txBox="1">
                <a:spLocks noChangeArrowheads="1"/>
              </p:cNvSpPr>
              <p:nvPr/>
            </p:nvSpPr>
            <p:spPr bwMode="auto">
              <a:xfrm>
                <a:off x="4800" y="7035"/>
                <a:ext cx="2115" cy="1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Potenziometro 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Imposta la frequenza da comandare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8070" y="4530"/>
                <a:ext cx="259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Indicatori di FWD e REV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8070" y="2910"/>
                <a:ext cx="285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Unità di misura del parametro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8070" y="3450"/>
                <a:ext cx="285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Visualizza parametri, codici funzione e di errore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8070" y="4875"/>
                <a:ext cx="285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Run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8070" y="5370"/>
                <a:ext cx="2850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Jog 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Imposta modalità di Jog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8070" y="6090"/>
                <a:ext cx="2850" cy="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Tasto Stop 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7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osch Office Sans" pitchFamily="34" charset="0"/>
                    <a:cs typeface="Arial" pitchFamily="34" charset="0"/>
                  </a:rPr>
                  <a:t>Ferma il convertitore o effettua il reset degli errori</a:t>
                </a:r>
                <a:endParaRPr kumimoji="0" lang="it-IT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840" y="2010"/>
                <a:ext cx="10170" cy="6000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</p:grpSp>
      <p:sp>
        <p:nvSpPr>
          <p:cNvPr id="29" name="Segnaposto numero diapositiva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la 1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90836" y="2582044"/>
          <a:ext cx="6948771" cy="29390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6257"/>
                <a:gridCol w="2316257"/>
                <a:gridCol w="2316257"/>
              </a:tblGrid>
              <a:tr h="99481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9406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NPN</a:t>
                      </a:r>
                    </a:p>
                    <a:p>
                      <a:pPr algn="ctr"/>
                      <a:r>
                        <a:rPr lang="en-GB" smtClean="0"/>
                        <a:t>Internal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PNP</a:t>
                      </a:r>
                    </a:p>
                    <a:p>
                      <a:pPr algn="ctr"/>
                      <a:r>
                        <a:rPr lang="en-GB" smtClean="0"/>
                        <a:t>Internal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NPN</a:t>
                      </a:r>
                      <a:r>
                        <a:rPr lang="en-GB" baseline="0" smtClean="0"/>
                        <a:t> – PNP</a:t>
                      </a:r>
                    </a:p>
                    <a:p>
                      <a:pPr algn="ctr"/>
                      <a:r>
                        <a:rPr lang="en-GB" baseline="0" smtClean="0"/>
                        <a:t>External</a:t>
                      </a:r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4810">
                <a:tc>
                  <a:txBody>
                    <a:bodyPr/>
                    <a:lstStyle/>
                    <a:p>
                      <a:pPr algn="ctr"/>
                      <a:r>
                        <a:rPr lang="en-GB" i="1" u="sng" smtClean="0"/>
                        <a:t>default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3400" y="641412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Scelta della logica PNP/NPN – External/Internal  </a:t>
            </a:r>
            <a:endParaRPr lang="en-GB"/>
          </a:p>
        </p:txBody>
      </p:sp>
      <p:sp>
        <p:nvSpPr>
          <p:cNvPr id="15" name="Segnaposto testo 7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22784" y="1645940"/>
            <a:ext cx="7884876" cy="468052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smtClean="0"/>
              <a:t>La logica è impostabile mediante il selettore SW 1 secondo il seguente schema: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" name="Immagine 11" descr="Switchfv2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460623" y="2186000"/>
            <a:ext cx="1366417" cy="1503059"/>
          </a:xfrm>
          <a:prstGeom prst="rect">
            <a:avLst/>
          </a:prstGeom>
        </p:spPr>
      </p:pic>
      <p:pic>
        <p:nvPicPr>
          <p:cNvPr id="13" name="Immagine 12" descr="Switchfv2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139408" y="2231113"/>
            <a:ext cx="1366416" cy="1503059"/>
          </a:xfrm>
          <a:prstGeom prst="rect">
            <a:avLst/>
          </a:prstGeom>
        </p:spPr>
      </p:pic>
      <p:pic>
        <p:nvPicPr>
          <p:cNvPr id="14" name="Immagine 13" descr="Switchfv2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908896" y="2231113"/>
            <a:ext cx="1366416" cy="1503059"/>
          </a:xfrm>
          <a:prstGeom prst="rect">
            <a:avLst/>
          </a:prstGeom>
        </p:spPr>
      </p:pic>
      <p:sp>
        <p:nvSpPr>
          <p:cNvPr id="16" name="Ovale 15"/>
          <p:cNvSpPr/>
          <p:nvPr>
            <p:custDataLst>
              <p:tags r:id="rId11"/>
            </p:custDataLst>
          </p:nvPr>
        </p:nvSpPr>
        <p:spPr bwMode="auto">
          <a:xfrm>
            <a:off x="1890936" y="3086100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e 16"/>
          <p:cNvSpPr/>
          <p:nvPr>
            <p:custDataLst>
              <p:tags r:id="rId12"/>
            </p:custDataLst>
          </p:nvPr>
        </p:nvSpPr>
        <p:spPr bwMode="auto">
          <a:xfrm>
            <a:off x="6499448" y="2870076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e 19"/>
          <p:cNvSpPr/>
          <p:nvPr>
            <p:custDataLst>
              <p:tags r:id="rId13"/>
            </p:custDataLst>
          </p:nvPr>
        </p:nvSpPr>
        <p:spPr bwMode="auto">
          <a:xfrm>
            <a:off x="4267200" y="2618048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89A6A-BC20-4EDA-AA6A-9234B763886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ettangolo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1" name="Titolo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641412"/>
            <a:ext cx="7315200" cy="464468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mtClean="0"/>
              <a:t>Visualizzazione dei parametri</a:t>
            </a:r>
            <a:endParaRPr lang="en-GB"/>
          </a:p>
        </p:txBody>
      </p:sp>
      <p:sp>
        <p:nvSpPr>
          <p:cNvPr id="15" name="Segnaposto testo 7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22784" y="1429916"/>
            <a:ext cx="7884876" cy="1476164"/>
          </a:xfrm>
          <a:ln w="0"/>
          <a:effectLst/>
        </p:spPr>
        <p:txBody>
          <a:bodyPr wrap="square" lIns="0" tIns="63500" rIns="0" bIns="0"/>
          <a:lstStyle/>
          <a:p>
            <a:r>
              <a:rPr lang="it-IT" sz="1600" dirty="0" smtClean="0"/>
              <a:t>Il convertitore permette di default di visualizzare ed intervenire solamente sui parametri appartenenti alla famiglia </a:t>
            </a:r>
            <a:r>
              <a:rPr lang="it-IT" sz="1600" b="1" dirty="0" smtClean="0"/>
              <a:t>“b”</a:t>
            </a:r>
          </a:p>
          <a:p>
            <a:endParaRPr lang="it-IT" sz="1600" b="1" dirty="0" smtClean="0"/>
          </a:p>
          <a:p>
            <a:r>
              <a:rPr lang="it-IT" sz="1600" dirty="0" smtClean="0"/>
              <a:t>É possibile filtrare la visualizzazione dei parametri agendo su [b0.11]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38808" y="3194112"/>
          <a:ext cx="7128792" cy="115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98"/>
                <a:gridCol w="2453958"/>
                <a:gridCol w="3105820"/>
                <a:gridCol w="818616"/>
              </a:tblGrid>
              <a:tr h="3307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Par.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Descrizione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Range di scelta</a:t>
                      </a:r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smtClean="0"/>
                        <a:t>Default</a:t>
                      </a:r>
                      <a:endParaRPr lang="en-GB" sz="1400"/>
                    </a:p>
                  </a:txBody>
                  <a:tcPr/>
                </a:tc>
              </a:tr>
              <a:tr h="304427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 smtClean="0"/>
                        <a:t>[b0.11]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smtClean="0"/>
                        <a:t>Filtro visualizzazione parametri</a:t>
                      </a:r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0</a:t>
                      </a:r>
                      <a:r>
                        <a:rPr lang="en-GB" sz="1200" dirty="0" smtClean="0"/>
                        <a:t>: </a:t>
                      </a:r>
                      <a:r>
                        <a:rPr lang="en-GB" sz="1200" dirty="0" err="1" smtClean="0"/>
                        <a:t>Parametri</a:t>
                      </a:r>
                      <a:r>
                        <a:rPr lang="en-GB" sz="1200" dirty="0" smtClean="0"/>
                        <a:t> b</a:t>
                      </a:r>
                    </a:p>
                    <a:p>
                      <a:r>
                        <a:rPr lang="en-GB" sz="1200" b="1" dirty="0" smtClean="0"/>
                        <a:t>1 </a:t>
                      </a:r>
                      <a:r>
                        <a:rPr lang="en-GB" sz="1200" dirty="0" smtClean="0"/>
                        <a:t>: </a:t>
                      </a:r>
                      <a:r>
                        <a:rPr lang="en-GB" sz="1200" dirty="0" err="1" smtClean="0"/>
                        <a:t>Parametri</a:t>
                      </a:r>
                      <a:r>
                        <a:rPr lang="en-GB" sz="1200" dirty="0" smtClean="0"/>
                        <a:t> b, S</a:t>
                      </a:r>
                      <a:endParaRPr lang="en-GB" sz="1200" baseline="0" dirty="0" smtClean="0"/>
                    </a:p>
                    <a:p>
                      <a:r>
                        <a:rPr lang="en-GB" sz="1200" b="1" baseline="0" dirty="0" smtClean="0"/>
                        <a:t>2 </a:t>
                      </a:r>
                      <a:r>
                        <a:rPr lang="en-GB" sz="1200" baseline="0" dirty="0" smtClean="0"/>
                        <a:t>: </a:t>
                      </a:r>
                      <a:r>
                        <a:rPr lang="en-GB" sz="1200" dirty="0" err="1" smtClean="0"/>
                        <a:t>Parametri</a:t>
                      </a:r>
                      <a:r>
                        <a:rPr lang="en-GB" sz="1200" dirty="0" smtClean="0"/>
                        <a:t> b, S, E</a:t>
                      </a:r>
                    </a:p>
                    <a:p>
                      <a:r>
                        <a:rPr lang="en-GB" sz="1200" b="1" dirty="0" smtClean="0"/>
                        <a:t>3 </a:t>
                      </a:r>
                      <a:r>
                        <a:rPr lang="en-GB" sz="1200" dirty="0" smtClean="0"/>
                        <a:t>: </a:t>
                      </a:r>
                      <a:r>
                        <a:rPr lang="en-GB" sz="1200" dirty="0" err="1" smtClean="0"/>
                        <a:t>Parametri</a:t>
                      </a:r>
                      <a:r>
                        <a:rPr lang="en-GB" sz="1200" dirty="0" smtClean="0"/>
                        <a:t> b, S, E, H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</a:t>
                      </a:r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>
            <p:custDataLst>
              <p:tags r:id="rId2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/>
          <p:nvPr>
            <p:custDataLst>
              <p:tags r:id="rId3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8788" y="680492"/>
            <a:ext cx="7452828" cy="533400"/>
          </a:xfrm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US" smtClean="0"/>
              <a:t>Inizializzazione rapida parametri di lavoro</a:t>
            </a:r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8534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044842" y="1524873"/>
          <a:ext cx="6444716" cy="363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14"/>
                <a:gridCol w="3420380"/>
                <a:gridCol w="1998222"/>
              </a:tblGrid>
              <a:tr h="261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Parametro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Descrizione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/>
                        <a:t>Valore di default</a:t>
                      </a:r>
                      <a:endParaRPr lang="it-IT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[b1.07]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Frequenza massima </a:t>
                      </a:r>
                      <a:r>
                        <a:rPr lang="it-IT" sz="1200" dirty="0" err="1"/>
                        <a:t>Frequency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 smtClean="0"/>
                        <a:t>Converter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50.0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[S2.00]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Frequenza di targa del motore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50.0 Hz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[b1.09]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Tempo</a:t>
                      </a:r>
                      <a:r>
                        <a:rPr lang="it-IT" sz="1200" baseline="0" dirty="0" smtClean="0"/>
                        <a:t> di accelerazione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[b1.10]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Tempo di decelerazione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[b1.06]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Upper frequency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50.0 Hz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/>
                        <a:t>[b1.07]</a:t>
                      </a:r>
                      <a:endParaRPr lang="it-IT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/>
                        <a:t>Lower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frequency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0.50 Hz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[b0.04]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Tensione di alimentazione </a:t>
                      </a:r>
                      <a:r>
                        <a:rPr lang="it-IT" sz="1200" dirty="0" err="1"/>
                        <a:t>Frequency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 smtClean="0"/>
                        <a:t>Converter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380 V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Arial"/>
                          <a:ea typeface="Calibri"/>
                          <a:cs typeface="Times New Roman"/>
                        </a:rPr>
                        <a:t>[S2.01]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+mn-lt"/>
                          <a:ea typeface="Calibri"/>
                          <a:cs typeface="Times New Roman"/>
                        </a:rPr>
                        <a:t>Velocità</a:t>
                      </a:r>
                      <a:r>
                        <a:rPr lang="it-IT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nominale del motore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[S2.02]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Potenza nominale del motore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1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[S2.03]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smtClean="0"/>
                        <a:t>Tensione </a:t>
                      </a:r>
                      <a:r>
                        <a:rPr lang="it-IT" sz="1200"/>
                        <a:t>nominale del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/>
                        <a:t>[S2.04]</a:t>
                      </a:r>
                      <a:endParaRPr lang="it-IT" sz="12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/>
                        <a:t>Corrente nominale del motore</a:t>
                      </a:r>
                      <a:endParaRPr lang="it-IT" sz="12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/>
                        <a:t>Dipende da taglia </a:t>
                      </a:r>
                      <a:r>
                        <a:rPr lang="it-IT" sz="1200" dirty="0" err="1" smtClean="0"/>
                        <a:t>Fv</a:t>
                      </a:r>
                      <a:endParaRPr lang="it-IT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la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0796" y="1522698"/>
          <a:ext cx="6948772" cy="321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100"/>
                <a:gridCol w="2520280"/>
                <a:gridCol w="3528392"/>
              </a:tblGrid>
              <a:tr h="461146">
                <a:tc>
                  <a:txBody>
                    <a:bodyPr/>
                    <a:lstStyle/>
                    <a:p>
                      <a:r>
                        <a:rPr lang="en-GB" dirty="0" smtClean="0"/>
                        <a:t>Par.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Descrizione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 </a:t>
                      </a:r>
                      <a:r>
                        <a:rPr lang="en-GB" dirty="0" err="1" smtClean="0"/>
                        <a:t>di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scelta</a:t>
                      </a:r>
                      <a:endParaRPr lang="en-GB" dirty="0"/>
                    </a:p>
                  </a:txBody>
                  <a:tcPr/>
                </a:tc>
              </a:tr>
              <a:tr h="51442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[b1.00]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Setta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sorgente</a:t>
                      </a:r>
                      <a:r>
                        <a:rPr lang="en-GB" sz="1400" dirty="0" smtClean="0"/>
                        <a:t> del set point </a:t>
                      </a:r>
                      <a:r>
                        <a:rPr lang="en-GB" sz="1400" dirty="0" err="1" smtClean="0"/>
                        <a:t>di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frequenza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 smtClean="0"/>
                        <a:t>0 </a:t>
                      </a:r>
                      <a:r>
                        <a:rPr lang="en-GB" sz="1500" dirty="0" smtClean="0"/>
                        <a:t>: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potenziometro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su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pannello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operativo</a:t>
                      </a:r>
                      <a:endParaRPr lang="en-GB" sz="1500" dirty="0" smtClean="0"/>
                    </a:p>
                    <a:p>
                      <a:pPr algn="l"/>
                      <a:r>
                        <a:rPr lang="en-GB" sz="1500" b="1" dirty="0" smtClean="0"/>
                        <a:t>1 </a:t>
                      </a:r>
                      <a:r>
                        <a:rPr lang="en-GB" sz="1500" dirty="0" smtClean="0"/>
                        <a:t>: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pannello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operativo</a:t>
                      </a:r>
                      <a:endParaRPr lang="en-GB" sz="1500" baseline="0" dirty="0" smtClean="0"/>
                    </a:p>
                    <a:p>
                      <a:pPr algn="l"/>
                      <a:r>
                        <a:rPr lang="en-GB" sz="1500" b="1" baseline="0" dirty="0" smtClean="0"/>
                        <a:t>2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ingresso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>
                          <a:solidFill>
                            <a:srgbClr val="C00000"/>
                          </a:solidFill>
                        </a:rPr>
                        <a:t>analogico</a:t>
                      </a:r>
                      <a:endParaRPr lang="en-GB" sz="150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GB" sz="1500" b="1" baseline="0" dirty="0" smtClean="0"/>
                        <a:t>3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comando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Pulse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Frequency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4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err="1" smtClean="0"/>
                        <a:t>segnali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Up/Down</a:t>
                      </a:r>
                    </a:p>
                    <a:p>
                      <a:pPr algn="l"/>
                      <a:r>
                        <a:rPr lang="en-GB" sz="1500" b="1" baseline="0" dirty="0" smtClean="0"/>
                        <a:t>5 </a:t>
                      </a:r>
                      <a:r>
                        <a:rPr lang="en-GB" sz="1500" baseline="0" dirty="0" smtClean="0"/>
                        <a:t>: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bus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comunicazione</a:t>
                      </a:r>
                      <a:endParaRPr lang="en-GB" sz="1500" dirty="0" smtClean="0"/>
                    </a:p>
                  </a:txBody>
                  <a:tcPr anchor="ctr"/>
                </a:tc>
              </a:tr>
              <a:tr h="51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[b1.02]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Setta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sorgente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dei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comandi</a:t>
                      </a:r>
                      <a:r>
                        <a:rPr lang="en-GB" sz="1400" baseline="0" dirty="0" smtClean="0"/>
                        <a:t> per </a:t>
                      </a:r>
                      <a:r>
                        <a:rPr lang="en-GB" sz="1400" baseline="0" dirty="0" err="1" smtClean="0"/>
                        <a:t>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convertitore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 smtClean="0"/>
                        <a:t>0 </a:t>
                      </a:r>
                      <a:r>
                        <a:rPr lang="en-GB" sz="1500" dirty="0" smtClean="0"/>
                        <a:t>: </a:t>
                      </a:r>
                      <a:r>
                        <a:rPr lang="en-GB" sz="1500" dirty="0" err="1" smtClean="0">
                          <a:solidFill>
                            <a:srgbClr val="C00000"/>
                          </a:solidFill>
                        </a:rPr>
                        <a:t>pannello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/>
                        <a:t>operativo</a:t>
                      </a:r>
                      <a:endParaRPr lang="en-GB" sz="1500" dirty="0" smtClean="0"/>
                    </a:p>
                    <a:p>
                      <a:pPr algn="l"/>
                      <a:r>
                        <a:rPr lang="en-GB" sz="1500" b="1" dirty="0" smtClean="0"/>
                        <a:t>1 </a:t>
                      </a:r>
                      <a:r>
                        <a:rPr lang="en-GB" sz="1500" dirty="0" smtClean="0"/>
                        <a:t>: </a:t>
                      </a:r>
                      <a:r>
                        <a:rPr lang="en-GB" sz="1500" dirty="0" err="1" smtClean="0"/>
                        <a:t>ingressi</a:t>
                      </a:r>
                      <a:r>
                        <a:rPr lang="en-GB" sz="1500" dirty="0" smtClean="0"/>
                        <a:t> </a:t>
                      </a:r>
                      <a:r>
                        <a:rPr lang="en-GB" sz="1500" dirty="0" err="1" smtClean="0">
                          <a:solidFill>
                            <a:srgbClr val="C00000"/>
                          </a:solidFill>
                        </a:rPr>
                        <a:t>digitali</a:t>
                      </a:r>
                      <a:endParaRPr lang="en-GB" sz="15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GB" sz="1500" b="1" dirty="0" smtClean="0"/>
                        <a:t>2 </a:t>
                      </a:r>
                      <a:r>
                        <a:rPr lang="en-GB" sz="1500" dirty="0" smtClean="0"/>
                        <a:t>: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smtClean="0">
                          <a:solidFill>
                            <a:srgbClr val="C00000"/>
                          </a:solidFill>
                        </a:rPr>
                        <a:t>bus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di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aseline="0" dirty="0" err="1" smtClean="0"/>
                        <a:t>comunicazione</a:t>
                      </a:r>
                      <a:endParaRPr lang="en-GB" sz="1500" dirty="0" smtClean="0"/>
                    </a:p>
                  </a:txBody>
                  <a:tcPr anchor="ctr"/>
                </a:tc>
              </a:tr>
              <a:tr h="51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[b1.04]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smtClean="0"/>
                        <a:t>Set point di </a:t>
                      </a:r>
                      <a:r>
                        <a:rPr lang="en-GB" sz="1400" baseline="0" smtClean="0"/>
                        <a:t>frequenza da pannello operativo</a:t>
                      </a:r>
                      <a:endParaRPr lang="en-GB" sz="1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500" dirty="0" smtClean="0"/>
                        <a:t>Lower Frequency – Upper</a:t>
                      </a:r>
                      <a:r>
                        <a:rPr lang="en-GB" sz="1500" baseline="0" dirty="0" smtClean="0"/>
                        <a:t> Frequency  </a:t>
                      </a:r>
                      <a:endParaRPr lang="en-GB" sz="15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33400" y="5799137"/>
            <a:ext cx="6403975" cy="288925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spcBef>
                <a:spcPct val="35000"/>
              </a:spcBef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819EB1"/>
                </a:solidFill>
                <a:effectLst/>
              </a:rPr>
              <a:t>22/03/2013 | Diego Epis, Carlo Mariani, Andrea Toffalori | © Bosch Rexroth S.p.A. 2013. All rights reserved, also regarding any disposal, exploitation, reproduction, editing, distribution, as well as in the event of applications for industrial property rights.</a:t>
            </a:r>
            <a:endParaRPr kumimoji="0" lang="x-none" sz="700" b="0" i="0" u="none" strike="noStrike" cap="none" normalizeH="0" baseline="0" smtClean="0">
              <a:ln>
                <a:noFill/>
              </a:ln>
              <a:solidFill>
                <a:srgbClr val="819EB1"/>
              </a:solidFill>
              <a:effectLst/>
            </a:endParaRPr>
          </a:p>
        </p:txBody>
      </p:sp>
      <p:sp>
        <p:nvSpPr>
          <p:cNvPr id="5" name="CasellaDiTesto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33400" y="0"/>
            <a:ext cx="7315200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57150" rIns="0" bIns="0" rtlCol="0" anchor="ctr">
            <a:noAutofit/>
          </a:bodyPr>
          <a:lstStyle/>
          <a:p>
            <a:pPr>
              <a:lnSpc>
                <a:spcPct val="111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Frequency Converter - Fv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33400" y="533400"/>
            <a:ext cx="7315200" cy="392460"/>
          </a:xfrm>
          <a:noFill/>
          <a:ln w="0"/>
          <a:effectLst/>
        </p:spPr>
        <p:txBody>
          <a:bodyPr wrap="square" lIns="0" tIns="12700" rIns="0" bIns="0" anchor="t"/>
          <a:lstStyle/>
          <a:p>
            <a:pPr>
              <a:lnSpc>
                <a:spcPct val="111000"/>
              </a:lnSpc>
              <a:spcBef>
                <a:spcPct val="0"/>
              </a:spcBef>
            </a:pPr>
            <a:r>
              <a:rPr lang="en-GB" sz="2700" b="0" smtClean="0"/>
              <a:t>Parametrizzazione – indicatori principali</a:t>
            </a:r>
            <a:endParaRPr lang="en-GB" sz="2700" b="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49883-4976-49DC-950E-16D0B0148DA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LAYOUT" val="configREX00.xml"/>
  <p:tag name="CFG.CUSTOMERVERSION" val="9"/>
  <p:tag name="CONFIG" val="configREX00.xml"/>
  <p:tag name="CFG.VERSION" val="0"/>
  <p:tag name="CFG.LAYOUTID" val="Bosch Rexroth 4:3"/>
  <p:tag name="MAPNAME" val="Map1"/>
  <p:tag name="LICENSEKEY" val="46504b9e-b1c9-48ed-967f-a36de42ae84b"/>
  <p:tag name="ML_1" val="DCIT_Cer"/>
  <p:tag name="ML_2" val="REX.MCR"/>
  <p:tag name="ML_LAYOUT_RESOURCE" val="REX4_3.MCR"/>
  <p:tag name="FIELD.DATE.SUFFIX.CONTENT" val=" | "/>
  <p:tag name="FIELD.CONF.SUFFIX.CONTENT" val=" | "/>
  <p:tag name="FIELD.CONF.COMBOINDEX" val="0"/>
  <p:tag name="FIELD.REM_ABL.SUFFIX.CONTENT" val=" | "/>
  <p:tag name="FIELD.COPY.CONTENT" val="© Bosch Rexroth S.p.A. 2013. All rights reserved, also regarding any disposal, exploitation, reproduction, editing, distribution, as well as in the event of applications for industrial property rights."/>
  <p:tag name="FIELD.COPY.VALUE" val="© Bosch Rexroth S.p.A. 2013. All rights reserved, also regarding any disposal, exploitation, reproduction, editing, distribution, as well as in the event of applications for industrial property rights."/>
  <p:tag name="FIELD.COPY.COMBOINDEX" val="0"/>
  <p:tag name="FIELD.CHAPTER.CONTENT" val="Chapter title (select multiple slides)"/>
  <p:tag name="FIELD.CHAPTER.VALUE" val="Chapter title (select multiple slides)"/>
  <p:tag name="FIELD.DPT.SUFFIX.CONTENT" val=" | "/>
  <p:tag name="FIELD.BGROUP.SUFFIX.CONTENT" val=" | "/>
  <p:tag name="FIELD.BGROUP.COMBOINDEX" val="0"/>
  <p:tag name="FIELDS.INITIALIZED" val="1"/>
  <p:tag name="FIELD.DATE.CONTENT" val="22/03/2013"/>
  <p:tag name="FIELD.DATE.VALUE" val="22/03/2013 | "/>
  <p:tag name="FIELD.DATE.COMBOINDEX" val="-2"/>
  <p:tag name="FIELD.REM_ABL.COMBOINDEX" val="-2"/>
  <p:tag name="FIELD.CHAPTER.COMBOINDEX" val="-2"/>
  <p:tag name="FIELD.DPT.CONTENT" val="Andrea Toffalori, Diego Epis, Carlo Mariani"/>
  <p:tag name="FIELD.DPT.VALUE" val="Andrea Toffalori, Diego Epis, Carlo Mariani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ML_UFSOK" val="de2de3de4de5e27e28de7de6de8de9e10e11e12e13e14e15e16e17e18e19e20e21e22e23e24e25e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6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SEGNAPOSTO TESTO 6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6_SHAPECLASSPROTECTIONTYPE" val="0"/>
  <p:tag name="CASELLADITESTO 8_SHAPECLASSPROTECTIONTYPE" val="11"/>
  <p:tag name="RETTANGOLO 9_SHAPECLASSPROTECTIONTYPE" val="63"/>
  <p:tag name="NBTXT" val="5"/>
  <p:tag name="NBTXTC" val="5"/>
  <p:tag name="AGTX" val="5"/>
  <p:tag name="AGTXC" val="5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MBOINDEX" val="-2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Master1"/>
  <p:tag name="SHAPECLASSPROTECTIONTYPE" val="0"/>
  <p:tag name="COLORS" val="SlideColor;SlideColor;-2;-2;-1;-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Extra1;-1;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opyrightline"/>
  <p:tag name="SHAPECLASSPROTECTIONTYPE" val="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1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2;-2;-1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PROTECTIONTYPE" val="15"/>
  <p:tag name="COLORS" val="TitleBoxColor;TitleBoxColor;-2;-2;TitleBoxColor;-2"/>
  <p:tag name="SHAPECLASSNAME" val="Heade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COLORS" val="-2;-2;-2;-2;PageNumberFontColor;-2"/>
  <p:tag name="SCRIPT" val="1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HeaderLineColor;HeaderLineColor;HeaderLineColor;-2;Head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CHAPTER.CONTENT" val="Frequency converter - Fe"/>
  <p:tag name="FIELD.CHAPTER.VALUE" val="Frequency converter - Fe"/>
  <p:tag name="FIELD.CHAPTER.COMBOINDEX" val="-2"/>
  <p:tag name="FIELD.DPT.COMBOINDEX" val="-2"/>
  <p:tag name="FIELD.DPT.CONTENT" val="Andrea Toffalori, Diego Epis, Carlo Mariani"/>
  <p:tag name="FIELD.DPT.VALUE" val="Andrea Toffalori, Diego Epis, Carlo Mariani |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  <p:tag name="FIELDS" val="CONF;DATE;DPT;REM_ABL;COPY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LogoRexCol01.jpg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-1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Extra6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Extra1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TITOLO 10_SHAPECLASSPROTECTIONTYPE" val="0"/>
  <p:tag name="FIELD.CHAPTER.CONTENT" val="Frequency Converter - Fv"/>
  <p:tag name="FIELD.CHAPTER.VALUE" val="Frequency Converter - Fv"/>
  <p:tag name="FIELD.CHAPTER.COMBOINDEX" val="-2"/>
  <p:tag name="FIELD.DPT.CONTENT" val="Diego Epis, Carlo Mariani, Andrea Toffalori"/>
  <p:tag name="FIELD.DPT.VALUE" val="Diego Epis, Carlo Mariani, Andrea Toffalori | "/>
  <p:tag name="FIELD.DPT.COMBOINDEX" val="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  <p:tag name="COLORS" val="-2;-2;-2;-2;TitleFontColor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DCIT_Cer"/>
  <p:tag name="ML_2" val="REX.MCR"/>
  <p:tag name="FIELDS.INITIALIZED" val="1"/>
  <p:tag name="SHAPESETGROUPCLASSNAME" val="ShapeSetGroup1"/>
  <p:tag name="SHAPESETCLASSNAME" val="TitleText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CASELLADITESTO 4_SHAPECLASSPROTECTIONTYPE" val="11"/>
  <p:tag name="SEGNAPOSTO TESTO 2_SHAPECLASSPROTECTIONTYPE" val="0"/>
  <p:tag name="TITOLO 1_SHAPECLASSPROTECTIONTYPE" val="0"/>
  <p:tag name="RETTANGOLO 5_SHAPECLASSPROTECTIONTYPE" val="63"/>
  <p:tag name="TITOL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opyrightline"/>
  <p:tag name="SHAPECLASSPROTECTIONTYPE" val="6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Chapterbox"/>
  <p:tag name="SHAPECLASSPROTECTIONTYPE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itleBox"/>
  <p:tag name="SHAPECLASSPROTECTIONTYPE" val="0"/>
  <p:tag name="COLORS" val="-2;-2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TitleBoxColor;TitleBoxColor;-2;-2;Title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"/>
  <p:tag name="FONTSETCLASSNAME" val="FontSet1"/>
  <p:tag name="COLORS" val="-2;-2;-2;-2;CopyRightFontColor;-2"/>
  <p:tag name="COLORSETCLASSNAME" val="ColorSet1"/>
  <p:tag name="SCRIPT" val="1"/>
  <p:tag name="FIELDS" val="CONF;DATE;DPT;REM_ABL;COPY;"/>
  <p:tag name="MLI" val="1"/>
  <p:tag name="SHAPESETGROUPCLASSNAME" val="ShapeSetGroup1"/>
  <p:tag name="COLORSETGROUPCLASSNAME" val="ColorSetGroup1"/>
  <p:tag name="FONTSETGROUPCLASSNAME" val="FontSetGroup1"/>
  <p:tag name="SHAPECLASSNAME" val="Copyrightline"/>
  <p:tag name="SHAPECLASSPROTECTIONTYPE" val="63"/>
  <p:tag name="SHAPESETCLASSNAME" val="Title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Head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COLORSETGROUPCLASSNAME" val="ColorSetGroup1"/>
  <p:tag name="FONTSETGROUPCLASSNAME" val="FontSetGroup1"/>
  <p:tag name="SHAPECLASSNAME" val="Chapterbox"/>
  <p:tag name="SHAPECLASSPROTECTIONTYPE" val="11"/>
  <p:tag name="SHAPESETCLASSNAME" val="TitleTex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SHAPESETCLASSNAME" val="TitleText"/>
  <p:tag name="SHAPECLASSNAME" val="TitleBox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Extra1;-1;-1;-1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DCIT_Cer"/>
  <p:tag name="ML_2" val="REX.MCR"/>
  <p:tag name="SHAPESETGROUPCLASSNAME" val="ShapeSetGroup1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REX00.xml"/>
  <p:tag name="MLI" val="1"/>
  <p:tag name="TITOLO 1_SHAPECLASSPROTECTIONTYPE" val="0"/>
  <p:tag name="CASELLADITESTO 4_SHAPECLASSPROTECTIONTYPE" val="11"/>
  <p:tag name="RETTANGOLO 5_SHAPECLASSPROTECTIONTYPE" val="63"/>
  <p:tag name="SHAPESETCLASSNAME" val="TitleText"/>
  <p:tag name="CONFIG" val="configREX00.xml"/>
  <p:tag name="SEGNAPOSTO TESTO 7_SHAPECLASSPROTECTIONTYPE" val="0"/>
  <p:tag name="FIELD.DPT.CONTENT" val="Diego Epis, Carlo Mariani, Andrea Toffalori"/>
  <p:tag name="FIELD.DPT.VALUE" val="Diego Epis, Carlo Mariani, Andrea Toffalori | "/>
  <p:tag name="FIELD.DPT.COMBOINDEX" val="-2"/>
  <p:tag name="FIELD.CHAPTER.CONTENT" val="Frequency Converter - Fv"/>
  <p:tag name="FIELD.CHAPTER.VALUE" val="Frequency Converter - Fv"/>
  <p:tag name="FIELD.CHAPTER.COMBOINDEX" val="-2"/>
</p:tagLst>
</file>

<file path=ppt/theme/theme1.xml><?xml version="1.0" encoding="utf-8"?>
<a:theme xmlns:a="http://schemas.openxmlformats.org/drawingml/2006/main" name="Default 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64461"/>
      </a:accent1>
      <a:accent2>
        <a:srgbClr val="5A7C91"/>
      </a:accent2>
      <a:accent3>
        <a:srgbClr val="B9CDD9"/>
      </a:accent3>
      <a:accent4>
        <a:srgbClr val="DF0024"/>
      </a:accent4>
      <a:accent5>
        <a:srgbClr val="FFFFFF"/>
      </a:accent5>
      <a:accent6>
        <a:srgbClr val="000000"/>
      </a:accent6>
      <a:hlink>
        <a:srgbClr val="D80000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D8D8D"/>
        </a:lt2>
        <a:accent1>
          <a:srgbClr val="226AB6"/>
        </a:accent1>
        <a:accent2>
          <a:srgbClr val="DFE9F4"/>
        </a:accent2>
        <a:accent3>
          <a:srgbClr val="FFFFFF"/>
        </a:accent3>
        <a:accent4>
          <a:srgbClr val="000000"/>
        </a:accent4>
        <a:accent5>
          <a:srgbClr val="ABB9D7"/>
        </a:accent5>
        <a:accent6>
          <a:srgbClr val="CAD3DD"/>
        </a:accent6>
        <a:hlink>
          <a:srgbClr val="D80000"/>
        </a:hlink>
        <a:folHlink>
          <a:srgbClr val="8D8D8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4770</Words>
  <Application>Microsoft Office PowerPoint</Application>
  <PresentationFormat>Personalizzato</PresentationFormat>
  <Paragraphs>903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Default Design</vt:lpstr>
      <vt:lpstr>Rexroth Fv</vt:lpstr>
      <vt:lpstr>Montaggio</vt:lpstr>
      <vt:lpstr>Cablaggio</vt:lpstr>
      <vt:lpstr>Ingressi / Uscite</vt:lpstr>
      <vt:lpstr>Pannello operatore</vt:lpstr>
      <vt:lpstr>Scelta della logica PNP/NPN – External/Internal  </vt:lpstr>
      <vt:lpstr>Visualizzazione dei parametri</vt:lpstr>
      <vt:lpstr>Inizializzazione rapida parametri di lavoro</vt:lpstr>
      <vt:lpstr>Parametrizzazione – indicatori principali</vt:lpstr>
      <vt:lpstr>Logica di selezione di Run/Stop e verso di rotazione</vt:lpstr>
      <vt:lpstr>Settaggio degli ingressi digitali </vt:lpstr>
      <vt:lpstr>Comando da potenziometro su pannello operativo </vt:lpstr>
      <vt:lpstr>Up/Down da remoto </vt:lpstr>
      <vt:lpstr>Multi-speed da remoto - 1  </vt:lpstr>
      <vt:lpstr>Multi-speed da remoto - 2 </vt:lpstr>
      <vt:lpstr>Logic control (profilo di velocità) - 1 </vt:lpstr>
      <vt:lpstr>Logic control (profilo di velocità) - 2 </vt:lpstr>
      <vt:lpstr>Controllo analogico </vt:lpstr>
      <vt:lpstr>Modalità Jog </vt:lpstr>
      <vt:lpstr>Tecnica di controllo V/f </vt:lpstr>
      <vt:lpstr>Tecnica di controllo SVC </vt:lpstr>
      <vt:lpstr>Tecnica di controllo FOC </vt:lpstr>
      <vt:lpstr>Modalità di accelerazione e decelerazione</vt:lpstr>
      <vt:lpstr>Skip frequencies</vt:lpstr>
      <vt:lpstr>Upper/Lower frequency</vt:lpstr>
      <vt:lpstr>DC brake</vt:lpstr>
      <vt:lpstr>Auto-tuning</vt:lpstr>
      <vt:lpstr>Replicazione dei parametri</vt:lpstr>
      <vt:lpstr>Comunicazione Profibus - Funzionalità</vt:lpstr>
      <vt:lpstr>Comunicazione Profibus - Modulo</vt:lpstr>
      <vt:lpstr>Comunicazione Profibus - Parametri</vt:lpstr>
      <vt:lpstr>Comunicazione Profibus - Configurazione Master </vt:lpstr>
      <vt:lpstr>Comunicazione Profibus - PKW Request</vt:lpstr>
      <vt:lpstr>Comunicazione Profibus - PKW Response</vt:lpstr>
      <vt:lpstr>Comunicazione Profibus - Identificativi</vt:lpstr>
      <vt:lpstr>Comunicazione Profibus - Control Word (PZD1)</vt:lpstr>
      <vt:lpstr>Comunicazione Profibus - Status Word (PZD1)</vt:lpstr>
      <vt:lpstr>Comunicazione Profibus - REF / ACT Word (PZD2)</vt:lpstr>
      <vt:lpstr>Comunicazione Profibus - Grandezze monitorabili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</dc:title>
  <dc:creator>FIXED-TERM Mariani Carlo (DCIT/SFP)</dc:creator>
  <cp:lastModifiedBy>nicomari</cp:lastModifiedBy>
  <cp:revision>71</cp:revision>
  <dcterms:created xsi:type="dcterms:W3CDTF">2013-03-21T15:23:47Z</dcterms:created>
  <dcterms:modified xsi:type="dcterms:W3CDTF">2013-06-21T12:18:27Z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