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tags/tag227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36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tags/tag225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32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tags/tag219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slides/slide24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15.xml" ContentType="application/vnd.openxmlformats-officedocument.presentationml.tags+xml"/>
  <Override PartName="/ppt/tags/tag233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8" r:id="rId3"/>
    <p:sldId id="259" r:id="rId4"/>
    <p:sldId id="293" r:id="rId5"/>
    <p:sldId id="260" r:id="rId6"/>
    <p:sldId id="261" r:id="rId7"/>
    <p:sldId id="29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1" r:id="rId25"/>
    <p:sldId id="292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8534400" cy="6172200"/>
  <p:notesSz cx="6858000" cy="9144000"/>
  <p:custDataLst>
    <p:tags r:id="rId38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buNone/>
      <a:defRPr lang="en-GB" sz="1800" b="0" i="0" u="none" kern="1200">
        <a:solidFill>
          <a:schemeClr val="tx1"/>
        </a:solidFill>
        <a:latin typeface="Bosch Office Sans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461"/>
    <a:srgbClr val="5A7C91"/>
    <a:srgbClr val="B9CDD9"/>
    <a:srgbClr val="8BA8BB"/>
    <a:srgbClr val="DF0024"/>
    <a:srgbClr val="819EB1"/>
    <a:srgbClr val="CFDDE7"/>
    <a:srgbClr val="FFFFFF"/>
    <a:srgbClr val="969696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5" autoAdjust="0"/>
    <p:restoredTop sz="94660"/>
  </p:normalViewPr>
  <p:slideViewPr>
    <p:cSldViewPr>
      <p:cViewPr varScale="1">
        <p:scale>
          <a:sx n="114" d="100"/>
          <a:sy n="114" d="100"/>
        </p:scale>
        <p:origin x="-282" y="-102"/>
      </p:cViewPr>
      <p:guideLst>
        <p:guide orient="horz" pos="1944"/>
        <p:guide pos="26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Bosch Office San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sch Office San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Bosch Office San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sch Office Sans"/>
              </a:defRPr>
            </a:lvl1pPr>
          </a:lstStyle>
          <a:p>
            <a:pPr>
              <a:defRPr/>
            </a:pPr>
            <a:fld id="{C3E4D66F-B8F9-4FC4-9A8B-65A28843C60A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Bosch Office San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sch Office San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8863" y="685800"/>
            <a:ext cx="47402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Bosch Office San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sch Office Sans"/>
              </a:defRPr>
            </a:lvl1pPr>
          </a:lstStyle>
          <a:p>
            <a:pPr>
              <a:defRPr/>
            </a:pPr>
            <a:fld id="{F78B4EFE-9DF4-4EB2-BB41-441CAD73EDA0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2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F95DF-4DDA-49E6-98B9-2487053B4FA9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 userDrawn="1">
            <p:custDataLst>
              <p:tags r:id="rId1"/>
            </p:custDataLst>
          </p:nvPr>
        </p:nvSpPr>
        <p:spPr>
          <a:xfrm>
            <a:off x="0" y="0"/>
            <a:ext cx="8534400" cy="533400"/>
          </a:xfrm>
          <a:prstGeom prst="rect">
            <a:avLst/>
          </a:prstGeom>
          <a:solidFill>
            <a:srgbClr val="819EB1"/>
          </a:solidFill>
          <a:ln w="0">
            <a:noFill/>
          </a:ln>
          <a:effectLst/>
        </p:spPr>
        <p:txBody>
          <a:bodyPr vert="horz" lIns="0" tIns="0" rIns="0" bIns="0" rtlCol="0">
            <a:noAutofit/>
          </a:bodyPr>
          <a:lstStyle/>
          <a:p>
            <a:endParaRPr lang="x-none">
              <a:solidFill>
                <a:srgbClr val="819EB1"/>
              </a:solidFill>
            </a:endParaRPr>
          </a:p>
        </p:txBody>
      </p:sp>
      <p:cxnSp>
        <p:nvCxnSpPr>
          <p:cNvPr id="7" name="Connettore 1 6"/>
          <p:cNvCxnSpPr/>
          <p:nvPr userDrawn="1">
            <p:custDataLst>
              <p:tags r:id="rId2"/>
            </p:custDataLst>
          </p:nvPr>
        </p:nvCxnSpPr>
        <p:spPr bwMode="auto">
          <a:xfrm>
            <a:off x="0" y="533400"/>
            <a:ext cx="8534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Immagine 5" descr="LOGOREXCOL01.jp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223125" y="5626100"/>
            <a:ext cx="1079500" cy="439737"/>
          </a:xfrm>
          <a:prstGeom prst="rect">
            <a:avLst/>
          </a:prstGeom>
          <a:ln w="0">
            <a:noFill/>
          </a:ln>
          <a:effectLst/>
        </p:spPr>
      </p:pic>
      <p:cxnSp>
        <p:nvCxnSpPr>
          <p:cNvPr id="5" name="Connettore 1 4"/>
          <p:cNvCxnSpPr/>
          <p:nvPr userDrawn="1">
            <p:custDataLst>
              <p:tags r:id="rId4"/>
            </p:custDataLst>
          </p:nvPr>
        </p:nvCxnSpPr>
        <p:spPr bwMode="auto">
          <a:xfrm>
            <a:off x="0" y="5534025"/>
            <a:ext cx="852963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CFDDE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39763" y="1917700"/>
            <a:ext cx="7254875" cy="1322388"/>
          </a:xfrm>
        </p:spPr>
        <p:txBody>
          <a:bodyPr/>
          <a:lstStyle>
            <a:lvl1pPr algn="l" defTabSz="839788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800" b="1" i="0" u="none">
                <a:latin typeface="Bosch Office San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79525" y="3497263"/>
            <a:ext cx="5975350" cy="1577975"/>
          </a:xfrm>
        </p:spPr>
        <p:txBody>
          <a:bodyPr/>
          <a:lstStyle>
            <a:lvl1pPr marL="0" indent="0" algn="ctr" defTabSz="839788" rtl="0" eaLnBrk="0" fontAlgn="base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None/>
              <a:defRPr sz="2000" b="0" i="0" u="none">
                <a:solidFill>
                  <a:schemeClr val="tx1">
                    <a:tint val="75000"/>
                  </a:schemeClr>
                </a:solidFill>
                <a:latin typeface="Bosch Office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76200" y="5851525"/>
            <a:ext cx="381000" cy="190500"/>
          </a:xfrm>
          <a:ln w="0"/>
          <a:effectLst/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>
                <a:solidFill>
                  <a:srgbClr val="819EB1"/>
                </a:solidFill>
              </a:defRPr>
            </a:lvl1pPr>
          </a:lstStyle>
          <a:p>
            <a:pPr>
              <a:defRPr/>
            </a:pPr>
            <a:fld id="{745C7CBA-5CAB-405B-BE51-09B8B6D2AF89}" type="slidenum">
              <a:rPr lang="x-none" smtClean="0"/>
              <a:pPr>
                <a:defRPr/>
              </a:pPr>
              <a:t>‹N›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C7CBA-5CAB-405B-BE51-09B8B6D2AF89}" type="slidenum">
              <a:rPr lang="" smtClean="0"/>
              <a:pPr>
                <a:defRPr/>
              </a:pPr>
              <a:t>‹N›</a:t>
            </a:fld>
            <a:endParaRPr 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4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11" Type="http://schemas.openxmlformats.org/officeDocument/2006/relationships/tags" Target="../tags/tag8.xml"/><Relationship Id="rId5" Type="http://schemas.openxmlformats.org/officeDocument/2006/relationships/tags" Target="../tags/tag2.xml"/><Relationship Id="rId10" Type="http://schemas.openxmlformats.org/officeDocument/2006/relationships/tags" Target="../tags/tag7.xml"/><Relationship Id="rId4" Type="http://schemas.openxmlformats.org/officeDocument/2006/relationships/theme" Target="../theme/theme1.xml"/><Relationship Id="rId9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ext Box 2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8534400" cy="533400"/>
          </a:xfrm>
          <a:prstGeom prst="rect">
            <a:avLst/>
          </a:prstGeom>
          <a:solidFill>
            <a:srgbClr val="819EB1"/>
          </a:solidFill>
          <a:ln w="0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defRPr/>
            </a:pPr>
            <a:endParaRPr lang="" noProof="1">
              <a:solidFill>
                <a:srgbClr val="819EB1"/>
              </a:solidFill>
              <a:latin typeface="Bosch Office Sans"/>
            </a:endParaRP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  <p:custDataLst>
              <p:tags r:id="rId6"/>
            </p:custDataLst>
          </p:nvPr>
        </p:nvSpPr>
        <p:spPr bwMode="auto">
          <a:xfrm>
            <a:off x="76200" y="5851525"/>
            <a:ext cx="381000" cy="190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 sz="1500">
                <a:solidFill>
                  <a:srgbClr val="819EB1"/>
                </a:solidFill>
                <a:latin typeface="Bosch Office Sans"/>
              </a:defRPr>
            </a:lvl1pPr>
          </a:lstStyle>
          <a:p>
            <a:pPr>
              <a:defRPr/>
            </a:pPr>
            <a:fld id="{745C7CBA-5CAB-405B-BE51-09B8B6D2AF89}" type="slidenum">
              <a:rPr lang=""/>
              <a:pPr>
                <a:defRPr/>
              </a:pPr>
              <a:t>‹N›</a:t>
            </a:fld>
            <a:endParaRPr lang=""/>
          </a:p>
        </p:txBody>
      </p:sp>
      <p:cxnSp>
        <p:nvCxnSpPr>
          <p:cNvPr id="1028" name="Gerade Verbindung 8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0" y="533400"/>
            <a:ext cx="8534400" cy="0"/>
          </a:xfrm>
          <a:prstGeom prst="line">
            <a:avLst/>
          </a:prstGeom>
          <a:noFill/>
          <a:ln w="12700" algn="ctr">
            <a:solidFill>
              <a:srgbClr val="FFFFFF"/>
            </a:solidFill>
            <a:round/>
            <a:headEnd/>
            <a:tailEnd/>
          </a:ln>
        </p:spPr>
      </p:cxnSp>
      <p:pic>
        <p:nvPicPr>
          <p:cNvPr id="1029" name="Grafik 7" descr="LogoRexCol01.jpg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23125" y="5626100"/>
            <a:ext cx="1079500" cy="4397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cxnSp>
        <p:nvCxnSpPr>
          <p:cNvPr id="1030" name="Gerade Verbindung 6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0" y="5534025"/>
            <a:ext cx="8529638" cy="0"/>
          </a:xfrm>
          <a:prstGeom prst="line">
            <a:avLst/>
          </a:prstGeom>
          <a:noFill/>
          <a:ln w="12700" algn="ctr">
            <a:solidFill>
              <a:srgbClr val="CFDDE7"/>
            </a:solidFill>
            <a:round/>
            <a:headEnd/>
            <a:tailEnd/>
          </a:ln>
        </p:spPr>
      </p:cxnSp>
      <p:sp>
        <p:nvSpPr>
          <p:cNvPr id="1031" name="Rectangle 18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685800" y="965200"/>
            <a:ext cx="7620000" cy="711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title style</a:t>
            </a:r>
          </a:p>
        </p:txBody>
      </p:sp>
      <p:sp>
        <p:nvSpPr>
          <p:cNvPr id="1032" name="Rectangle 17"/>
          <p:cNvSpPr>
            <a:spLocks noGrp="1" noChangeArrowheads="1"/>
          </p:cNvSpPr>
          <p:nvPr>
            <p:ph type="body" idx="1"/>
            <p:custDataLst>
              <p:tags r:id="rId11"/>
            </p:custDataLst>
          </p:nvPr>
        </p:nvSpPr>
        <p:spPr bwMode="auto">
          <a:xfrm>
            <a:off x="685800" y="1676400"/>
            <a:ext cx="7620000" cy="3962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hf hdr="0" ftr="0" dt="0"/>
  <p:txStyles>
    <p:titleStyle>
      <a:lvl1pPr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700">
          <a:solidFill>
            <a:srgbClr val="000000"/>
          </a:solidFill>
          <a:latin typeface="Bosch Office Sans"/>
          <a:ea typeface="+mj-ea"/>
          <a:cs typeface="+mj-cs"/>
        </a:defRPr>
      </a:lvl1pPr>
      <a:lvl2pPr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700">
          <a:solidFill>
            <a:srgbClr val="000000"/>
          </a:solidFill>
          <a:latin typeface="Bosch Office Sans" pitchFamily="34" charset="0"/>
        </a:defRPr>
      </a:lvl2pPr>
      <a:lvl3pPr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700">
          <a:solidFill>
            <a:srgbClr val="000000"/>
          </a:solidFill>
          <a:latin typeface="Bosch Office Sans" pitchFamily="34" charset="0"/>
        </a:defRPr>
      </a:lvl3pPr>
      <a:lvl4pPr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700">
          <a:solidFill>
            <a:srgbClr val="000000"/>
          </a:solidFill>
          <a:latin typeface="Bosch Office Sans" pitchFamily="34" charset="0"/>
        </a:defRPr>
      </a:lvl4pPr>
      <a:lvl5pPr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700">
          <a:solidFill>
            <a:srgbClr val="000000"/>
          </a:solidFill>
          <a:latin typeface="Bosch Office Sans" pitchFamily="34" charset="0"/>
        </a:defRPr>
      </a:lvl5pPr>
      <a:lvl6pPr marL="457200"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b="1">
          <a:solidFill>
            <a:srgbClr val="000000"/>
          </a:solidFill>
          <a:latin typeface="Arial" charset="0"/>
        </a:defRPr>
      </a:lvl6pPr>
      <a:lvl7pPr marL="914400"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b="1">
          <a:solidFill>
            <a:srgbClr val="000000"/>
          </a:solidFill>
          <a:latin typeface="Arial" charset="0"/>
        </a:defRPr>
      </a:lvl7pPr>
      <a:lvl8pPr marL="1371600"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b="1">
          <a:solidFill>
            <a:srgbClr val="000000"/>
          </a:solidFill>
          <a:latin typeface="Arial" charset="0"/>
        </a:defRPr>
      </a:lvl8pPr>
      <a:lvl9pPr marL="1828800"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b="1">
          <a:solidFill>
            <a:srgbClr val="000000"/>
          </a:solidFill>
          <a:latin typeface="Arial" charset="0"/>
        </a:defRPr>
      </a:lvl9pPr>
    </p:titleStyle>
    <p:bodyStyle>
      <a:lvl1pPr marL="304800" indent="-304800" algn="l" defTabSz="839788" rtl="0" eaLnBrk="0" fontAlgn="base" hangingPunct="0">
        <a:lnSpc>
          <a:spcPct val="111000"/>
        </a:lnSpc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 sz="3200">
          <a:solidFill>
            <a:schemeClr val="tx1"/>
          </a:solidFill>
          <a:latin typeface="Bosch Office Sans"/>
          <a:ea typeface="+mn-ea"/>
          <a:cs typeface="+mn-cs"/>
        </a:defRPr>
      </a:lvl1pPr>
      <a:lvl2pPr marL="609600" indent="-190500" algn="l" defTabSz="839788" rtl="0" eaLnBrk="0" fontAlgn="base" hangingPunct="0">
        <a:lnSpc>
          <a:spcPct val="111000"/>
        </a:lnSpc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 sz="2800">
          <a:solidFill>
            <a:schemeClr val="tx1"/>
          </a:solidFill>
          <a:latin typeface="Bosch Office Sans"/>
        </a:defRPr>
      </a:lvl2pPr>
      <a:lvl3pPr marL="914400" indent="-190500" algn="l" defTabSz="839788" rtl="0" eaLnBrk="0" fontAlgn="base" hangingPunct="0">
        <a:lnSpc>
          <a:spcPct val="111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Bosch Office Sans" pitchFamily="34" charset="0"/>
        <a:buChar char="-"/>
        <a:defRPr sz="2400">
          <a:solidFill>
            <a:schemeClr val="tx1"/>
          </a:solidFill>
          <a:latin typeface="Bosch Office Sans"/>
        </a:defRPr>
      </a:lvl3pPr>
      <a:lvl4pPr marL="1219200" indent="-190500" algn="l" defTabSz="839788" rtl="0" eaLnBrk="0" fontAlgn="base" hangingPunct="0">
        <a:lnSpc>
          <a:spcPct val="111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Bosch Office Sans" pitchFamily="34" charset="0"/>
        <a:buChar char="-"/>
        <a:defRPr sz="2000">
          <a:solidFill>
            <a:schemeClr val="tx1"/>
          </a:solidFill>
          <a:latin typeface="Bosch Office Sans"/>
        </a:defRPr>
      </a:lvl4pPr>
      <a:lvl5pPr marL="1524000" indent="-190500" algn="l" defTabSz="839788" rtl="0" eaLnBrk="0" fontAlgn="base" hangingPunct="0">
        <a:lnSpc>
          <a:spcPct val="111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Bosch Office Sans" pitchFamily="34" charset="0"/>
        <a:buChar char="-"/>
        <a:defRPr sz="2000">
          <a:solidFill>
            <a:schemeClr val="tx1"/>
          </a:solidFill>
          <a:latin typeface="Bosch Office Sans"/>
        </a:defRPr>
      </a:lvl5pPr>
      <a:lvl6pPr marL="2463800" indent="-279400" algn="l" defTabSz="839788" rtl="0" eaLnBrk="0" fontAlgn="base" hangingPunct="0">
        <a:spcBef>
          <a:spcPct val="20000"/>
        </a:spcBef>
        <a:spcAft>
          <a:spcPct val="0"/>
        </a:spcAft>
        <a:buClr>
          <a:srgbClr val="D80000"/>
        </a:buClr>
        <a:buSzPct val="100000"/>
        <a:buFont typeface="Arial" charset="0"/>
        <a:buChar char="-"/>
        <a:defRPr>
          <a:solidFill>
            <a:schemeClr val="tx1"/>
          </a:solidFill>
          <a:latin typeface="+mn-lt"/>
        </a:defRPr>
      </a:lvl6pPr>
      <a:lvl7pPr marL="2921000" indent="-279400" algn="l" defTabSz="839788" rtl="0" eaLnBrk="0" fontAlgn="base" hangingPunct="0">
        <a:spcBef>
          <a:spcPct val="20000"/>
        </a:spcBef>
        <a:spcAft>
          <a:spcPct val="0"/>
        </a:spcAft>
        <a:buClr>
          <a:srgbClr val="D80000"/>
        </a:buClr>
        <a:buSzPct val="100000"/>
        <a:buFont typeface="Arial" charset="0"/>
        <a:buChar char="-"/>
        <a:defRPr>
          <a:solidFill>
            <a:schemeClr val="tx1"/>
          </a:solidFill>
          <a:latin typeface="+mn-lt"/>
        </a:defRPr>
      </a:lvl7pPr>
      <a:lvl8pPr marL="3378200" indent="-279400" algn="l" defTabSz="839788" rtl="0" eaLnBrk="0" fontAlgn="base" hangingPunct="0">
        <a:spcBef>
          <a:spcPct val="20000"/>
        </a:spcBef>
        <a:spcAft>
          <a:spcPct val="0"/>
        </a:spcAft>
        <a:buClr>
          <a:srgbClr val="D80000"/>
        </a:buClr>
        <a:buSzPct val="100000"/>
        <a:buFont typeface="Arial" charset="0"/>
        <a:buChar char="-"/>
        <a:defRPr>
          <a:solidFill>
            <a:schemeClr val="tx1"/>
          </a:solidFill>
          <a:latin typeface="+mn-lt"/>
        </a:defRPr>
      </a:lvl8pPr>
      <a:lvl9pPr marL="3835400" indent="-279400" algn="l" defTabSz="839788" rtl="0" eaLnBrk="0" fontAlgn="base" hangingPunct="0">
        <a:spcBef>
          <a:spcPct val="20000"/>
        </a:spcBef>
        <a:spcAft>
          <a:spcPct val="0"/>
        </a:spcAft>
        <a:buClr>
          <a:srgbClr val="D80000"/>
        </a:buClr>
        <a:buSzPct val="100000"/>
        <a:buFont typeface="Arial" charset="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10" Type="http://schemas.openxmlformats.org/officeDocument/2006/relationships/image" Target="../media/image13.png"/><Relationship Id="rId4" Type="http://schemas.openxmlformats.org/officeDocument/2006/relationships/tags" Target="../tags/tag95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3.xml"/><Relationship Id="rId4" Type="http://schemas.openxmlformats.org/officeDocument/2006/relationships/tags" Target="../tags/tag10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3.xml"/><Relationship Id="rId4" Type="http://schemas.openxmlformats.org/officeDocument/2006/relationships/tags" Target="../tags/tag1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3.xml"/><Relationship Id="rId4" Type="http://schemas.openxmlformats.org/officeDocument/2006/relationships/tags" Target="../tags/tag1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34.xml"/><Relationship Id="rId4" Type="http://schemas.openxmlformats.org/officeDocument/2006/relationships/tags" Target="../tags/tag1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39.xml"/><Relationship Id="rId4" Type="http://schemas.openxmlformats.org/officeDocument/2006/relationships/tags" Target="../tags/tag13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3" Type="http://schemas.openxmlformats.org/officeDocument/2006/relationships/tags" Target="../tags/tag23.xml"/><Relationship Id="rId21" Type="http://schemas.openxmlformats.org/officeDocument/2006/relationships/tags" Target="../tags/tag41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image" Target="../media/image4.png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tags" Target="../tags/tag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4.xml"/><Relationship Id="rId4" Type="http://schemas.openxmlformats.org/officeDocument/2006/relationships/tags" Target="../tags/tag14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9.xml"/><Relationship Id="rId4" Type="http://schemas.openxmlformats.org/officeDocument/2006/relationships/tags" Target="../tags/tag1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54.xml"/><Relationship Id="rId4" Type="http://schemas.openxmlformats.org/officeDocument/2006/relationships/tags" Target="../tags/tag15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5.xml"/><Relationship Id="rId4" Type="http://schemas.openxmlformats.org/officeDocument/2006/relationships/tags" Target="../tags/tag16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9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image" Target="../media/image15.png"/><Relationship Id="rId5" Type="http://schemas.openxmlformats.org/officeDocument/2006/relationships/tags" Target="../tags/tag177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76.xml"/><Relationship Id="rId9" Type="http://schemas.openxmlformats.org/officeDocument/2006/relationships/tags" Target="../tags/tag18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3" Type="http://schemas.openxmlformats.org/officeDocument/2006/relationships/tags" Target="../tags/tag184.xml"/><Relationship Id="rId7" Type="http://schemas.openxmlformats.org/officeDocument/2006/relationships/tags" Target="../tags/tag188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image" Target="../media/image16.png"/><Relationship Id="rId5" Type="http://schemas.openxmlformats.org/officeDocument/2006/relationships/tags" Target="../tags/tag186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85.xml"/><Relationship Id="rId9" Type="http://schemas.openxmlformats.org/officeDocument/2006/relationships/tags" Target="../tags/tag19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9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10" Type="http://schemas.openxmlformats.org/officeDocument/2006/relationships/image" Target="../media/image18.png"/><Relationship Id="rId4" Type="http://schemas.openxmlformats.org/officeDocument/2006/relationships/tags" Target="../tags/tag200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image" Target="../media/image6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5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47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image" Target="../media/image20.png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12" Type="http://schemas.openxmlformats.org/officeDocument/2006/relationships/image" Target="../media/image19.png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15.xml"/><Relationship Id="rId10" Type="http://schemas.openxmlformats.org/officeDocument/2006/relationships/tags" Target="../tags/tag220.xml"/><Relationship Id="rId4" Type="http://schemas.openxmlformats.org/officeDocument/2006/relationships/tags" Target="../tags/tag214.xml"/><Relationship Id="rId9" Type="http://schemas.openxmlformats.org/officeDocument/2006/relationships/tags" Target="../tags/tag2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tags" Target="../tags/tag2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5" Type="http://schemas.openxmlformats.org/officeDocument/2006/relationships/tags" Target="../tags/tag238.xml"/><Relationship Id="rId4" Type="http://schemas.openxmlformats.org/officeDocument/2006/relationships/tags" Target="../tags/tag2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7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image" Target="../media/image11.png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10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9.png"/><Relationship Id="rId5" Type="http://schemas.openxmlformats.org/officeDocument/2006/relationships/tags" Target="../tags/tag71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70.xml"/><Relationship Id="rId9" Type="http://schemas.openxmlformats.org/officeDocument/2006/relationships/tags" Target="../tags/tag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20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22784" y="529816"/>
            <a:ext cx="7254875" cy="1322388"/>
          </a:xfrm>
          <a:solidFill>
            <a:srgbClr val="FFFFFF"/>
          </a:solidFill>
          <a:ln w="0"/>
          <a:effectLst/>
        </p:spPr>
        <p:txBody>
          <a:bodyPr wrap="square" lIns="76200" tIns="12700" rIns="7620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GB" sz="2700" b="0" dirty="0" smtClean="0"/>
              <a:t>Rexroth Fe</a:t>
            </a:r>
            <a:endParaRPr lang="en-GB" sz="2700" b="0" dirty="0"/>
          </a:p>
        </p:txBody>
      </p:sp>
      <p:sp>
        <p:nvSpPr>
          <p:cNvPr id="2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2400" y="961864"/>
            <a:ext cx="5190964" cy="43924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63500" rIns="0" bIns="0" numCol="1" anchor="t" anchorCtr="0" compatLnSpc="1">
            <a:prstTxWarp prst="textNoShape">
              <a:avLst/>
            </a:prstTxWarp>
          </a:bodyPr>
          <a:lstStyle/>
          <a:p>
            <a:pPr marL="304800" marR="0" lvl="0" indent="-3048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2000" kern="0" dirty="0" smtClean="0"/>
              <a:t>R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ange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di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potenza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: 0,75 – 160kW</a:t>
            </a:r>
          </a:p>
          <a:p>
            <a:pPr marL="304800" marR="0" lvl="0" indent="-3048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Range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di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tensione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: 380 – 480V solo 3 AC</a:t>
            </a:r>
          </a:p>
          <a:p>
            <a:pPr marL="304800" marR="0" lvl="0" indent="-3048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  <a:p>
            <a:pPr marL="304800" marR="0" lvl="0" indent="-3048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Contiene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due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serie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di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prodotti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  <a:p>
            <a:pPr marL="609600" marR="0" lvl="1" indent="-1905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</a:rPr>
              <a:t>Tipo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</a:rPr>
              <a:t> G, per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</a:rPr>
              <a:t>elevati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</a:rPr>
              <a:t>sovraccarichi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sch Office Sans"/>
            </a:endParaRPr>
          </a:p>
          <a:p>
            <a:pPr marL="609600" marR="0" lvl="1" indent="-1905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</a:rPr>
              <a:t>Tipo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</a:rPr>
              <a:t> P, per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</a:rPr>
              <a:t>carichi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</a:rPr>
              <a:t>continui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</a:rPr>
              <a:t> (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</a:rPr>
              <a:t>pompe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</a:rPr>
              <a:t>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</a:rPr>
              <a:t>ventilatori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</a:rPr>
              <a:t>)</a:t>
            </a:r>
          </a:p>
          <a:p>
            <a:pPr marL="609600" marR="0" lvl="1" indent="-1905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sch Office Sans"/>
            </a:endParaRPr>
          </a:p>
          <a:p>
            <a:pPr marL="304800" marR="0" lvl="0" indent="-3048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Tecnica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di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controllo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: V/f</a:t>
            </a:r>
          </a:p>
          <a:p>
            <a:pPr marL="304800" marR="0" lvl="0" indent="-3048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  <a:p>
            <a:pPr marL="304800" marR="0" lvl="0" indent="-3048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Certificazioni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: CE, UL,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Gost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R</a:t>
            </a:r>
          </a:p>
          <a:p>
            <a:pPr marL="304800" marR="0" lvl="0" indent="-3048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0" name="Rettangolo 9"/>
          <p:cNvSpPr/>
          <p:nvPr>
            <p:custDataLst>
              <p:tags r:id="rId4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Andrea Toffalori, Diego Epis, Carlo Mariani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9" name="CasellaDiTesto 8"/>
          <p:cNvSpPr txBox="1"/>
          <p:nvPr>
            <p:custDataLst>
              <p:tags r:id="rId5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3" name="Sottotitolo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" name="Picture 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71356" y="1681944"/>
            <a:ext cx="2700300" cy="2810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CasellaDiTesto 10"/>
          <p:cNvSpPr txBox="1"/>
          <p:nvPr>
            <p:custDataLst>
              <p:tags r:id="rId7"/>
            </p:custDataLst>
          </p:nvPr>
        </p:nvSpPr>
        <p:spPr>
          <a:xfrm>
            <a:off x="468778" y="4898204"/>
            <a:ext cx="75968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FF0000"/>
                </a:solidFill>
              </a:rPr>
              <a:t>La seguente documentazione è stata realizzata internamente per agevolare l’utilizzo del componente e delle sue funzionalità, descritte all’utilizzatore. Non è una documentazione ufficiale Bosch </a:t>
            </a:r>
            <a:r>
              <a:rPr lang="it-IT" sz="1100" b="1" dirty="0" err="1" smtClean="0">
                <a:solidFill>
                  <a:srgbClr val="FF0000"/>
                </a:solidFill>
              </a:rPr>
              <a:t>Rexroth</a:t>
            </a:r>
            <a:r>
              <a:rPr lang="it-IT" sz="1100" b="1" dirty="0" smtClean="0">
                <a:solidFill>
                  <a:srgbClr val="FF0000"/>
                </a:solidFill>
              </a:rPr>
              <a:t> e non sostituisce la manualistica che è l’unico riferimento ufficiale Bosch </a:t>
            </a:r>
            <a:r>
              <a:rPr lang="it-IT" sz="1100" b="1" dirty="0" err="1" smtClean="0">
                <a:solidFill>
                  <a:srgbClr val="FF0000"/>
                </a:solidFill>
              </a:rPr>
              <a:t>Rexroth</a:t>
            </a:r>
            <a:r>
              <a:rPr lang="it-IT" sz="1100" b="1" dirty="0" smtClean="0">
                <a:solidFill>
                  <a:srgbClr val="FF0000"/>
                </a:solidFill>
              </a:rPr>
              <a:t> (Manuale R912001311 Edizione 08). 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C7CBA-5CAB-405B-BE51-09B8B6D2AF89}" type="slidenum">
              <a:rPr lang="x-none" smtClean="0"/>
              <a:pPr>
                <a:defRPr/>
              </a:pPr>
              <a:t>1</a:t>
            </a:fld>
            <a:endParaRPr lang="x-non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Andrea Toffalori, Diego Epis, Carlo Mariani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33400" y="1066800"/>
            <a:ext cx="7315200" cy="3810000"/>
          </a:xfrm>
          <a:ln w="0"/>
          <a:effectLst/>
        </p:spPr>
        <p:txBody>
          <a:bodyPr wrap="square" lIns="0" tIns="63500" rIns="0" bIns="0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33400"/>
            <a:ext cx="7315200" cy="533400"/>
          </a:xfrm>
          <a:noFill/>
          <a:ln w="0"/>
          <a:effectLst/>
        </p:spPr>
        <p:txBody>
          <a:bodyPr wrap="square" lIns="0" tIns="12700" rIns="0" bIns="0" anchor="t"/>
          <a:lstStyle/>
          <a:p>
            <a:pPr algn="ctr">
              <a:lnSpc>
                <a:spcPct val="111000"/>
              </a:lnSpc>
              <a:spcBef>
                <a:spcPct val="0"/>
              </a:spcBef>
            </a:pPr>
            <a:r>
              <a:rPr lang="en-GB" sz="2700" b="0" dirty="0" err="1" smtClean="0"/>
              <a:t>Parametrizzazione</a:t>
            </a:r>
            <a:endParaRPr lang="en-GB" sz="2700" b="0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98747" y="997869"/>
          <a:ext cx="7992889" cy="4504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21"/>
                <a:gridCol w="2429954"/>
                <a:gridCol w="4805714"/>
              </a:tblGrid>
              <a:tr h="461146">
                <a:tc>
                  <a:txBody>
                    <a:bodyPr/>
                    <a:lstStyle/>
                    <a:p>
                      <a:r>
                        <a:rPr lang="en-GB" dirty="0" smtClean="0"/>
                        <a:t>Par.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Descrizione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Range </a:t>
                      </a:r>
                      <a:r>
                        <a:rPr lang="en-GB" dirty="0" err="1" smtClean="0"/>
                        <a:t>di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scelta</a:t>
                      </a:r>
                      <a:endParaRPr lang="en-GB" dirty="0"/>
                    </a:p>
                  </a:txBody>
                  <a:tcPr/>
                </a:tc>
              </a:tr>
              <a:tr h="51442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[b01]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Setta</a:t>
                      </a:r>
                      <a:r>
                        <a:rPr lang="en-GB" sz="1400" baseline="0" dirty="0" smtClean="0"/>
                        <a:t> la </a:t>
                      </a:r>
                      <a:r>
                        <a:rPr lang="en-GB" sz="1400" baseline="0" dirty="0" err="1" smtClean="0"/>
                        <a:t>frequenza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da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pannello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operativo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baseline="0" dirty="0" smtClean="0"/>
                        <a:t>Lower Frequency – Upper Frequency [Hz]</a:t>
                      </a:r>
                    </a:p>
                  </a:txBody>
                  <a:tcPr anchor="ctr"/>
                </a:tc>
              </a:tr>
              <a:tr h="3524929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[b02]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Setta</a:t>
                      </a:r>
                      <a:r>
                        <a:rPr lang="en-GB" sz="1400" dirty="0" smtClean="0"/>
                        <a:t> la </a:t>
                      </a:r>
                      <a:r>
                        <a:rPr lang="en-GB" sz="1400" dirty="0" err="1" smtClean="0"/>
                        <a:t>sorgente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dei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comandi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di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frequenza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b="1" dirty="0" smtClean="0"/>
                        <a:t>0 </a:t>
                      </a:r>
                      <a:r>
                        <a:rPr lang="en-GB" sz="1500" dirty="0" smtClean="0"/>
                        <a:t>: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Settaggio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attraverso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il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>
                          <a:solidFill>
                            <a:srgbClr val="C00000"/>
                          </a:solidFill>
                        </a:rPr>
                        <a:t>pannello</a:t>
                      </a:r>
                      <a:r>
                        <a:rPr lang="en-GB" sz="15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GB" sz="1500" baseline="0" dirty="0" err="1" smtClean="0">
                          <a:solidFill>
                            <a:srgbClr val="C00000"/>
                          </a:solidFill>
                        </a:rPr>
                        <a:t>operativo</a:t>
                      </a:r>
                      <a:endParaRPr lang="en-GB" sz="1500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l"/>
                      <a:r>
                        <a:rPr lang="en-GB" sz="1500" b="1" baseline="0" dirty="0" smtClean="0">
                          <a:solidFill>
                            <a:srgbClr val="C00000"/>
                          </a:solidFill>
                        </a:rPr>
                        <a:t>1 </a:t>
                      </a:r>
                      <a:r>
                        <a:rPr lang="en-GB" sz="1500" baseline="0" dirty="0" smtClean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en-GB" sz="1500" baseline="0" dirty="0" err="1" smtClean="0">
                          <a:solidFill>
                            <a:srgbClr val="C00000"/>
                          </a:solidFill>
                        </a:rPr>
                        <a:t>Potenziometro</a:t>
                      </a:r>
                      <a:r>
                        <a:rPr lang="en-GB" sz="15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GB" sz="1500" baseline="0" dirty="0" err="1" smtClean="0">
                          <a:solidFill>
                            <a:srgbClr val="C00000"/>
                          </a:solidFill>
                        </a:rPr>
                        <a:t>Kv</a:t>
                      </a:r>
                      <a:r>
                        <a:rPr lang="en-GB" sz="1500" baseline="0" dirty="0" smtClean="0">
                          <a:solidFill>
                            <a:srgbClr val="C00000"/>
                          </a:solidFill>
                        </a:rPr>
                        <a:t>*(0 – 5V)</a:t>
                      </a:r>
                    </a:p>
                    <a:p>
                      <a:pPr algn="l"/>
                      <a:r>
                        <a:rPr lang="en-GB" sz="1500" b="1" baseline="0" dirty="0" smtClean="0"/>
                        <a:t>2 </a:t>
                      </a:r>
                      <a:r>
                        <a:rPr lang="en-GB" sz="1500" baseline="0" dirty="0" smtClean="0"/>
                        <a:t>: </a:t>
                      </a:r>
                      <a:r>
                        <a:rPr lang="en-GB" sz="1500" baseline="0" dirty="0" err="1" smtClean="0"/>
                        <a:t>Potenziometro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Kv</a:t>
                      </a:r>
                      <a:r>
                        <a:rPr lang="en-GB" sz="1500" baseline="0" dirty="0" smtClean="0"/>
                        <a:t>*(5 – 0V)</a:t>
                      </a:r>
                    </a:p>
                    <a:p>
                      <a:pPr algn="l"/>
                      <a:r>
                        <a:rPr lang="en-GB" sz="1500" b="1" baseline="0" dirty="0" smtClean="0"/>
                        <a:t>3 </a:t>
                      </a:r>
                      <a:r>
                        <a:rPr lang="en-GB" sz="1500" baseline="0" dirty="0" smtClean="0"/>
                        <a:t>: </a:t>
                      </a:r>
                      <a:r>
                        <a:rPr lang="en-GB" sz="1500" baseline="0" dirty="0" err="1" smtClean="0">
                          <a:solidFill>
                            <a:srgbClr val="C00000"/>
                          </a:solidFill>
                        </a:rPr>
                        <a:t>Terminale</a:t>
                      </a:r>
                      <a:r>
                        <a:rPr lang="en-GB" sz="15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GB" sz="1500" baseline="0" dirty="0" err="1" smtClean="0">
                          <a:solidFill>
                            <a:srgbClr val="C00000"/>
                          </a:solidFill>
                        </a:rPr>
                        <a:t>esterno</a:t>
                      </a:r>
                      <a:r>
                        <a:rPr lang="en-GB" sz="15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GB" sz="1500" baseline="0" dirty="0" err="1" smtClean="0"/>
                        <a:t>Kv</a:t>
                      </a:r>
                      <a:r>
                        <a:rPr lang="en-GB" sz="1500" baseline="0" dirty="0" smtClean="0"/>
                        <a:t>*(0 – 5V)</a:t>
                      </a:r>
                    </a:p>
                    <a:p>
                      <a:pPr algn="l"/>
                      <a:r>
                        <a:rPr lang="en-GB" sz="1500" b="1" baseline="0" dirty="0" smtClean="0"/>
                        <a:t>4 </a:t>
                      </a:r>
                      <a:r>
                        <a:rPr lang="en-GB" sz="1500" baseline="0" dirty="0" smtClean="0"/>
                        <a:t>: </a:t>
                      </a:r>
                      <a:r>
                        <a:rPr lang="en-GB" sz="1500" baseline="0" dirty="0" err="1" smtClean="0"/>
                        <a:t>Terminale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esterno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Kv</a:t>
                      </a:r>
                      <a:r>
                        <a:rPr lang="en-GB" sz="1500" baseline="0" dirty="0" smtClean="0"/>
                        <a:t>*(5 – 0V)</a:t>
                      </a:r>
                    </a:p>
                    <a:p>
                      <a:pPr algn="l"/>
                      <a:r>
                        <a:rPr lang="en-GB" sz="1500" b="1" baseline="0" dirty="0" smtClean="0"/>
                        <a:t>5 </a:t>
                      </a:r>
                      <a:r>
                        <a:rPr lang="en-GB" sz="1500" baseline="0" dirty="0" smtClean="0"/>
                        <a:t>: </a:t>
                      </a:r>
                      <a:r>
                        <a:rPr lang="en-GB" sz="1500" baseline="0" dirty="0" err="1" smtClean="0"/>
                        <a:t>Terminale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esterno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Kv</a:t>
                      </a:r>
                      <a:r>
                        <a:rPr lang="en-GB" sz="1500" baseline="0" dirty="0" smtClean="0"/>
                        <a:t>*(0 – 10V)</a:t>
                      </a:r>
                    </a:p>
                    <a:p>
                      <a:pPr algn="l"/>
                      <a:r>
                        <a:rPr lang="en-GB" sz="1500" b="1" baseline="0" dirty="0" smtClean="0"/>
                        <a:t>6 </a:t>
                      </a:r>
                      <a:r>
                        <a:rPr lang="en-GB" sz="1500" baseline="0" dirty="0" smtClean="0"/>
                        <a:t>: </a:t>
                      </a:r>
                      <a:r>
                        <a:rPr lang="en-GB" sz="1500" baseline="0" dirty="0" err="1" smtClean="0"/>
                        <a:t>Terminale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esterno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Kv</a:t>
                      </a:r>
                      <a:r>
                        <a:rPr lang="en-GB" sz="1500" baseline="0" dirty="0" smtClean="0"/>
                        <a:t>*(10 – 0V)</a:t>
                      </a:r>
                    </a:p>
                    <a:p>
                      <a:pPr algn="l"/>
                      <a:r>
                        <a:rPr lang="en-GB" sz="1500" b="1" baseline="0" dirty="0" smtClean="0"/>
                        <a:t>7 </a:t>
                      </a:r>
                      <a:r>
                        <a:rPr lang="en-GB" sz="1500" baseline="0" dirty="0" smtClean="0"/>
                        <a:t>: </a:t>
                      </a:r>
                      <a:r>
                        <a:rPr lang="en-GB" sz="1500" baseline="0" dirty="0" err="1" smtClean="0"/>
                        <a:t>Terminale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esterno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Ki</a:t>
                      </a:r>
                      <a:r>
                        <a:rPr lang="en-GB" sz="1500" baseline="0" dirty="0" smtClean="0"/>
                        <a:t>*(4 – 20mA)</a:t>
                      </a:r>
                    </a:p>
                    <a:p>
                      <a:pPr algn="l"/>
                      <a:r>
                        <a:rPr lang="en-GB" sz="1500" b="1" baseline="0" dirty="0" smtClean="0"/>
                        <a:t>8 </a:t>
                      </a:r>
                      <a:r>
                        <a:rPr lang="en-GB" sz="1500" baseline="0" dirty="0" smtClean="0"/>
                        <a:t>: </a:t>
                      </a:r>
                      <a:r>
                        <a:rPr lang="en-GB" sz="1500" baseline="0" dirty="0" err="1" smtClean="0"/>
                        <a:t>Terminale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esterno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Ki</a:t>
                      </a:r>
                      <a:r>
                        <a:rPr lang="en-GB" sz="1500" baseline="0" dirty="0" smtClean="0"/>
                        <a:t>*(20 – 4mA)</a:t>
                      </a:r>
                    </a:p>
                    <a:p>
                      <a:pPr algn="l"/>
                      <a:r>
                        <a:rPr lang="en-GB" sz="1500" b="1" baseline="0" dirty="0" smtClean="0"/>
                        <a:t>9 </a:t>
                      </a:r>
                      <a:r>
                        <a:rPr lang="en-GB" sz="1500" baseline="0" dirty="0" smtClean="0"/>
                        <a:t>: </a:t>
                      </a:r>
                      <a:r>
                        <a:rPr lang="en-GB" sz="1500" baseline="0" dirty="0" err="1" smtClean="0"/>
                        <a:t>Terminale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esterno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Kv</a:t>
                      </a:r>
                      <a:r>
                        <a:rPr lang="en-GB" sz="1500" baseline="0" dirty="0" smtClean="0"/>
                        <a:t>*(0 – 5V) + </a:t>
                      </a:r>
                      <a:r>
                        <a:rPr lang="en-GB" sz="1500" baseline="0" dirty="0" err="1" smtClean="0"/>
                        <a:t>Ki</a:t>
                      </a:r>
                      <a:r>
                        <a:rPr lang="en-GB" sz="1500" baseline="0" dirty="0" smtClean="0"/>
                        <a:t>*(4 – 20mA) o </a:t>
                      </a:r>
                    </a:p>
                    <a:p>
                      <a:pPr algn="l"/>
                      <a:r>
                        <a:rPr lang="en-GB" sz="1500" baseline="0" dirty="0" smtClean="0"/>
                        <a:t>     </a:t>
                      </a:r>
                      <a:r>
                        <a:rPr lang="en-GB" sz="1500" baseline="0" dirty="0" err="1" smtClean="0"/>
                        <a:t>Kv</a:t>
                      </a:r>
                      <a:r>
                        <a:rPr lang="en-GB" sz="1500" baseline="0" dirty="0" smtClean="0"/>
                        <a:t>*(0 – 10V) + </a:t>
                      </a:r>
                      <a:r>
                        <a:rPr lang="en-GB" sz="1500" baseline="0" dirty="0" err="1" smtClean="0"/>
                        <a:t>Ki</a:t>
                      </a:r>
                      <a:r>
                        <a:rPr lang="en-GB" sz="1500" baseline="0" dirty="0" smtClean="0"/>
                        <a:t>*(4 – 20mA)</a:t>
                      </a:r>
                    </a:p>
                    <a:p>
                      <a:pPr algn="l"/>
                      <a:r>
                        <a:rPr lang="en-GB" sz="1500" b="1" baseline="0" dirty="0" smtClean="0"/>
                        <a:t>10 </a:t>
                      </a:r>
                      <a:r>
                        <a:rPr lang="en-GB" sz="1500" baseline="0" dirty="0" smtClean="0"/>
                        <a:t>: </a:t>
                      </a:r>
                      <a:r>
                        <a:rPr lang="en-GB" sz="1500" baseline="0" dirty="0" err="1" smtClean="0"/>
                        <a:t>Terminale</a:t>
                      </a:r>
                      <a:r>
                        <a:rPr lang="en-GB" sz="1500" baseline="0" dirty="0" smtClean="0"/>
                        <a:t> VRC (-10 – +10V)</a:t>
                      </a:r>
                    </a:p>
                    <a:p>
                      <a:pPr algn="l"/>
                      <a:r>
                        <a:rPr lang="en-GB" sz="1500" b="1" baseline="0" dirty="0" smtClean="0"/>
                        <a:t>11 </a:t>
                      </a:r>
                      <a:r>
                        <a:rPr lang="en-GB" sz="1500" baseline="0" dirty="0" smtClean="0"/>
                        <a:t>: </a:t>
                      </a:r>
                      <a:r>
                        <a:rPr lang="en-GB" sz="1500" baseline="0" dirty="0" err="1" smtClean="0"/>
                        <a:t>Kp</a:t>
                      </a:r>
                      <a:r>
                        <a:rPr lang="en-GB" sz="1500" baseline="0" dirty="0" smtClean="0"/>
                        <a:t>*(</a:t>
                      </a:r>
                      <a:r>
                        <a:rPr lang="en-GB" sz="1500" baseline="0" dirty="0" smtClean="0">
                          <a:solidFill>
                            <a:srgbClr val="C00000"/>
                          </a:solidFill>
                        </a:rPr>
                        <a:t>Pulse frequency </a:t>
                      </a:r>
                      <a:r>
                        <a:rPr lang="en-GB" sz="1500" baseline="0" dirty="0" smtClean="0"/>
                        <a:t>settings) + </a:t>
                      </a:r>
                      <a:r>
                        <a:rPr lang="en-GB" sz="1500" baseline="0" dirty="0" err="1" smtClean="0"/>
                        <a:t>Kv</a:t>
                      </a:r>
                      <a:r>
                        <a:rPr lang="en-GB" sz="1500" baseline="0" dirty="0" smtClean="0"/>
                        <a:t>*(VRC – 5V) or </a:t>
                      </a:r>
                      <a:r>
                        <a:rPr lang="en-GB" sz="1500" baseline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...... </a:t>
                      </a:r>
                      <a:r>
                        <a:rPr lang="en-GB" sz="1500" baseline="0" dirty="0" err="1" smtClean="0"/>
                        <a:t>Kp</a:t>
                      </a:r>
                      <a:r>
                        <a:rPr lang="en-GB" sz="1500" baseline="0" dirty="0" smtClean="0"/>
                        <a:t>*(Pulse frequency settings) + </a:t>
                      </a:r>
                      <a:r>
                        <a:rPr lang="en-GB" sz="1500" baseline="0" dirty="0" err="1" smtClean="0"/>
                        <a:t>Kv</a:t>
                      </a:r>
                      <a:r>
                        <a:rPr lang="en-GB" sz="1500" baseline="0" dirty="0" smtClean="0"/>
                        <a:t>*(VRC – 2.5V)</a:t>
                      </a:r>
                    </a:p>
                    <a:p>
                      <a:pPr algn="l"/>
                      <a:r>
                        <a:rPr lang="en-GB" sz="1500" b="1" baseline="0" dirty="0" smtClean="0"/>
                        <a:t>12 </a:t>
                      </a:r>
                      <a:r>
                        <a:rPr lang="en-GB" sz="1500" baseline="0" dirty="0" smtClean="0"/>
                        <a:t>: </a:t>
                      </a:r>
                      <a:r>
                        <a:rPr lang="en-GB" sz="1500" baseline="0" dirty="0" err="1" smtClean="0"/>
                        <a:t>Settaggio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frequenza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smtClean="0">
                          <a:solidFill>
                            <a:srgbClr val="C00000"/>
                          </a:solidFill>
                        </a:rPr>
                        <a:t>via bus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Andrea Toffalori, Diego Epis, Carlo Mariani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33400" y="1249896"/>
            <a:ext cx="7315200" cy="3626904"/>
          </a:xfrm>
          <a:ln w="0"/>
          <a:effectLst/>
        </p:spPr>
        <p:txBody>
          <a:bodyPr wrap="square" lIns="0" tIns="63500" rIns="0" bIns="0"/>
          <a:lstStyle/>
          <a:p>
            <a:pPr>
              <a:buNone/>
            </a:pPr>
            <a:r>
              <a:rPr lang="it-IT" sz="1800" b="1" i="1" dirty="0" smtClean="0"/>
              <a:t>Parametrizzazione</a:t>
            </a:r>
            <a:r>
              <a:rPr lang="it-IT" sz="1800" dirty="0" smtClean="0"/>
              <a:t>	[E38]		</a:t>
            </a:r>
            <a:r>
              <a:rPr lang="it-IT" sz="1800" i="1" dirty="0" smtClean="0"/>
              <a:t>(valore di default 0)</a:t>
            </a:r>
            <a:endParaRPr lang="it-IT" sz="1800" dirty="0" smtClean="0"/>
          </a:p>
          <a:p>
            <a:pPr>
              <a:buNone/>
            </a:pPr>
            <a:r>
              <a:rPr lang="it-IT" sz="1800" dirty="0" smtClean="0"/>
              <a:t> </a:t>
            </a:r>
          </a:p>
          <a:p>
            <a:pPr lvl="0"/>
            <a:r>
              <a:rPr lang="it-IT" sz="1800" dirty="0" smtClean="0"/>
              <a:t>La logica del verso di rotazione per la maggior parte delle modalità di funzionamento può essere impostata agendo sul parametro [E38].</a:t>
            </a:r>
            <a:endParaRPr lang="en-GB" sz="18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33400"/>
            <a:ext cx="7622232" cy="608484"/>
          </a:xfrm>
          <a:noFill/>
          <a:ln w="0"/>
          <a:effectLst/>
        </p:spPr>
        <p:txBody>
          <a:bodyPr wrap="square" lIns="0" tIns="12700" rIns="0" bIns="0" anchor="t"/>
          <a:lstStyle/>
          <a:p>
            <a:pPr lvl="1">
              <a:lnSpc>
                <a:spcPct val="111000"/>
              </a:lnSpc>
              <a:spcBef>
                <a:spcPct val="0"/>
              </a:spcBef>
            </a:pPr>
            <a:r>
              <a:rPr lang="it-IT" dirty="0" smtClean="0"/>
              <a:t>Logica di selezione del verso di rotazione</a:t>
            </a:r>
            <a:endParaRPr lang="en-GB" sz="54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78868" y="3518148"/>
            <a:ext cx="251777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31296" y="3518148"/>
            <a:ext cx="25177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Andrea Toffalori, Diego Epis, Carlo Mariani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33400" y="1403412"/>
            <a:ext cx="7315200" cy="3626904"/>
          </a:xfrm>
          <a:ln w="0"/>
          <a:effectLst/>
        </p:spPr>
        <p:txBody>
          <a:bodyPr wrap="square" lIns="0" tIns="63500" rIns="0" bIns="0"/>
          <a:lstStyle/>
          <a:p>
            <a:pPr>
              <a:buNone/>
            </a:pPr>
            <a:r>
              <a:rPr lang="it-IT" sz="1800" b="1" i="1" dirty="0" smtClean="0"/>
              <a:t>Parametrizzazione</a:t>
            </a:r>
            <a:r>
              <a:rPr lang="it-IT" sz="1800" dirty="0" smtClean="0"/>
              <a:t>	[b00] = 0		(</a:t>
            </a:r>
            <a:r>
              <a:rPr lang="it-IT" sz="1800" i="1" dirty="0" smtClean="0"/>
              <a:t>valore di default)</a:t>
            </a:r>
            <a:r>
              <a:rPr lang="it-IT" sz="1800" dirty="0" smtClean="0"/>
              <a:t> </a:t>
            </a:r>
          </a:p>
          <a:p>
            <a:pPr>
              <a:buNone/>
            </a:pPr>
            <a:r>
              <a:rPr lang="it-IT" sz="1800" b="1" i="1" dirty="0" smtClean="0"/>
              <a:t>				</a:t>
            </a:r>
            <a:r>
              <a:rPr lang="it-IT" sz="1800" dirty="0" smtClean="0"/>
              <a:t>[b02] = 1		</a:t>
            </a:r>
            <a:r>
              <a:rPr lang="it-IT" sz="1800" i="1" dirty="0" smtClean="0"/>
              <a:t>(valore di default)</a:t>
            </a:r>
            <a:endParaRPr lang="it-IT" sz="1800" dirty="0" smtClean="0"/>
          </a:p>
          <a:p>
            <a:pPr>
              <a:buNone/>
            </a:pPr>
            <a:r>
              <a:rPr lang="it-IT" sz="1800" dirty="0" smtClean="0"/>
              <a:t> </a:t>
            </a:r>
          </a:p>
          <a:p>
            <a:pPr lvl="0"/>
            <a:r>
              <a:rPr lang="it-IT" sz="1800" dirty="0" smtClean="0"/>
              <a:t>Frequenza selezionata tramite potenziometro.</a:t>
            </a:r>
          </a:p>
          <a:p>
            <a:pPr lvl="0"/>
            <a:r>
              <a:rPr lang="it-IT" sz="1800" b="1" dirty="0" err="1" smtClean="0"/>
              <a:t>Run</a:t>
            </a:r>
            <a:r>
              <a:rPr lang="it-IT" sz="1800" b="1" dirty="0" smtClean="0"/>
              <a:t>/Stop</a:t>
            </a:r>
            <a:r>
              <a:rPr lang="it-IT" sz="1800" dirty="0" smtClean="0"/>
              <a:t> gestito da pannello di comando</a:t>
            </a:r>
          </a:p>
          <a:p>
            <a:r>
              <a:rPr lang="it-IT" sz="1800" dirty="0" smtClean="0"/>
              <a:t>La logica di selezione del verso di rotazione viene impostata dal parametro </a:t>
            </a:r>
            <a:r>
              <a:rPr lang="it-IT" sz="1800" b="1" dirty="0" smtClean="0"/>
              <a:t>[E38]</a:t>
            </a:r>
            <a:endParaRPr lang="en-GB" sz="1800" b="1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33400"/>
            <a:ext cx="7622232" cy="608484"/>
          </a:xfrm>
          <a:noFill/>
          <a:ln w="0"/>
          <a:effectLst/>
        </p:spPr>
        <p:txBody>
          <a:bodyPr wrap="square" lIns="0" tIns="12700" rIns="0" bIns="0" anchor="t"/>
          <a:lstStyle/>
          <a:p>
            <a:pPr lvl="1">
              <a:lnSpc>
                <a:spcPct val="111000"/>
              </a:lnSpc>
              <a:spcBef>
                <a:spcPct val="0"/>
              </a:spcBef>
            </a:pPr>
            <a:r>
              <a:rPr lang="it-IT" dirty="0" smtClean="0"/>
              <a:t>Comando da potenziometro su pannello operativo</a:t>
            </a:r>
            <a:r>
              <a:rPr lang="it-IT" sz="3200" b="1" i="1" dirty="0" smtClean="0"/>
              <a:t/>
            </a:r>
            <a:br>
              <a:rPr lang="it-IT" sz="3200" b="1" i="1" dirty="0" smtClean="0"/>
            </a:br>
            <a:endParaRPr lang="en-GB" sz="5400" b="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Andrea Toffalori, Diego Epis, Carlo Mariani | 22/03/2013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33400" y="1249896"/>
            <a:ext cx="7315200" cy="3626904"/>
          </a:xfrm>
          <a:ln w="0"/>
          <a:effectLst/>
        </p:spPr>
        <p:txBody>
          <a:bodyPr wrap="square" lIns="0" tIns="63500" rIns="0" bIns="0"/>
          <a:lstStyle/>
          <a:p>
            <a:pPr>
              <a:buNone/>
            </a:pPr>
            <a:r>
              <a:rPr lang="it-IT" sz="1800" b="1" i="1" dirty="0" smtClean="0"/>
              <a:t>Parametrizzazione</a:t>
            </a:r>
            <a:r>
              <a:rPr lang="it-IT" sz="1800" dirty="0" smtClean="0"/>
              <a:t>	[b00] = 0		(</a:t>
            </a:r>
            <a:r>
              <a:rPr lang="it-IT" sz="1800" i="1" dirty="0" smtClean="0"/>
              <a:t>valore di default)</a:t>
            </a:r>
            <a:r>
              <a:rPr lang="it-IT" sz="1800" dirty="0" smtClean="0"/>
              <a:t> </a:t>
            </a:r>
          </a:p>
          <a:p>
            <a:pPr>
              <a:buNone/>
            </a:pPr>
            <a:r>
              <a:rPr lang="it-IT" sz="1800" b="1" i="1" dirty="0" smtClean="0"/>
              <a:t>				</a:t>
            </a:r>
            <a:r>
              <a:rPr lang="it-IT" sz="1800" dirty="0" smtClean="0"/>
              <a:t>[b02] = 0		</a:t>
            </a:r>
          </a:p>
          <a:p>
            <a:pPr>
              <a:buNone/>
            </a:pPr>
            <a:endParaRPr lang="it-IT" sz="1800" dirty="0" smtClean="0"/>
          </a:p>
          <a:p>
            <a:pPr lvl="0"/>
            <a:r>
              <a:rPr lang="it-IT" sz="1800" b="1" dirty="0" smtClean="0"/>
              <a:t>Set </a:t>
            </a:r>
            <a:r>
              <a:rPr lang="it-IT" sz="1800" b="1" dirty="0" err="1" smtClean="0"/>
              <a:t>point</a:t>
            </a:r>
            <a:r>
              <a:rPr lang="it-IT" sz="1800" b="1" dirty="0" smtClean="0"/>
              <a:t> di frequenza </a:t>
            </a:r>
            <a:r>
              <a:rPr lang="it-IT" sz="1800" dirty="0" smtClean="0"/>
              <a:t>inserito mediante pannello operatore mediante il parametro [b01]</a:t>
            </a:r>
          </a:p>
          <a:p>
            <a:pPr lvl="0"/>
            <a:r>
              <a:rPr lang="it-IT" sz="1800" b="1" dirty="0" err="1" smtClean="0"/>
              <a:t>Run</a:t>
            </a:r>
            <a:r>
              <a:rPr lang="it-IT" sz="1800" b="1" dirty="0" smtClean="0"/>
              <a:t>/Stop</a:t>
            </a:r>
            <a:r>
              <a:rPr lang="it-IT" sz="1800" dirty="0" smtClean="0"/>
              <a:t> gestito da pannello di comando</a:t>
            </a:r>
          </a:p>
          <a:p>
            <a:r>
              <a:rPr lang="it-IT" sz="1800" dirty="0" smtClean="0"/>
              <a:t>La logica di selezione del verso di rotazione viene impostata dal parametro </a:t>
            </a:r>
            <a:r>
              <a:rPr lang="it-IT" sz="1800" b="1" dirty="0" smtClean="0"/>
              <a:t>[E38]</a:t>
            </a:r>
            <a:endParaRPr lang="en-GB" sz="1800" b="1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33400"/>
            <a:ext cx="7622232" cy="608484"/>
          </a:xfrm>
          <a:noFill/>
          <a:ln w="0"/>
          <a:effectLst/>
        </p:spPr>
        <p:txBody>
          <a:bodyPr wrap="square" lIns="0" tIns="12700" rIns="0" bIns="0" anchor="t"/>
          <a:lstStyle/>
          <a:p>
            <a:pPr lvl="1"/>
            <a:r>
              <a:rPr lang="it-IT" dirty="0" smtClean="0"/>
              <a:t>Comando da display su pannello operativo</a:t>
            </a:r>
            <a:endParaRPr lang="it-IT" sz="3200" i="1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Andrea Toffalori, Diego Epis, Carlo Mariani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33400" y="1249896"/>
            <a:ext cx="7315200" cy="4212468"/>
          </a:xfrm>
          <a:ln w="0"/>
          <a:effectLst/>
        </p:spPr>
        <p:txBody>
          <a:bodyPr wrap="square" lIns="0" tIns="63500" rIns="0" bIns="0"/>
          <a:lstStyle/>
          <a:p>
            <a:pPr>
              <a:buNone/>
            </a:pPr>
            <a:r>
              <a:rPr lang="it-IT" sz="1800" b="1" i="1" dirty="0" smtClean="0"/>
              <a:t>Parametrizzazione</a:t>
            </a:r>
            <a:r>
              <a:rPr lang="it-IT" sz="1800" dirty="0" smtClean="0"/>
              <a:t>	[b00] = 1		</a:t>
            </a:r>
          </a:p>
          <a:p>
            <a:pPr>
              <a:buNone/>
            </a:pPr>
            <a:r>
              <a:rPr lang="it-IT" sz="400" dirty="0" smtClean="0"/>
              <a:t> </a:t>
            </a:r>
            <a:endParaRPr lang="it-IT" sz="1400" dirty="0" smtClean="0"/>
          </a:p>
          <a:p>
            <a:pPr lvl="0"/>
            <a:r>
              <a:rPr lang="it-IT" sz="1800" dirty="0" smtClean="0"/>
              <a:t>Incremento di</a:t>
            </a:r>
            <a:r>
              <a:rPr lang="it-IT" sz="1800" b="1" dirty="0" smtClean="0"/>
              <a:t> </a:t>
            </a:r>
            <a:r>
              <a:rPr lang="it-IT" sz="1800" dirty="0" smtClean="0"/>
              <a:t>frequenza attivando l’ ingresso X1, decremento attivando l’ingresso X2. Alternativamente agli ingressi digitali si possono azionare le </a:t>
            </a:r>
            <a:r>
              <a:rPr lang="it-IT" sz="1800" b="1" dirty="0" smtClean="0"/>
              <a:t>frecce</a:t>
            </a:r>
            <a:r>
              <a:rPr lang="it-IT" sz="1800" dirty="0" smtClean="0"/>
              <a:t> presenti sul pannello operatore. </a:t>
            </a:r>
          </a:p>
          <a:p>
            <a:pPr lvl="0"/>
            <a:r>
              <a:rPr lang="it-IT" sz="1800" dirty="0" smtClean="0">
                <a:solidFill>
                  <a:srgbClr val="0070C0"/>
                </a:solidFill>
              </a:rPr>
              <a:t>Se X1 o X2 sono già state definite da altre funzioni [b00] non può essere settato a 1.</a:t>
            </a:r>
          </a:p>
          <a:p>
            <a:pPr lvl="0"/>
            <a:r>
              <a:rPr lang="it-IT" sz="1800" dirty="0" smtClean="0"/>
              <a:t>Comando di</a:t>
            </a:r>
            <a:r>
              <a:rPr lang="it-IT" sz="1800" b="1" dirty="0" smtClean="0"/>
              <a:t> Stop</a:t>
            </a:r>
            <a:r>
              <a:rPr lang="it-IT" sz="1800" dirty="0" smtClean="0"/>
              <a:t> gestibile sia da pannello di comando che da remoto. </a:t>
            </a:r>
          </a:p>
          <a:p>
            <a:pPr lvl="0"/>
            <a:r>
              <a:rPr lang="it-IT" sz="1800" dirty="0" smtClean="0"/>
              <a:t>Comando di </a:t>
            </a:r>
            <a:r>
              <a:rPr lang="it-IT" sz="1800" b="1" dirty="0" err="1" smtClean="0"/>
              <a:t>Run</a:t>
            </a:r>
            <a:r>
              <a:rPr lang="it-IT" sz="1800" dirty="0" smtClean="0"/>
              <a:t> attivabile da remoto o mediante l’aggiornamento manuale del parametro [b00] o [E38]. </a:t>
            </a:r>
          </a:p>
          <a:p>
            <a:r>
              <a:rPr lang="it-IT" sz="1800" dirty="0" smtClean="0"/>
              <a:t>La logica di selezione del verso di rotazione viene impostata dal parametro </a:t>
            </a:r>
            <a:r>
              <a:rPr lang="it-IT" sz="1800" b="1" dirty="0" smtClean="0"/>
              <a:t>[E38]</a:t>
            </a:r>
            <a:endParaRPr lang="en-GB" sz="1800" b="1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33400"/>
            <a:ext cx="7622232" cy="608484"/>
          </a:xfrm>
          <a:noFill/>
          <a:ln w="0"/>
          <a:effectLst/>
        </p:spPr>
        <p:txBody>
          <a:bodyPr wrap="square" lIns="0" tIns="12700" rIns="0" bIns="0" anchor="t"/>
          <a:lstStyle/>
          <a:p>
            <a:pPr lvl="1"/>
            <a:r>
              <a:rPr lang="it-IT" dirty="0" smtClean="0"/>
              <a:t>Up/Down da remoto</a:t>
            </a:r>
            <a:endParaRPr lang="it-IT" sz="3200" i="1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Andrea Toffalori, Diego Epis, Carlo Mariani | 22/03/2013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33400" y="1249896"/>
            <a:ext cx="7315200" cy="4104456"/>
          </a:xfrm>
          <a:ln w="0"/>
          <a:effectLst/>
        </p:spPr>
        <p:txBody>
          <a:bodyPr wrap="square" lIns="0" tIns="63500" rIns="0" bIns="0"/>
          <a:lstStyle/>
          <a:p>
            <a:pPr>
              <a:buNone/>
            </a:pPr>
            <a:r>
              <a:rPr lang="it-IT" sz="1800" b="1" i="1" dirty="0" smtClean="0"/>
              <a:t>Parametrizzazione</a:t>
            </a:r>
            <a:r>
              <a:rPr lang="it-IT" sz="1800" dirty="0" smtClean="0"/>
              <a:t>	[b00] = 2 </a:t>
            </a:r>
          </a:p>
          <a:p>
            <a:pPr lvl="0"/>
            <a:endParaRPr lang="it-IT" sz="1800" dirty="0" smtClean="0"/>
          </a:p>
          <a:p>
            <a:pPr lvl="0"/>
            <a:r>
              <a:rPr lang="it-IT" sz="1800" dirty="0" smtClean="0"/>
              <a:t>Attraverso la </a:t>
            </a:r>
            <a:r>
              <a:rPr lang="it-IT" sz="1800" b="1" dirty="0" smtClean="0"/>
              <a:t>combinazione binaria</a:t>
            </a:r>
            <a:r>
              <a:rPr lang="it-IT" sz="1800" dirty="0" smtClean="0"/>
              <a:t> associata agli ingressi X1, X2, X3 vengono attivate le velocità memorizzate nei parametri corrispondenti</a:t>
            </a:r>
          </a:p>
          <a:p>
            <a:pPr lvl="0"/>
            <a:r>
              <a:rPr lang="it-IT" sz="1800" dirty="0" smtClean="0"/>
              <a:t>Comando di</a:t>
            </a:r>
            <a:r>
              <a:rPr lang="it-IT" sz="1800" b="1" dirty="0" smtClean="0"/>
              <a:t> Stop</a:t>
            </a:r>
            <a:r>
              <a:rPr lang="it-IT" sz="1800" dirty="0" smtClean="0"/>
              <a:t> gestibile sia da pannello di comando che da remoto. </a:t>
            </a:r>
          </a:p>
          <a:p>
            <a:pPr lvl="0"/>
            <a:r>
              <a:rPr lang="it-IT" sz="1800" dirty="0" smtClean="0"/>
              <a:t>Comando di </a:t>
            </a:r>
            <a:r>
              <a:rPr lang="it-IT" sz="1800" b="1" dirty="0" err="1" smtClean="0"/>
              <a:t>Run</a:t>
            </a:r>
            <a:r>
              <a:rPr lang="it-IT" sz="1800" dirty="0" smtClean="0"/>
              <a:t> attivabile da remoto o mediante l’aggiornamento manuale del parametro [b00] o [E38]. </a:t>
            </a:r>
          </a:p>
          <a:p>
            <a:r>
              <a:rPr lang="it-IT" sz="1800" dirty="0" smtClean="0"/>
              <a:t>La logica di selezione del verso di rotazione viene impostata dal parametro </a:t>
            </a:r>
            <a:r>
              <a:rPr lang="it-IT" sz="1800" b="1" dirty="0" smtClean="0"/>
              <a:t>[E38]</a:t>
            </a:r>
            <a:endParaRPr lang="en-GB" sz="1800" b="1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33400"/>
            <a:ext cx="7622232" cy="608484"/>
          </a:xfrm>
          <a:noFill/>
          <a:ln w="0"/>
          <a:effectLst/>
        </p:spPr>
        <p:txBody>
          <a:bodyPr wrap="square" lIns="0" tIns="12700" rIns="0" bIns="0" anchor="t"/>
          <a:lstStyle/>
          <a:p>
            <a:pPr lvl="1"/>
            <a:r>
              <a:rPr lang="it-IT" dirty="0" err="1" smtClean="0"/>
              <a:t>Multi-speed</a:t>
            </a:r>
            <a:r>
              <a:rPr lang="it-IT" dirty="0" smtClean="0"/>
              <a:t> da remoto – 1</a:t>
            </a:r>
            <a:endParaRPr lang="it-IT" sz="3200" i="1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Andrea Toffalori, Diego Epis, Carlo Mariani | 22/03/2013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33400" y="533400"/>
            <a:ext cx="7622232" cy="608484"/>
          </a:xfrm>
          <a:noFill/>
          <a:ln w="0"/>
          <a:effectLst/>
        </p:spPr>
        <p:txBody>
          <a:bodyPr wrap="square" lIns="0" tIns="12700" rIns="0" bIns="0" anchor="t"/>
          <a:lstStyle/>
          <a:p>
            <a:pPr lvl="1">
              <a:lnSpc>
                <a:spcPct val="111000"/>
              </a:lnSpc>
              <a:spcBef>
                <a:spcPct val="0"/>
              </a:spcBef>
            </a:pPr>
            <a:r>
              <a:rPr lang="it-IT" dirty="0" err="1" smtClean="0"/>
              <a:t>Multispeed</a:t>
            </a:r>
            <a:r>
              <a:rPr lang="it-IT" dirty="0" smtClean="0"/>
              <a:t> da remoto – 2</a:t>
            </a:r>
            <a:r>
              <a:rPr lang="it-IT" sz="3200" b="1" i="1" dirty="0" smtClean="0"/>
              <a:t/>
            </a:r>
            <a:br>
              <a:rPr lang="it-IT" sz="3200" b="1" i="1" dirty="0" smtClean="0"/>
            </a:br>
            <a:endParaRPr lang="en-GB" sz="5400" b="0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738808" y="1501924"/>
          <a:ext cx="6984776" cy="341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2232248"/>
                <a:gridCol w="1836204"/>
                <a:gridCol w="1836204"/>
              </a:tblGrid>
              <a:tr h="4269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Par.</a:t>
                      </a:r>
                      <a:endParaRPr lang="en-US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Nome </a:t>
                      </a:r>
                      <a:r>
                        <a:rPr lang="en-GB" dirty="0" err="1" smtClean="0"/>
                        <a:t>Parametro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Range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Default</a:t>
                      </a:r>
                      <a:endParaRPr lang="en-GB" b="1" dirty="0"/>
                    </a:p>
                  </a:txBody>
                  <a:tcPr anchor="ctr"/>
                </a:tc>
              </a:tr>
              <a:tr h="4269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/>
                        <a:t>[</a:t>
                      </a:r>
                      <a:r>
                        <a:rPr lang="en-US" b="1" dirty="0" smtClean="0"/>
                        <a:t>P03]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Velocità</a:t>
                      </a:r>
                      <a:r>
                        <a:rPr lang="en-GB" baseline="0" dirty="0" smtClean="0"/>
                        <a:t> 1</a:t>
                      </a:r>
                      <a:endParaRPr lang="en-GB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0.00 - HF</a:t>
                      </a:r>
                      <a:endParaRPr lang="en-GB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5.00 Hz</a:t>
                      </a:r>
                      <a:endParaRPr lang="en-GB" b="0" dirty="0"/>
                    </a:p>
                  </a:txBody>
                  <a:tcPr anchor="ctr"/>
                </a:tc>
              </a:tr>
              <a:tr h="4269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/>
                        <a:t>[</a:t>
                      </a:r>
                      <a:r>
                        <a:rPr lang="en-US" b="1" dirty="0" smtClean="0"/>
                        <a:t>P08]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Velocità</a:t>
                      </a:r>
                      <a:r>
                        <a:rPr lang="en-GB" baseline="0" dirty="0" smtClean="0"/>
                        <a:t> 2</a:t>
                      </a:r>
                      <a:endParaRPr lang="en-GB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0.00 – HF</a:t>
                      </a:r>
                      <a:endParaRPr lang="en-GB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10.00 Hz</a:t>
                      </a:r>
                      <a:endParaRPr lang="en-GB" b="0" dirty="0"/>
                    </a:p>
                  </a:txBody>
                  <a:tcPr anchor="ctr"/>
                </a:tc>
              </a:tr>
              <a:tr h="4269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/>
                        <a:t>[</a:t>
                      </a:r>
                      <a:r>
                        <a:rPr lang="en-US" b="1" dirty="0" smtClean="0"/>
                        <a:t>P13]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Velocità</a:t>
                      </a:r>
                      <a:r>
                        <a:rPr lang="en-GB" baseline="0" dirty="0" smtClean="0"/>
                        <a:t> 3</a:t>
                      </a:r>
                      <a:endParaRPr lang="en-GB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0.00 – HF</a:t>
                      </a:r>
                      <a:endParaRPr lang="en-GB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20.00 Hz</a:t>
                      </a:r>
                      <a:endParaRPr lang="en-GB" b="0" dirty="0"/>
                    </a:p>
                  </a:txBody>
                  <a:tcPr anchor="ctr"/>
                </a:tc>
              </a:tr>
              <a:tr h="4269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/>
                        <a:t>[</a:t>
                      </a:r>
                      <a:r>
                        <a:rPr lang="en-US" b="1" dirty="0" smtClean="0"/>
                        <a:t>P18]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Velocità</a:t>
                      </a:r>
                      <a:r>
                        <a:rPr lang="en-GB" baseline="0" dirty="0" smtClean="0"/>
                        <a:t> 4</a:t>
                      </a:r>
                      <a:endParaRPr lang="en-GB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0.00 – HF</a:t>
                      </a:r>
                      <a:endParaRPr lang="en-GB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30.00 Hz</a:t>
                      </a:r>
                      <a:endParaRPr lang="en-GB" b="0" dirty="0"/>
                    </a:p>
                  </a:txBody>
                  <a:tcPr anchor="ctr"/>
                </a:tc>
              </a:tr>
              <a:tr h="4269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/>
                        <a:t>[</a:t>
                      </a:r>
                      <a:r>
                        <a:rPr lang="en-US" b="1" dirty="0" smtClean="0"/>
                        <a:t>P23]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Velocità</a:t>
                      </a:r>
                      <a:r>
                        <a:rPr lang="en-GB" baseline="0" dirty="0" smtClean="0"/>
                        <a:t> 5</a:t>
                      </a:r>
                      <a:endParaRPr lang="en-GB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0.00 – HF</a:t>
                      </a:r>
                      <a:endParaRPr lang="en-GB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40.00 Hz</a:t>
                      </a:r>
                      <a:endParaRPr lang="en-GB" b="0" dirty="0"/>
                    </a:p>
                  </a:txBody>
                  <a:tcPr anchor="ctr"/>
                </a:tc>
              </a:tr>
              <a:tr h="4269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/>
                        <a:t>[</a:t>
                      </a:r>
                      <a:r>
                        <a:rPr lang="en-US" b="1" dirty="0" smtClean="0"/>
                        <a:t>P28]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Velocità</a:t>
                      </a:r>
                      <a:r>
                        <a:rPr lang="en-GB" baseline="0" dirty="0" smtClean="0"/>
                        <a:t> 6</a:t>
                      </a:r>
                      <a:endParaRPr lang="en-GB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0.00 – HF</a:t>
                      </a:r>
                      <a:endParaRPr lang="en-GB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50.00 Hz</a:t>
                      </a:r>
                      <a:endParaRPr lang="en-GB" b="0" dirty="0"/>
                    </a:p>
                  </a:txBody>
                  <a:tcPr anchor="ctr"/>
                </a:tc>
              </a:tr>
              <a:tr h="4269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/>
                        <a:t>[</a:t>
                      </a:r>
                      <a:r>
                        <a:rPr lang="en-US" b="1" dirty="0" smtClean="0"/>
                        <a:t>P33]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Velocità</a:t>
                      </a:r>
                      <a:r>
                        <a:rPr lang="en-GB" baseline="0" dirty="0" smtClean="0"/>
                        <a:t> 7</a:t>
                      </a:r>
                      <a:endParaRPr lang="en-GB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0.00 – HF</a:t>
                      </a:r>
                      <a:endParaRPr lang="en-GB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50.00 Hz</a:t>
                      </a:r>
                      <a:endParaRPr lang="en-GB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Andrea Toffalori, Diego Epis, Carlo Mariani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533400" y="1141884"/>
            <a:ext cx="7315200" cy="3996444"/>
          </a:xfrm>
          <a:ln w="0"/>
          <a:effectLst/>
        </p:spPr>
        <p:txBody>
          <a:bodyPr wrap="square" lIns="0" tIns="63500" rIns="0" bIns="0"/>
          <a:lstStyle/>
          <a:p>
            <a:pPr>
              <a:buNone/>
            </a:pPr>
            <a:r>
              <a:rPr lang="it-IT" sz="1800" b="1" i="1" dirty="0" smtClean="0"/>
              <a:t>Parametrizzazione</a:t>
            </a:r>
            <a:r>
              <a:rPr lang="it-IT" sz="1800" dirty="0" smtClean="0"/>
              <a:t>	[b00] = 3		</a:t>
            </a:r>
          </a:p>
          <a:p>
            <a:pPr>
              <a:buNone/>
            </a:pPr>
            <a:endParaRPr lang="it-IT" sz="1800" dirty="0" smtClean="0"/>
          </a:p>
          <a:p>
            <a:pPr lvl="0"/>
            <a:r>
              <a:rPr lang="it-IT" sz="1800" b="1" dirty="0" smtClean="0"/>
              <a:t>Profilo di velocità </a:t>
            </a:r>
            <a:r>
              <a:rPr lang="it-IT" sz="1800" dirty="0" smtClean="0"/>
              <a:t>personalizzabile variando i parametri relativi alla definizione del valore e durata dei livelli di velocità, direzione di rotazione e transitori di accelerazione.</a:t>
            </a:r>
          </a:p>
          <a:p>
            <a:pPr lvl="0"/>
            <a:r>
              <a:rPr lang="it-IT" sz="1800" dirty="0" smtClean="0"/>
              <a:t>Il parametro [P00] imposta la </a:t>
            </a:r>
            <a:r>
              <a:rPr lang="it-IT" sz="1800" b="1" dirty="0" smtClean="0"/>
              <a:t>modalità di lavoro </a:t>
            </a:r>
            <a:r>
              <a:rPr lang="it-IT" sz="1800" dirty="0" smtClean="0"/>
              <a:t>del </a:t>
            </a:r>
            <a:r>
              <a:rPr lang="it-IT" sz="1800" dirty="0" err="1" smtClean="0"/>
              <a:t>logic</a:t>
            </a:r>
            <a:r>
              <a:rPr lang="it-IT" sz="1800" dirty="0" smtClean="0"/>
              <a:t> </a:t>
            </a:r>
            <a:r>
              <a:rPr lang="it-IT" sz="1800" dirty="0" err="1" smtClean="0"/>
              <a:t>control</a:t>
            </a:r>
            <a:r>
              <a:rPr lang="it-IT" sz="1800" dirty="0" smtClean="0"/>
              <a:t>.</a:t>
            </a:r>
          </a:p>
          <a:p>
            <a:pPr lvl="0"/>
            <a:r>
              <a:rPr lang="it-IT" sz="1800" dirty="0" smtClean="0"/>
              <a:t>Comando di</a:t>
            </a:r>
            <a:r>
              <a:rPr lang="it-IT" sz="1800" b="1" dirty="0" smtClean="0"/>
              <a:t> Stop</a:t>
            </a:r>
            <a:r>
              <a:rPr lang="it-IT" sz="1800" dirty="0" smtClean="0"/>
              <a:t> gestibile sia da pannello di comando che da remoto. </a:t>
            </a:r>
          </a:p>
          <a:p>
            <a:pPr lvl="0"/>
            <a:r>
              <a:rPr lang="it-IT" sz="1800" dirty="0" smtClean="0"/>
              <a:t>Comando di </a:t>
            </a:r>
            <a:r>
              <a:rPr lang="it-IT" sz="1800" b="1" dirty="0" err="1" smtClean="0"/>
              <a:t>Run</a:t>
            </a:r>
            <a:r>
              <a:rPr lang="it-IT" sz="1800" dirty="0" smtClean="0"/>
              <a:t> attivabile da remoto o mediante l’aggiornamento manuale del parametro [b00] o [E38]. </a:t>
            </a:r>
          </a:p>
          <a:p>
            <a:r>
              <a:rPr lang="it-IT" sz="1800" dirty="0" smtClean="0"/>
              <a:t>La logica di selezione del verso di rotazione viene impostata dal parametro </a:t>
            </a:r>
            <a:r>
              <a:rPr lang="it-IT" sz="1800" b="1" dirty="0" smtClean="0"/>
              <a:t>[E38].</a:t>
            </a:r>
            <a:endParaRPr lang="en-GB" sz="1800" b="1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33400" y="533400"/>
            <a:ext cx="7622232" cy="608484"/>
          </a:xfrm>
          <a:noFill/>
          <a:ln w="0"/>
          <a:effectLst/>
        </p:spPr>
        <p:txBody>
          <a:bodyPr wrap="square" lIns="0" tIns="12700" rIns="0" bIns="0" anchor="t"/>
          <a:lstStyle/>
          <a:p>
            <a:pPr lvl="1">
              <a:lnSpc>
                <a:spcPct val="111000"/>
              </a:lnSpc>
              <a:spcBef>
                <a:spcPct val="0"/>
              </a:spcBef>
            </a:pPr>
            <a:r>
              <a:rPr lang="it-IT" dirty="0" err="1" smtClean="0"/>
              <a:t>Logic</a:t>
            </a:r>
            <a:r>
              <a:rPr lang="it-IT" dirty="0" smtClean="0"/>
              <a:t> </a:t>
            </a:r>
            <a:r>
              <a:rPr lang="it-IT" dirty="0" err="1" smtClean="0"/>
              <a:t>control</a:t>
            </a:r>
            <a:r>
              <a:rPr lang="it-IT" dirty="0" smtClean="0"/>
              <a:t> (profilo di velocità) – 1</a:t>
            </a:r>
            <a:r>
              <a:rPr lang="it-IT" sz="3200" b="1" i="1" dirty="0" smtClean="0"/>
              <a:t/>
            </a:r>
            <a:br>
              <a:rPr lang="it-IT" sz="3200" b="1" i="1" dirty="0" smtClean="0"/>
            </a:br>
            <a:endParaRPr lang="en-GB" sz="5400" b="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Andrea Toffalori, Diego Epis, Carlo Mariani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33400" y="533400"/>
            <a:ext cx="7622232" cy="608484"/>
          </a:xfrm>
          <a:noFill/>
          <a:ln w="0"/>
          <a:effectLst/>
        </p:spPr>
        <p:txBody>
          <a:bodyPr wrap="square" lIns="0" tIns="12700" rIns="0" bIns="0" anchor="t"/>
          <a:lstStyle/>
          <a:p>
            <a:pPr lvl="1">
              <a:lnSpc>
                <a:spcPct val="111000"/>
              </a:lnSpc>
              <a:spcBef>
                <a:spcPct val="0"/>
              </a:spcBef>
            </a:pPr>
            <a:r>
              <a:rPr lang="it-IT" dirty="0" err="1" smtClean="0"/>
              <a:t>Logic</a:t>
            </a:r>
            <a:r>
              <a:rPr lang="it-IT" dirty="0" smtClean="0"/>
              <a:t> </a:t>
            </a:r>
            <a:r>
              <a:rPr lang="it-IT" dirty="0" err="1" smtClean="0"/>
              <a:t>control</a:t>
            </a:r>
            <a:r>
              <a:rPr lang="it-IT" dirty="0" smtClean="0"/>
              <a:t> (profilo di velocità) – 2</a:t>
            </a:r>
            <a:r>
              <a:rPr lang="it-IT" sz="3200" b="1" i="1" dirty="0" smtClean="0"/>
              <a:t/>
            </a:r>
            <a:br>
              <a:rPr lang="it-IT" sz="3200" b="1" i="1" dirty="0" smtClean="0"/>
            </a:br>
            <a:endParaRPr lang="en-GB" sz="5400" b="0" dirty="0"/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78768" y="1645042"/>
          <a:ext cx="7848872" cy="2882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893"/>
                <a:gridCol w="3045535"/>
                <a:gridCol w="2880320"/>
                <a:gridCol w="1116124"/>
              </a:tblGrid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Par.</a:t>
                      </a:r>
                      <a:endParaRPr lang="en-US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Nome </a:t>
                      </a:r>
                      <a:r>
                        <a:rPr lang="en-GB" dirty="0" err="1" smtClean="0"/>
                        <a:t>Parametro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Range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Default</a:t>
                      </a:r>
                      <a:endParaRPr lang="en-GB" b="1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[P00]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Modalità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di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lavoro</a:t>
                      </a:r>
                      <a:r>
                        <a:rPr lang="en-GB" baseline="0" dirty="0" smtClean="0"/>
                        <a:t> del Logic control</a:t>
                      </a:r>
                      <a:endParaRPr lang="en-GB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0</a:t>
                      </a:r>
                      <a:r>
                        <a:rPr lang="en-GB" dirty="0" smtClean="0"/>
                        <a:t> : Stop </a:t>
                      </a:r>
                      <a:r>
                        <a:rPr lang="en-GB" dirty="0" err="1" smtClean="0"/>
                        <a:t>dopo</a:t>
                      </a:r>
                      <a:r>
                        <a:rPr lang="en-GB" dirty="0" smtClean="0"/>
                        <a:t> un </a:t>
                      </a:r>
                      <a:r>
                        <a:rPr lang="en-GB" dirty="0" err="1" smtClean="0"/>
                        <a:t>ciclo</a:t>
                      </a:r>
                      <a:endParaRPr lang="en-GB" dirty="0" smtClean="0"/>
                    </a:p>
                    <a:p>
                      <a:pPr algn="l"/>
                      <a:r>
                        <a:rPr lang="en-GB" b="1" dirty="0" smtClean="0"/>
                        <a:t>1</a:t>
                      </a:r>
                      <a:r>
                        <a:rPr lang="en-GB" dirty="0" smtClean="0"/>
                        <a:t> : </a:t>
                      </a:r>
                      <a:r>
                        <a:rPr lang="en-GB" dirty="0" err="1" smtClean="0"/>
                        <a:t>Ciclo</a:t>
                      </a:r>
                      <a:r>
                        <a:rPr lang="en-GB" dirty="0" smtClean="0"/>
                        <a:t> continuo</a:t>
                      </a:r>
                    </a:p>
                    <a:p>
                      <a:pPr algn="l"/>
                      <a:r>
                        <a:rPr lang="en-GB" b="1" dirty="0" smtClean="0"/>
                        <a:t>2</a:t>
                      </a:r>
                      <a:r>
                        <a:rPr lang="en-GB" dirty="0" smtClean="0"/>
                        <a:t> :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Mantenimento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pPr algn="l"/>
                      <a:r>
                        <a:rPr lang="en-GB" baseline="0" dirty="0" smtClean="0"/>
                        <a:t>     </a:t>
                      </a:r>
                      <a:r>
                        <a:rPr lang="en-GB" baseline="0" dirty="0" err="1" smtClean="0"/>
                        <a:t>dell’ultima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frequenza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pPr algn="l"/>
                      <a:r>
                        <a:rPr lang="en-GB" baseline="0" dirty="0" smtClean="0"/>
                        <a:t>     </a:t>
                      </a:r>
                      <a:r>
                        <a:rPr lang="en-GB" baseline="0" dirty="0" err="1" smtClean="0"/>
                        <a:t>dopo</a:t>
                      </a:r>
                      <a:r>
                        <a:rPr lang="en-GB" baseline="0" dirty="0" smtClean="0"/>
                        <a:t> un </a:t>
                      </a:r>
                      <a:r>
                        <a:rPr lang="en-GB" baseline="0" dirty="0" err="1" smtClean="0"/>
                        <a:t>ciclo</a:t>
                      </a:r>
                      <a:endParaRPr lang="en-GB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[P01]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Direzione</a:t>
                      </a:r>
                      <a:r>
                        <a:rPr lang="en-GB" dirty="0" smtClean="0"/>
                        <a:t> Vel.</a:t>
                      </a:r>
                      <a:r>
                        <a:rPr lang="en-GB" baseline="0" dirty="0" smtClean="0"/>
                        <a:t> 0</a:t>
                      </a:r>
                      <a:endParaRPr lang="en-GB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SF</a:t>
                      </a:r>
                      <a:r>
                        <a:rPr lang="en-GB" dirty="0" smtClean="0"/>
                        <a:t> :</a:t>
                      </a:r>
                      <a:r>
                        <a:rPr lang="en-GB" baseline="0" dirty="0" smtClean="0"/>
                        <a:t> Forward</a:t>
                      </a:r>
                    </a:p>
                    <a:p>
                      <a:pPr algn="l"/>
                      <a:r>
                        <a:rPr lang="en-GB" b="1" baseline="0" dirty="0" smtClean="0"/>
                        <a:t>SR</a:t>
                      </a:r>
                      <a:r>
                        <a:rPr lang="en-GB" baseline="0" dirty="0" smtClean="0"/>
                        <a:t> : Reverse</a:t>
                      </a:r>
                      <a:endParaRPr lang="en-GB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SF</a:t>
                      </a:r>
                      <a:endParaRPr lang="en-GB" b="0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[P02]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Mantenimento</a:t>
                      </a:r>
                      <a:r>
                        <a:rPr lang="en-GB" dirty="0" smtClean="0"/>
                        <a:t> Vel.</a:t>
                      </a:r>
                      <a:r>
                        <a:rPr lang="en-GB" baseline="0" dirty="0" smtClean="0"/>
                        <a:t> 0</a:t>
                      </a:r>
                      <a:endParaRPr lang="en-GB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OFF/1 – 65000s</a:t>
                      </a:r>
                      <a:endParaRPr lang="en-GB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OFF</a:t>
                      </a:r>
                      <a:endParaRPr lang="en-GB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Andrea Toffalori, Diego Epis, Carlo Mariani | 22/03/2013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33400" y="533400"/>
            <a:ext cx="7622232" cy="608484"/>
          </a:xfrm>
          <a:noFill/>
          <a:ln w="0"/>
          <a:effectLst/>
        </p:spPr>
        <p:txBody>
          <a:bodyPr wrap="square" lIns="0" tIns="12700" rIns="0" bIns="0" anchor="t"/>
          <a:lstStyle/>
          <a:p>
            <a:pPr lvl="1">
              <a:lnSpc>
                <a:spcPct val="111000"/>
              </a:lnSpc>
              <a:spcBef>
                <a:spcPct val="0"/>
              </a:spcBef>
            </a:pPr>
            <a:r>
              <a:rPr lang="it-IT" dirty="0" err="1" smtClean="0"/>
              <a:t>Logic</a:t>
            </a:r>
            <a:r>
              <a:rPr lang="it-IT" dirty="0" smtClean="0"/>
              <a:t> </a:t>
            </a:r>
            <a:r>
              <a:rPr lang="it-IT" dirty="0" err="1" smtClean="0"/>
              <a:t>control</a:t>
            </a:r>
            <a:r>
              <a:rPr lang="it-IT" dirty="0" smtClean="0"/>
              <a:t> (profilo di velocità) – 3</a:t>
            </a:r>
            <a:r>
              <a:rPr lang="it-IT" sz="3200" b="1" i="1" dirty="0" smtClean="0"/>
              <a:t/>
            </a:r>
            <a:br>
              <a:rPr lang="it-IT" sz="3200" b="1" i="1" dirty="0" smtClean="0"/>
            </a:br>
            <a:endParaRPr lang="en-GB" sz="5400" b="0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78768" y="1213893"/>
          <a:ext cx="7848872" cy="4284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893"/>
                <a:gridCol w="3045535"/>
                <a:gridCol w="2880320"/>
                <a:gridCol w="1116124"/>
              </a:tblGrid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Par.</a:t>
                      </a:r>
                      <a:endParaRPr lang="en-US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Nome </a:t>
                      </a:r>
                      <a:r>
                        <a:rPr lang="en-GB" dirty="0" err="1" smtClean="0"/>
                        <a:t>Parametro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Range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Default</a:t>
                      </a:r>
                      <a:endParaRPr lang="en-GB" b="1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[P03</a:t>
                      </a:r>
                      <a:r>
                        <a:rPr lang="en-US" b="1" dirty="0" smtClean="0"/>
                        <a:t>]</a:t>
                      </a:r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Velocità</a:t>
                      </a:r>
                      <a:r>
                        <a:rPr lang="en-GB" sz="1800" dirty="0" smtClean="0"/>
                        <a:t> 1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0.00 – HF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5.00 Hz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[P04</a:t>
                      </a:r>
                      <a:r>
                        <a:rPr lang="en-US" b="1" dirty="0" smtClean="0"/>
                        <a:t>]</a:t>
                      </a:r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Direzione</a:t>
                      </a:r>
                      <a:r>
                        <a:rPr lang="en-GB" sz="1800" dirty="0" smtClean="0"/>
                        <a:t> Vel.</a:t>
                      </a:r>
                      <a:r>
                        <a:rPr lang="en-GB" sz="1800" baseline="0" dirty="0" smtClean="0"/>
                        <a:t> 1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SF</a:t>
                      </a:r>
                      <a:r>
                        <a:rPr lang="en-GB" sz="1800" dirty="0" smtClean="0"/>
                        <a:t>:</a:t>
                      </a:r>
                      <a:r>
                        <a:rPr lang="en-GB" sz="1800" baseline="0" dirty="0" smtClean="0"/>
                        <a:t> Forward; </a:t>
                      </a:r>
                      <a:r>
                        <a:rPr lang="en-GB" sz="1800" b="1" baseline="0" dirty="0" smtClean="0"/>
                        <a:t>SR</a:t>
                      </a:r>
                      <a:r>
                        <a:rPr lang="en-GB" sz="1800" baseline="0" dirty="0" smtClean="0"/>
                        <a:t>: Reverse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SF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[P05</a:t>
                      </a:r>
                      <a:r>
                        <a:rPr lang="en-US" b="1" dirty="0" smtClean="0"/>
                        <a:t>]</a:t>
                      </a:r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Mantenimento</a:t>
                      </a:r>
                      <a:r>
                        <a:rPr lang="en-GB" sz="1800" dirty="0" smtClean="0"/>
                        <a:t> Vel.</a:t>
                      </a:r>
                      <a:r>
                        <a:rPr lang="en-GB" sz="1800" baseline="0" dirty="0" smtClean="0"/>
                        <a:t> 1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OFF/1 </a:t>
                      </a:r>
                      <a:r>
                        <a:rPr lang="en-GB" sz="1800" smtClean="0"/>
                        <a:t>– 65000s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OFF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[P06</a:t>
                      </a:r>
                      <a:r>
                        <a:rPr lang="en-US" b="1" dirty="0" smtClean="0"/>
                        <a:t>]</a:t>
                      </a:r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Tempo </a:t>
                      </a:r>
                      <a:r>
                        <a:rPr lang="en-GB" sz="1800" dirty="0" err="1" smtClean="0"/>
                        <a:t>accelerazione</a:t>
                      </a:r>
                      <a:r>
                        <a:rPr lang="en-GB" sz="1800" baseline="0" dirty="0" smtClean="0"/>
                        <a:t> Vel. 1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0.1 – 6500.0s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10.0s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[P07</a:t>
                      </a:r>
                      <a:r>
                        <a:rPr lang="en-US" b="1" dirty="0" smtClean="0"/>
                        <a:t>]</a:t>
                      </a:r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Tempo </a:t>
                      </a:r>
                      <a:r>
                        <a:rPr lang="en-GB" sz="1800" dirty="0" err="1" smtClean="0"/>
                        <a:t>decelerazione</a:t>
                      </a:r>
                      <a:r>
                        <a:rPr lang="en-GB" sz="1800" baseline="0" dirty="0" smtClean="0"/>
                        <a:t> Vel. 1</a:t>
                      </a:r>
                      <a:endParaRPr lang="en-GB" sz="18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0.1 – 6500.0s</a:t>
                      </a:r>
                      <a:endParaRPr lang="en-GB" sz="18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10.0s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[P08</a:t>
                      </a:r>
                      <a:r>
                        <a:rPr lang="en-US" b="1" dirty="0" smtClean="0"/>
                        <a:t>]</a:t>
                      </a:r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Velocità</a:t>
                      </a:r>
                      <a:r>
                        <a:rPr lang="en-GB" sz="1800" dirty="0" smtClean="0"/>
                        <a:t> 2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0.00 – HF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10.00</a:t>
                      </a:r>
                      <a:r>
                        <a:rPr lang="en-GB" sz="1800" baseline="0" dirty="0" smtClean="0"/>
                        <a:t> Hz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[P09</a:t>
                      </a:r>
                      <a:r>
                        <a:rPr lang="en-US" b="1" dirty="0" smtClean="0"/>
                        <a:t>]</a:t>
                      </a:r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Direzione</a:t>
                      </a:r>
                      <a:r>
                        <a:rPr lang="en-GB" sz="1800" dirty="0" smtClean="0"/>
                        <a:t> Vel.</a:t>
                      </a:r>
                      <a:r>
                        <a:rPr lang="en-GB" sz="1800" baseline="0" dirty="0" smtClean="0"/>
                        <a:t> 2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SF</a:t>
                      </a:r>
                      <a:r>
                        <a:rPr lang="en-GB" sz="1800" dirty="0" smtClean="0"/>
                        <a:t>:</a:t>
                      </a:r>
                      <a:r>
                        <a:rPr lang="en-GB" sz="1800" baseline="0" dirty="0" smtClean="0"/>
                        <a:t> Forward; </a:t>
                      </a:r>
                      <a:r>
                        <a:rPr lang="en-GB" sz="1800" b="1" baseline="0" dirty="0" smtClean="0"/>
                        <a:t>SR</a:t>
                      </a:r>
                      <a:r>
                        <a:rPr lang="en-GB" sz="1800" baseline="0" dirty="0" smtClean="0"/>
                        <a:t>: Reverse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SF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[P10</a:t>
                      </a:r>
                      <a:r>
                        <a:rPr lang="en-US" b="1" dirty="0" smtClean="0"/>
                        <a:t>]</a:t>
                      </a:r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Mantenimento</a:t>
                      </a:r>
                      <a:r>
                        <a:rPr lang="en-GB" sz="1800" dirty="0" smtClean="0"/>
                        <a:t> Vel.</a:t>
                      </a:r>
                      <a:r>
                        <a:rPr lang="en-GB" sz="1800" baseline="0" dirty="0" smtClean="0"/>
                        <a:t> 2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OFF/1 – 65000s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OFF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[P11</a:t>
                      </a:r>
                      <a:r>
                        <a:rPr lang="en-US" b="1" dirty="0" smtClean="0"/>
                        <a:t>]</a:t>
                      </a:r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Tempo </a:t>
                      </a:r>
                      <a:r>
                        <a:rPr lang="en-GB" sz="1800" dirty="0" err="1" smtClean="0"/>
                        <a:t>accelerazione</a:t>
                      </a:r>
                      <a:r>
                        <a:rPr lang="en-GB" sz="1800" baseline="0" dirty="0" smtClean="0"/>
                        <a:t> Vel. 2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0.1 – 6500.0s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10.0s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[P12</a:t>
                      </a:r>
                      <a:r>
                        <a:rPr lang="en-US" b="1" dirty="0" smtClean="0"/>
                        <a:t>]</a:t>
                      </a:r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Tempo </a:t>
                      </a:r>
                      <a:r>
                        <a:rPr lang="en-GB" sz="1800" dirty="0" err="1" smtClean="0"/>
                        <a:t>decelerazione</a:t>
                      </a:r>
                      <a:r>
                        <a:rPr lang="en-GB" sz="1800" baseline="0" dirty="0" smtClean="0"/>
                        <a:t> Vel. 2</a:t>
                      </a:r>
                      <a:endParaRPr lang="en-GB" sz="18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0.1 – 6500.0s</a:t>
                      </a:r>
                      <a:endParaRPr lang="en-GB" sz="18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10.0s</a:t>
                      </a:r>
                      <a:endParaRPr lang="en-GB" sz="1800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Andrea Toffalori, Diego Epis, Carlo Mariani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/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549883-4976-49DC-950E-16D0B0148DA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8" name="Titolo 7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33400" y="533400"/>
            <a:ext cx="7315200" cy="533400"/>
          </a:xfrm>
          <a:ln w="0"/>
          <a:effectLst/>
        </p:spPr>
        <p:txBody>
          <a:bodyPr wrap="square" lIns="0" tIns="12700" rIns="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US" smtClean="0"/>
              <a:t>Montaggio</a:t>
            </a:r>
            <a:endParaRPr lang="en-US"/>
          </a:p>
        </p:txBody>
      </p:sp>
      <p:sp>
        <p:nvSpPr>
          <p:cNvPr id="10" name="CasellaDiTesto 9"/>
          <p:cNvSpPr txBox="1"/>
          <p:nvPr>
            <p:custDataLst>
              <p:tags r:id="rId5"/>
            </p:custDataLst>
          </p:nvPr>
        </p:nvSpPr>
        <p:spPr>
          <a:xfrm>
            <a:off x="198748" y="1537928"/>
            <a:ext cx="34923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400" dirty="0" smtClean="0"/>
              <a:t> Il </a:t>
            </a:r>
            <a:r>
              <a:rPr lang="en-US" sz="1400" dirty="0" err="1" smtClean="0"/>
              <a:t>componente</a:t>
            </a:r>
            <a:r>
              <a:rPr lang="en-US" sz="1400" dirty="0" smtClean="0"/>
              <a:t> </a:t>
            </a:r>
            <a:r>
              <a:rPr lang="en-US" sz="1400" dirty="0" err="1" smtClean="0"/>
              <a:t>deve</a:t>
            </a:r>
            <a:r>
              <a:rPr lang="en-US" sz="1400" dirty="0" smtClean="0"/>
              <a:t> </a:t>
            </a:r>
            <a:r>
              <a:rPr lang="en-US" sz="1400" dirty="0" err="1" smtClean="0"/>
              <a:t>essere</a:t>
            </a:r>
            <a:endParaRPr lang="en-US" sz="1400" dirty="0" smtClean="0"/>
          </a:p>
          <a:p>
            <a:r>
              <a:rPr lang="en-US" sz="1400" dirty="0" err="1" smtClean="0"/>
              <a:t>necessariamente</a:t>
            </a:r>
            <a:r>
              <a:rPr lang="en-US" sz="1400" dirty="0" smtClean="0"/>
              <a:t> </a:t>
            </a:r>
            <a:r>
              <a:rPr lang="en-US" sz="1400" dirty="0" err="1" smtClean="0"/>
              <a:t>montato</a:t>
            </a:r>
            <a:r>
              <a:rPr lang="en-US" sz="1400" dirty="0" smtClean="0"/>
              <a:t> in </a:t>
            </a:r>
            <a:r>
              <a:rPr lang="en-US" sz="1400" dirty="0" err="1" smtClean="0"/>
              <a:t>posizione</a:t>
            </a:r>
            <a:r>
              <a:rPr lang="en-US" sz="1400" dirty="0" smtClean="0"/>
              <a:t> </a:t>
            </a:r>
            <a:r>
              <a:rPr lang="en-US" sz="1400" dirty="0" err="1" smtClean="0"/>
              <a:t>verticale</a:t>
            </a:r>
            <a:endParaRPr lang="en-US" sz="1400" dirty="0" smtClean="0"/>
          </a:p>
          <a:p>
            <a:pPr>
              <a:buFont typeface="Wingdings" pitchFamily="2" charset="2"/>
              <a:buChar char="§"/>
            </a:pPr>
            <a:endParaRPr lang="en-US" sz="1400" dirty="0" smtClean="0"/>
          </a:p>
          <a:p>
            <a:pPr>
              <a:buFont typeface="Wingdings" pitchFamily="2" charset="2"/>
              <a:buChar char="§"/>
            </a:pPr>
            <a:endParaRPr lang="en-US" sz="1400" dirty="0" smtClean="0"/>
          </a:p>
          <a:p>
            <a:pPr>
              <a:buFont typeface="Wingdings" pitchFamily="2" charset="2"/>
              <a:buChar char="§"/>
            </a:pPr>
            <a:r>
              <a:rPr lang="en-US" sz="1400" dirty="0" smtClean="0"/>
              <a:t> La </a:t>
            </a:r>
            <a:r>
              <a:rPr lang="en-US" sz="1400" dirty="0" err="1" smtClean="0"/>
              <a:t>distanza</a:t>
            </a:r>
            <a:r>
              <a:rPr lang="en-US" sz="1400" dirty="0" smtClean="0"/>
              <a:t> </a:t>
            </a:r>
            <a:r>
              <a:rPr lang="en-US" sz="1400" dirty="0" err="1" smtClean="0"/>
              <a:t>da</a:t>
            </a:r>
            <a:r>
              <a:rPr lang="en-US" sz="1400" dirty="0" smtClean="0"/>
              <a:t> </a:t>
            </a:r>
            <a:r>
              <a:rPr lang="en-US" sz="1400" dirty="0" err="1" smtClean="0"/>
              <a:t>altri</a:t>
            </a:r>
            <a:r>
              <a:rPr lang="en-US" sz="1400" dirty="0" smtClean="0"/>
              <a:t> </a:t>
            </a:r>
            <a:r>
              <a:rPr lang="en-US" sz="1400" dirty="0" err="1" smtClean="0"/>
              <a:t>dispositivi</a:t>
            </a:r>
            <a:r>
              <a:rPr lang="en-US" sz="1400" dirty="0" smtClean="0"/>
              <a:t> </a:t>
            </a:r>
            <a:r>
              <a:rPr lang="en-US" sz="1400" dirty="0" err="1" smtClean="0"/>
              <a:t>deve</a:t>
            </a:r>
            <a:r>
              <a:rPr lang="en-US" sz="1400" dirty="0" smtClean="0"/>
              <a:t> </a:t>
            </a:r>
            <a:r>
              <a:rPr lang="en-US" sz="1400" dirty="0" err="1" smtClean="0"/>
              <a:t>essere</a:t>
            </a:r>
            <a:r>
              <a:rPr lang="en-US" sz="1400" dirty="0" smtClean="0"/>
              <a:t> tale </a:t>
            </a:r>
            <a:r>
              <a:rPr lang="en-US" sz="1400" dirty="0" err="1" smtClean="0"/>
              <a:t>da</a:t>
            </a:r>
            <a:r>
              <a:rPr lang="en-US" sz="1400" dirty="0" smtClean="0"/>
              <a:t> </a:t>
            </a:r>
            <a:r>
              <a:rPr lang="en-US" sz="1400" dirty="0" err="1" smtClean="0"/>
              <a:t>garantire</a:t>
            </a:r>
            <a:r>
              <a:rPr lang="en-US" sz="1400" dirty="0" smtClean="0"/>
              <a:t> </a:t>
            </a:r>
            <a:r>
              <a:rPr lang="en-US" sz="1400" dirty="0" err="1" smtClean="0"/>
              <a:t>che</a:t>
            </a:r>
            <a:r>
              <a:rPr lang="en-US" sz="1400" dirty="0" smtClean="0"/>
              <a:t> la </a:t>
            </a:r>
            <a:r>
              <a:rPr lang="en-US" sz="1400" dirty="0" err="1" smtClean="0"/>
              <a:t>temperatura</a:t>
            </a:r>
            <a:r>
              <a:rPr lang="en-US" sz="1400" dirty="0" smtClean="0"/>
              <a:t> </a:t>
            </a:r>
            <a:r>
              <a:rPr lang="en-US" sz="1400" dirty="0" err="1" smtClean="0"/>
              <a:t>ambiente</a:t>
            </a:r>
            <a:r>
              <a:rPr lang="en-US" sz="1400" dirty="0" smtClean="0"/>
              <a:t> non </a:t>
            </a:r>
            <a:r>
              <a:rPr lang="en-US" sz="1400" dirty="0" err="1" smtClean="0"/>
              <a:t>superi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40°C</a:t>
            </a:r>
          </a:p>
          <a:p>
            <a:pPr>
              <a:buFont typeface="Wingdings" pitchFamily="2" charset="2"/>
              <a:buChar char="§"/>
            </a:pPr>
            <a:endParaRPr lang="en-US" sz="1400" dirty="0" smtClean="0"/>
          </a:p>
          <a:p>
            <a:pPr>
              <a:buFont typeface="Wingdings" pitchFamily="2" charset="2"/>
              <a:buChar char="§"/>
            </a:pPr>
            <a:endParaRPr lang="en-US" sz="1400" dirty="0" smtClean="0"/>
          </a:p>
          <a:p>
            <a:pPr>
              <a:buFont typeface="Wingdings" pitchFamily="2" charset="2"/>
              <a:buChar char="§"/>
            </a:pPr>
            <a:r>
              <a:rPr lang="en-US" sz="1400" dirty="0" smtClean="0"/>
              <a:t> Per temperature </a:t>
            </a:r>
            <a:r>
              <a:rPr lang="en-US" sz="1400" dirty="0" err="1" smtClean="0"/>
              <a:t>superiori</a:t>
            </a:r>
            <a:r>
              <a:rPr lang="en-US" sz="1400" dirty="0" smtClean="0"/>
              <a:t> </a:t>
            </a:r>
            <a:r>
              <a:rPr lang="en-US" sz="1400" dirty="0" err="1" smtClean="0"/>
              <a:t>ai</a:t>
            </a:r>
            <a:r>
              <a:rPr lang="en-US" sz="1400" dirty="0" smtClean="0"/>
              <a:t> 40°C fare </a:t>
            </a:r>
            <a:r>
              <a:rPr lang="en-US" sz="1400" dirty="0" err="1" smtClean="0"/>
              <a:t>riferimento</a:t>
            </a:r>
            <a:r>
              <a:rPr lang="en-US" sz="1400" dirty="0" smtClean="0"/>
              <a:t> </a:t>
            </a:r>
            <a:r>
              <a:rPr lang="en-US" sz="1400" dirty="0" err="1" smtClean="0"/>
              <a:t>alla</a:t>
            </a:r>
            <a:r>
              <a:rPr lang="en-US" sz="1400" dirty="0" smtClean="0"/>
              <a:t> </a:t>
            </a:r>
            <a:r>
              <a:rPr lang="en-US" sz="1400" dirty="0" err="1" smtClean="0"/>
              <a:t>tabella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derating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   </a:t>
            </a:r>
            <a:r>
              <a:rPr lang="en-US" sz="1400" i="1" u="sng" dirty="0" err="1" smtClean="0">
                <a:solidFill>
                  <a:srgbClr val="0070C0"/>
                </a:solidFill>
              </a:rPr>
              <a:t>pag</a:t>
            </a:r>
            <a:r>
              <a:rPr lang="en-US" sz="1400" i="1" u="sng" dirty="0" smtClean="0">
                <a:solidFill>
                  <a:srgbClr val="0070C0"/>
                </a:solidFill>
              </a:rPr>
              <a:t>. 158 del </a:t>
            </a:r>
            <a:r>
              <a:rPr lang="en-US" sz="1400" i="1" u="sng" dirty="0" err="1" smtClean="0">
                <a:solidFill>
                  <a:srgbClr val="0070C0"/>
                </a:solidFill>
              </a:rPr>
              <a:t>manuale</a:t>
            </a:r>
            <a:r>
              <a:rPr lang="en-US" sz="1400" i="1" u="sng" dirty="0" smtClean="0">
                <a:solidFill>
                  <a:srgbClr val="0070C0"/>
                </a:solidFill>
              </a:rPr>
              <a:t> Fe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grpSp>
        <p:nvGrpSpPr>
          <p:cNvPr id="48" name="Gruppo 47"/>
          <p:cNvGrpSpPr/>
          <p:nvPr/>
        </p:nvGrpSpPr>
        <p:grpSpPr>
          <a:xfrm>
            <a:off x="3943164" y="1465920"/>
            <a:ext cx="4320480" cy="3515351"/>
            <a:chOff x="3943164" y="1465920"/>
            <a:chExt cx="4320480" cy="3515351"/>
          </a:xfrm>
        </p:grpSpPr>
        <p:pic>
          <p:nvPicPr>
            <p:cNvPr id="2" name="Picture 2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3943164" y="1465920"/>
              <a:ext cx="4320480" cy="3515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7" name="Gruppo 46"/>
            <p:cNvGrpSpPr/>
            <p:nvPr/>
          </p:nvGrpSpPr>
          <p:grpSpPr>
            <a:xfrm>
              <a:off x="4375212" y="1681944"/>
              <a:ext cx="1296144" cy="1779004"/>
              <a:chOff x="4375212" y="1681944"/>
              <a:chExt cx="1296144" cy="1779004"/>
            </a:xfrm>
          </p:grpSpPr>
          <p:grpSp>
            <p:nvGrpSpPr>
              <p:cNvPr id="29" name="Gruppo 28"/>
              <p:cNvGrpSpPr/>
              <p:nvPr/>
            </p:nvGrpSpPr>
            <p:grpSpPr>
              <a:xfrm>
                <a:off x="4951276" y="3248140"/>
                <a:ext cx="72008" cy="198000"/>
                <a:chOff x="5095292" y="3158108"/>
                <a:chExt cx="72008" cy="180020"/>
              </a:xfrm>
            </p:grpSpPr>
            <p:cxnSp>
              <p:nvCxnSpPr>
                <p:cNvPr id="25" name="Connettore 1 24"/>
                <p:cNvCxnSpPr/>
                <p:nvPr>
                  <p:custDataLst>
                    <p:tags r:id="rId20"/>
                  </p:custDataLst>
                </p:nvPr>
              </p:nvCxnSpPr>
              <p:spPr bwMode="auto">
                <a:xfrm>
                  <a:off x="5131296" y="3158108"/>
                  <a:ext cx="0" cy="18002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Connettore 1 26"/>
                <p:cNvCxnSpPr/>
                <p:nvPr>
                  <p:custDataLst>
                    <p:tags r:id="rId21"/>
                  </p:custDataLst>
                </p:nvPr>
              </p:nvCxnSpPr>
              <p:spPr bwMode="auto">
                <a:xfrm>
                  <a:off x="5095292" y="3338128"/>
                  <a:ext cx="72008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Connettore 1 27"/>
                <p:cNvCxnSpPr/>
                <p:nvPr>
                  <p:custDataLst>
                    <p:tags r:id="rId22"/>
                  </p:custDataLst>
                </p:nvPr>
              </p:nvCxnSpPr>
              <p:spPr bwMode="auto">
                <a:xfrm>
                  <a:off x="5095292" y="3158108"/>
                  <a:ext cx="72008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0" name="Gruppo 29"/>
              <p:cNvGrpSpPr/>
              <p:nvPr/>
            </p:nvGrpSpPr>
            <p:grpSpPr>
              <a:xfrm>
                <a:off x="4951276" y="1699968"/>
                <a:ext cx="72008" cy="198000"/>
                <a:chOff x="5095292" y="3158108"/>
                <a:chExt cx="72008" cy="180020"/>
              </a:xfrm>
            </p:grpSpPr>
            <p:cxnSp>
              <p:nvCxnSpPr>
                <p:cNvPr id="31" name="Connettore 1 30"/>
                <p:cNvCxnSpPr/>
                <p:nvPr>
                  <p:custDataLst>
                    <p:tags r:id="rId17"/>
                  </p:custDataLst>
                </p:nvPr>
              </p:nvCxnSpPr>
              <p:spPr bwMode="auto">
                <a:xfrm>
                  <a:off x="5131296" y="3158108"/>
                  <a:ext cx="0" cy="18002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Connettore 1 31"/>
                <p:cNvCxnSpPr/>
                <p:nvPr>
                  <p:custDataLst>
                    <p:tags r:id="rId18"/>
                  </p:custDataLst>
                </p:nvPr>
              </p:nvCxnSpPr>
              <p:spPr bwMode="auto">
                <a:xfrm>
                  <a:off x="5095292" y="3338128"/>
                  <a:ext cx="72008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" name="Connettore 1 32"/>
                <p:cNvCxnSpPr/>
                <p:nvPr>
                  <p:custDataLst>
                    <p:tags r:id="rId19"/>
                  </p:custDataLst>
                </p:nvPr>
              </p:nvCxnSpPr>
              <p:spPr bwMode="auto">
                <a:xfrm>
                  <a:off x="5095292" y="3158108"/>
                  <a:ext cx="72008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5" name="CasellaDiTesto 34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951276" y="3230116"/>
                <a:ext cx="72008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b="1" dirty="0" smtClean="0">
                    <a:solidFill>
                      <a:srgbClr val="FF0000"/>
                    </a:solidFill>
                  </a:rPr>
                  <a:t>150 mm</a:t>
                </a:r>
                <a:endParaRPr lang="en-GB" sz="9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36" name="Gruppo 35"/>
              <p:cNvGrpSpPr/>
              <p:nvPr/>
            </p:nvGrpSpPr>
            <p:grpSpPr>
              <a:xfrm rot="5400000">
                <a:off x="4459810" y="2497436"/>
                <a:ext cx="72000" cy="169213"/>
                <a:chOff x="5095292" y="3158095"/>
                <a:chExt cx="72008" cy="180033"/>
              </a:xfrm>
            </p:grpSpPr>
            <p:cxnSp>
              <p:nvCxnSpPr>
                <p:cNvPr id="37" name="Connettore 1 36"/>
                <p:cNvCxnSpPr/>
                <p:nvPr>
                  <p:custDataLst>
                    <p:tags r:id="rId14"/>
                  </p:custDataLst>
                </p:nvPr>
              </p:nvCxnSpPr>
              <p:spPr bwMode="auto">
                <a:xfrm>
                  <a:off x="5131294" y="3158095"/>
                  <a:ext cx="0" cy="180019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" name="Connettore 1 37"/>
                <p:cNvCxnSpPr/>
                <p:nvPr>
                  <p:custDataLst>
                    <p:tags r:id="rId15"/>
                  </p:custDataLst>
                </p:nvPr>
              </p:nvCxnSpPr>
              <p:spPr bwMode="auto">
                <a:xfrm>
                  <a:off x="5095292" y="3338128"/>
                  <a:ext cx="72008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" name="Connettore 1 38"/>
                <p:cNvCxnSpPr/>
                <p:nvPr>
                  <p:custDataLst>
                    <p:tags r:id="rId16"/>
                  </p:custDataLst>
                </p:nvPr>
              </p:nvCxnSpPr>
              <p:spPr bwMode="auto">
                <a:xfrm>
                  <a:off x="5095292" y="3158108"/>
                  <a:ext cx="72008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40" name="CasellaDiTesto 39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4951276" y="1681944"/>
                <a:ext cx="72008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b="1" dirty="0" smtClean="0">
                    <a:solidFill>
                      <a:srgbClr val="FF0000"/>
                    </a:solidFill>
                  </a:rPr>
                  <a:t>150 mm</a:t>
                </a:r>
                <a:endParaRPr lang="en-GB" sz="9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41" name="Gruppo 40"/>
              <p:cNvGrpSpPr/>
              <p:nvPr/>
            </p:nvGrpSpPr>
            <p:grpSpPr>
              <a:xfrm rot="5400000">
                <a:off x="5490000" y="2492040"/>
                <a:ext cx="72000" cy="180000"/>
                <a:chOff x="5095292" y="3158108"/>
                <a:chExt cx="72008" cy="180020"/>
              </a:xfrm>
            </p:grpSpPr>
            <p:cxnSp>
              <p:nvCxnSpPr>
                <p:cNvPr id="42" name="Connettore 1 41"/>
                <p:cNvCxnSpPr/>
                <p:nvPr>
                  <p:custDataLst>
                    <p:tags r:id="rId11"/>
                  </p:custDataLst>
                </p:nvPr>
              </p:nvCxnSpPr>
              <p:spPr bwMode="auto">
                <a:xfrm>
                  <a:off x="5131296" y="3158108"/>
                  <a:ext cx="0" cy="18002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" name="Connettore 1 42"/>
                <p:cNvCxnSpPr/>
                <p:nvPr>
                  <p:custDataLst>
                    <p:tags r:id="rId12"/>
                  </p:custDataLst>
                </p:nvPr>
              </p:nvCxnSpPr>
              <p:spPr bwMode="auto">
                <a:xfrm>
                  <a:off x="5095292" y="3338128"/>
                  <a:ext cx="72008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" name="Connettore 1 43"/>
                <p:cNvCxnSpPr/>
                <p:nvPr>
                  <p:custDataLst>
                    <p:tags r:id="rId13"/>
                  </p:custDataLst>
                </p:nvPr>
              </p:nvCxnSpPr>
              <p:spPr bwMode="auto">
                <a:xfrm>
                  <a:off x="5095292" y="3158108"/>
                  <a:ext cx="72008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45" name="CasellaDiTesto 44"/>
              <p:cNvSpPr txBox="1"/>
              <p:nvPr>
                <p:custDataLst>
                  <p:tags r:id="rId9"/>
                </p:custDataLst>
              </p:nvPr>
            </p:nvSpPr>
            <p:spPr>
              <a:xfrm rot="16200000">
                <a:off x="4130588" y="2142592"/>
                <a:ext cx="72008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b="1" dirty="0" smtClean="0">
                    <a:solidFill>
                      <a:srgbClr val="FF0000"/>
                    </a:solidFill>
                  </a:rPr>
                  <a:t>50 mm</a:t>
                </a:r>
                <a:endParaRPr lang="en-GB" sz="9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CasellaDiTesto 45"/>
              <p:cNvSpPr txBox="1"/>
              <p:nvPr>
                <p:custDataLst>
                  <p:tags r:id="rId10"/>
                </p:custDataLst>
              </p:nvPr>
            </p:nvSpPr>
            <p:spPr>
              <a:xfrm rot="16200000">
                <a:off x="5159896" y="2142592"/>
                <a:ext cx="72008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b="1" dirty="0" smtClean="0">
                    <a:solidFill>
                      <a:srgbClr val="FF0000"/>
                    </a:solidFill>
                  </a:rPr>
                  <a:t>50 mm</a:t>
                </a:r>
                <a:endParaRPr lang="en-GB" sz="9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Andrea Toffalori, Diego Epis, Carlo Mariani | 22/03/2013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33400" y="533400"/>
            <a:ext cx="7622232" cy="608484"/>
          </a:xfrm>
          <a:noFill/>
          <a:ln w="0"/>
          <a:effectLst/>
        </p:spPr>
        <p:txBody>
          <a:bodyPr wrap="square" lIns="0" tIns="12700" rIns="0" bIns="0" anchor="t"/>
          <a:lstStyle/>
          <a:p>
            <a:pPr lvl="1">
              <a:lnSpc>
                <a:spcPct val="111000"/>
              </a:lnSpc>
              <a:spcBef>
                <a:spcPct val="0"/>
              </a:spcBef>
            </a:pPr>
            <a:r>
              <a:rPr lang="it-IT" dirty="0" err="1" smtClean="0"/>
              <a:t>Logic</a:t>
            </a:r>
            <a:r>
              <a:rPr lang="it-IT" dirty="0" smtClean="0"/>
              <a:t> </a:t>
            </a:r>
            <a:r>
              <a:rPr lang="it-IT" dirty="0" err="1" smtClean="0"/>
              <a:t>control</a:t>
            </a:r>
            <a:r>
              <a:rPr lang="it-IT" dirty="0" smtClean="0"/>
              <a:t> (profilo di velocità) – 4</a:t>
            </a:r>
            <a:r>
              <a:rPr lang="it-IT" sz="3200" b="1" i="1" dirty="0" smtClean="0"/>
              <a:t/>
            </a:r>
            <a:br>
              <a:rPr lang="it-IT" sz="3200" b="1" i="1" dirty="0" smtClean="0"/>
            </a:br>
            <a:endParaRPr lang="en-GB" sz="5400" b="0" dirty="0"/>
          </a:p>
        </p:txBody>
      </p:sp>
      <p:sp>
        <p:nvSpPr>
          <p:cNvPr id="7" name="CasellaDiTesto 6"/>
          <p:cNvSpPr txBox="1"/>
          <p:nvPr>
            <p:custDataLst>
              <p:tags r:id="rId5"/>
            </p:custDataLst>
          </p:nvPr>
        </p:nvSpPr>
        <p:spPr>
          <a:xfrm>
            <a:off x="504782" y="2655793"/>
            <a:ext cx="75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 le </a:t>
            </a:r>
            <a:r>
              <a:rPr lang="en-US" dirty="0" err="1" smtClean="0"/>
              <a:t>velocità</a:t>
            </a:r>
            <a:r>
              <a:rPr lang="en-US" dirty="0" smtClean="0"/>
              <a:t> successive I </a:t>
            </a:r>
            <a:r>
              <a:rPr lang="en-US" dirty="0" err="1" smtClean="0"/>
              <a:t>parametri</a:t>
            </a:r>
            <a:r>
              <a:rPr lang="en-US" dirty="0" smtClean="0"/>
              <a:t> </a:t>
            </a:r>
            <a:r>
              <a:rPr lang="en-US" dirty="0" err="1" smtClean="0"/>
              <a:t>seguono</a:t>
            </a:r>
            <a:r>
              <a:rPr lang="en-US" dirty="0" smtClean="0"/>
              <a:t> la </a:t>
            </a:r>
            <a:r>
              <a:rPr lang="en-US" dirty="0" err="1" smtClean="0"/>
              <a:t>stessa</a:t>
            </a:r>
            <a:r>
              <a:rPr lang="en-US" dirty="0" smtClean="0"/>
              <a:t> </a:t>
            </a:r>
            <a:r>
              <a:rPr lang="en-US" dirty="0" err="1" smtClean="0"/>
              <a:t>logica</a:t>
            </a:r>
            <a:r>
              <a:rPr lang="en-US" dirty="0" smtClean="0"/>
              <a:t>, a </a:t>
            </a:r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5, per </a:t>
            </a:r>
            <a:r>
              <a:rPr lang="en-US" dirty="0" err="1" smtClean="0"/>
              <a:t>dettagli</a:t>
            </a:r>
            <a:r>
              <a:rPr lang="en-US" dirty="0" smtClean="0"/>
              <a:t> </a:t>
            </a:r>
            <a:r>
              <a:rPr lang="en-US" dirty="0" err="1" smtClean="0"/>
              <a:t>vedere</a:t>
            </a:r>
            <a:r>
              <a:rPr lang="en-US" dirty="0" smtClean="0"/>
              <a:t> </a:t>
            </a:r>
            <a:r>
              <a:rPr lang="en-US" i="1" u="sng" dirty="0" err="1" smtClean="0">
                <a:solidFill>
                  <a:srgbClr val="0070C0"/>
                </a:solidFill>
              </a:rPr>
              <a:t>pag</a:t>
            </a:r>
            <a:r>
              <a:rPr lang="en-US" i="1" u="sng" dirty="0" smtClean="0">
                <a:solidFill>
                  <a:srgbClr val="0070C0"/>
                </a:solidFill>
              </a:rPr>
              <a:t>. 88-89 del </a:t>
            </a:r>
            <a:r>
              <a:rPr lang="en-US" i="1" u="sng" dirty="0" err="1" smtClean="0">
                <a:solidFill>
                  <a:srgbClr val="0070C0"/>
                </a:solidFill>
              </a:rPr>
              <a:t>manuale</a:t>
            </a:r>
            <a:r>
              <a:rPr lang="en-US" i="1" u="sng" dirty="0" smtClean="0">
                <a:solidFill>
                  <a:srgbClr val="0070C0"/>
                </a:solidFill>
              </a:rPr>
              <a:t> Fe</a:t>
            </a:r>
            <a:endParaRPr lang="en-US" i="1" u="sng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Andrea Toffalori, Diego Epis, Carlo Mariani | 22/03/2013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33400" y="1249896"/>
            <a:ext cx="7315200" cy="4176464"/>
          </a:xfrm>
          <a:ln w="0"/>
          <a:effectLst/>
        </p:spPr>
        <p:txBody>
          <a:bodyPr wrap="square" lIns="0" tIns="63500" rIns="0" bIns="0"/>
          <a:lstStyle/>
          <a:p>
            <a:pPr>
              <a:buNone/>
            </a:pPr>
            <a:r>
              <a:rPr lang="it-IT" sz="1800" b="1" i="1" dirty="0" smtClean="0"/>
              <a:t>Parametrizzazione</a:t>
            </a:r>
            <a:r>
              <a:rPr lang="it-IT" sz="1800" dirty="0" smtClean="0"/>
              <a:t>	[b00] = 0, 1, 2, 4, 7 	</a:t>
            </a:r>
            <a:r>
              <a:rPr lang="it-IT" sz="1800" i="1" dirty="0" smtClean="0"/>
              <a:t>(in 4 e 7 occorrono 						ulteriori comandi)</a:t>
            </a:r>
            <a:endParaRPr lang="it-IT" sz="1800" dirty="0" smtClean="0"/>
          </a:p>
          <a:p>
            <a:pPr>
              <a:buNone/>
            </a:pPr>
            <a:r>
              <a:rPr lang="it-IT" sz="1800" b="1" i="1" dirty="0" smtClean="0"/>
              <a:t>				</a:t>
            </a:r>
            <a:r>
              <a:rPr lang="it-IT" sz="1800" dirty="0" smtClean="0"/>
              <a:t>[b02] = 3 - 10		</a:t>
            </a:r>
            <a:r>
              <a:rPr lang="it-IT" sz="1800" i="1" dirty="0" smtClean="0"/>
              <a:t>(vari </a:t>
            </a:r>
            <a:r>
              <a:rPr lang="it-IT" sz="1800" i="1" dirty="0" err="1" smtClean="0"/>
              <a:t>range</a:t>
            </a:r>
            <a:r>
              <a:rPr lang="it-IT" sz="1800" i="1" dirty="0" smtClean="0"/>
              <a:t> di tensione 						e corrente)</a:t>
            </a:r>
          </a:p>
          <a:p>
            <a:pPr>
              <a:buNone/>
            </a:pPr>
            <a:r>
              <a:rPr lang="it-IT" sz="1800" i="1" dirty="0" smtClean="0"/>
              <a:t>	</a:t>
            </a:r>
            <a:endParaRPr lang="it-IT" sz="1800" dirty="0" smtClean="0"/>
          </a:p>
          <a:p>
            <a:pPr lvl="0"/>
            <a:r>
              <a:rPr lang="it-IT" sz="1800" dirty="0" smtClean="0"/>
              <a:t>Mediante il parametro [b02] è selezionabile il </a:t>
            </a:r>
            <a:r>
              <a:rPr lang="it-IT" sz="1800" b="1" dirty="0" err="1" smtClean="0"/>
              <a:t>range</a:t>
            </a:r>
            <a:r>
              <a:rPr lang="it-IT" sz="1800" dirty="0" smtClean="0"/>
              <a:t> della </a:t>
            </a:r>
            <a:r>
              <a:rPr lang="it-IT" sz="1800" b="1" dirty="0" smtClean="0"/>
              <a:t>tensione</a:t>
            </a:r>
            <a:r>
              <a:rPr lang="it-IT" sz="1800" dirty="0" smtClean="0"/>
              <a:t> e/o </a:t>
            </a:r>
            <a:r>
              <a:rPr lang="it-IT" sz="1800" b="1" dirty="0" smtClean="0"/>
              <a:t>corrente</a:t>
            </a:r>
            <a:r>
              <a:rPr lang="it-IT" sz="1800" dirty="0" smtClean="0"/>
              <a:t> di controllo. </a:t>
            </a:r>
          </a:p>
          <a:p>
            <a:pPr lvl="0"/>
            <a:r>
              <a:rPr lang="it-IT" sz="1800" dirty="0" smtClean="0"/>
              <a:t>In aggiunta al controllo tramite una tensione analogica fornita da un controllore esterno, è anche possibile utilizzare un semplice </a:t>
            </a:r>
            <a:r>
              <a:rPr lang="it-IT" sz="1800" b="1" dirty="0" smtClean="0"/>
              <a:t>potenziometro remoto</a:t>
            </a:r>
            <a:r>
              <a:rPr lang="it-IT" sz="1800" dirty="0" smtClean="0"/>
              <a:t>, collegandolo ad una tensione di riferimento a 10 V fornita dal convertitore stesso e usando la sua uscita come comando.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33400"/>
            <a:ext cx="7622232" cy="608484"/>
          </a:xfrm>
          <a:noFill/>
          <a:ln w="0"/>
          <a:effectLst/>
        </p:spPr>
        <p:txBody>
          <a:bodyPr wrap="square" lIns="0" tIns="12700" rIns="0" bIns="0" anchor="t"/>
          <a:lstStyle/>
          <a:p>
            <a:pPr lvl="1">
              <a:lnSpc>
                <a:spcPct val="111000"/>
              </a:lnSpc>
              <a:spcBef>
                <a:spcPct val="0"/>
              </a:spcBef>
            </a:pPr>
            <a:r>
              <a:rPr lang="it-IT" dirty="0" smtClean="0"/>
              <a:t>Controllo analogico – 1 </a:t>
            </a:r>
            <a:r>
              <a:rPr lang="it-IT" sz="3200" b="1" i="1" dirty="0" smtClean="0"/>
              <a:t/>
            </a:r>
            <a:br>
              <a:rPr lang="it-IT" sz="3200" b="1" i="1" dirty="0" smtClean="0"/>
            </a:br>
            <a:endParaRPr lang="en-GB" sz="5400" b="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Andrea Toffalori, Diego Epis, Carlo Mariani | 22/03/2013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33400" y="1691444"/>
            <a:ext cx="7315200" cy="3626904"/>
          </a:xfrm>
          <a:ln w="0"/>
          <a:effectLst/>
        </p:spPr>
        <p:txBody>
          <a:bodyPr wrap="square" lIns="0" tIns="63500" rIns="0" bIns="0"/>
          <a:lstStyle/>
          <a:p>
            <a:pPr lvl="0"/>
            <a:r>
              <a:rPr lang="it-IT" sz="1800" dirty="0" smtClean="0"/>
              <a:t>Comando di</a:t>
            </a:r>
            <a:r>
              <a:rPr lang="it-IT" sz="1800" b="1" dirty="0" smtClean="0"/>
              <a:t> Stop</a:t>
            </a:r>
            <a:r>
              <a:rPr lang="it-IT" sz="1800" dirty="0" smtClean="0"/>
              <a:t> gestibile sia da pannello di comando che da remoto. </a:t>
            </a:r>
          </a:p>
          <a:p>
            <a:pPr lvl="0"/>
            <a:r>
              <a:rPr lang="it-IT" sz="1800" dirty="0" smtClean="0"/>
              <a:t>Il comando di </a:t>
            </a:r>
            <a:r>
              <a:rPr lang="it-IT" sz="1800" b="1" dirty="0" err="1" smtClean="0"/>
              <a:t>Run</a:t>
            </a:r>
            <a:r>
              <a:rPr lang="it-IT" sz="1800" b="1" dirty="0" smtClean="0"/>
              <a:t> </a:t>
            </a:r>
            <a:r>
              <a:rPr lang="it-IT" sz="1800" dirty="0" smtClean="0"/>
              <a:t>è attivabile da remoto o mediante la variazione del parametro [b00] o [E38]. </a:t>
            </a:r>
          </a:p>
          <a:p>
            <a:r>
              <a:rPr lang="it-IT" sz="1800" dirty="0" smtClean="0"/>
              <a:t>La logica di selezione del verso di rotazione viene impostata dal parametro </a:t>
            </a:r>
            <a:r>
              <a:rPr lang="it-IT" sz="1800" b="1" dirty="0" smtClean="0"/>
              <a:t>[E38]</a:t>
            </a:r>
            <a:r>
              <a:rPr lang="it-IT" sz="1800" dirty="0" smtClean="0"/>
              <a:t>, bisogna però tener presente che nel caso in cui il parametro [b02] sia pari a 10 il verso dipende direttamente dal </a:t>
            </a:r>
            <a:r>
              <a:rPr lang="it-IT" sz="1800" b="1" dirty="0" smtClean="0"/>
              <a:t>segno della tensione</a:t>
            </a:r>
            <a:r>
              <a:rPr lang="it-IT" sz="1800" dirty="0" smtClean="0"/>
              <a:t> di comando applicata (NB : il parametro [b00] deve però valere 0).</a:t>
            </a:r>
            <a:endParaRPr lang="it-IT" sz="18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33400"/>
            <a:ext cx="7622232" cy="608484"/>
          </a:xfrm>
          <a:noFill/>
          <a:ln w="0"/>
          <a:effectLst/>
        </p:spPr>
        <p:txBody>
          <a:bodyPr wrap="square" lIns="0" tIns="12700" rIns="0" bIns="0" anchor="t"/>
          <a:lstStyle/>
          <a:p>
            <a:pPr lvl="1">
              <a:lnSpc>
                <a:spcPct val="111000"/>
              </a:lnSpc>
              <a:spcBef>
                <a:spcPct val="0"/>
              </a:spcBef>
            </a:pPr>
            <a:r>
              <a:rPr lang="it-IT" dirty="0" smtClean="0"/>
              <a:t>Controllo analogico – 2</a:t>
            </a:r>
            <a:r>
              <a:rPr lang="it-IT" sz="3200" b="1" i="1" dirty="0" smtClean="0"/>
              <a:t/>
            </a:r>
            <a:br>
              <a:rPr lang="it-IT" sz="3200" b="1" i="1" dirty="0" smtClean="0"/>
            </a:br>
            <a:endParaRPr lang="en-GB" sz="5400" b="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Andrea Toffalori, Diego Epis, Carlo Mariani | 22/03/2013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33400" y="1249896"/>
            <a:ext cx="7315200" cy="3626904"/>
          </a:xfrm>
          <a:ln w="0"/>
          <a:effectLst/>
        </p:spPr>
        <p:txBody>
          <a:bodyPr wrap="square" lIns="0" tIns="63500" rIns="0" bIns="0"/>
          <a:lstStyle/>
          <a:p>
            <a:pPr>
              <a:buNone/>
            </a:pPr>
            <a:r>
              <a:rPr lang="it-IT" sz="1800" b="1" i="1" dirty="0" smtClean="0"/>
              <a:t>Parametrizzazione</a:t>
            </a:r>
            <a:r>
              <a:rPr lang="it-IT" sz="1800" dirty="0" smtClean="0"/>
              <a:t>	[b35] ≠ 0</a:t>
            </a:r>
          </a:p>
          <a:p>
            <a:endParaRPr lang="it-IT" sz="1400" dirty="0" smtClean="0"/>
          </a:p>
          <a:p>
            <a:pPr lvl="0"/>
            <a:r>
              <a:rPr lang="it-IT" sz="1800" dirty="0" smtClean="0"/>
              <a:t>Impostando un valore compreso fra 1 e 3 al parametro [b35] viene associato il comando di “</a:t>
            </a:r>
            <a:r>
              <a:rPr lang="it-IT" sz="1800" i="1" dirty="0" err="1" smtClean="0"/>
              <a:t>Jog</a:t>
            </a:r>
            <a:r>
              <a:rPr lang="it-IT" sz="1800" dirty="0" smtClean="0"/>
              <a:t>” rispettivamente ad un </a:t>
            </a:r>
            <a:r>
              <a:rPr lang="it-IT" sz="1800" b="1" dirty="0" smtClean="0"/>
              <a:t>ingresso digitale </a:t>
            </a:r>
            <a:r>
              <a:rPr lang="it-IT" sz="1800" dirty="0" smtClean="0"/>
              <a:t>da X1 a X3. Il motore si porta alla velocità predefinita attivando l’ingresso digitale corrispondente.</a:t>
            </a:r>
          </a:p>
          <a:p>
            <a:pPr lvl="0"/>
            <a:r>
              <a:rPr lang="it-IT" sz="1800" dirty="0" smtClean="0"/>
              <a:t>La </a:t>
            </a:r>
            <a:r>
              <a:rPr lang="it-IT" sz="1800" b="1" dirty="0" smtClean="0"/>
              <a:t>frequenza di </a:t>
            </a:r>
            <a:r>
              <a:rPr lang="it-IT" sz="1800" b="1" dirty="0" err="1" smtClean="0"/>
              <a:t>Jog</a:t>
            </a:r>
            <a:r>
              <a:rPr lang="it-IT" sz="1800" b="1" dirty="0" smtClean="0"/>
              <a:t> </a:t>
            </a:r>
            <a:r>
              <a:rPr lang="it-IT" sz="1800" dirty="0" smtClean="0"/>
              <a:t>è impostabile tramite il parametro [b36] .</a:t>
            </a:r>
            <a:endParaRPr lang="it-IT" sz="18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33400"/>
            <a:ext cx="7622232" cy="608484"/>
          </a:xfrm>
          <a:noFill/>
          <a:ln w="0"/>
          <a:effectLst/>
        </p:spPr>
        <p:txBody>
          <a:bodyPr wrap="square" lIns="0" tIns="12700" rIns="0" bIns="0" anchor="t"/>
          <a:lstStyle/>
          <a:p>
            <a:pPr lvl="1">
              <a:lnSpc>
                <a:spcPct val="111000"/>
              </a:lnSpc>
              <a:spcBef>
                <a:spcPct val="0"/>
              </a:spcBef>
            </a:pPr>
            <a:r>
              <a:rPr lang="it-IT" dirty="0" smtClean="0"/>
              <a:t>Modalità </a:t>
            </a:r>
            <a:r>
              <a:rPr lang="it-IT" dirty="0" err="1" smtClean="0"/>
              <a:t>Jog</a:t>
            </a:r>
            <a:endParaRPr lang="en-GB" sz="5400" b="0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306760" y="3698168"/>
          <a:ext cx="7848872" cy="1813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893"/>
                <a:gridCol w="3045535"/>
                <a:gridCol w="2880320"/>
                <a:gridCol w="1116124"/>
              </a:tblGrid>
              <a:tr h="320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Par.</a:t>
                      </a:r>
                      <a:endParaRPr lang="en-US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Nome </a:t>
                      </a:r>
                      <a:r>
                        <a:rPr lang="en-GB" sz="1600" dirty="0" err="1" smtClean="0"/>
                        <a:t>Parametro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Range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Default</a:t>
                      </a:r>
                      <a:endParaRPr lang="en-GB" sz="1600" b="1" dirty="0"/>
                    </a:p>
                  </a:txBody>
                  <a:tcPr anchor="ctr"/>
                </a:tc>
              </a:tr>
              <a:tr h="3757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[b35]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Modalità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di</a:t>
                      </a:r>
                      <a:r>
                        <a:rPr lang="en-GB" sz="1400" dirty="0" smtClean="0"/>
                        <a:t> Jog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</a:t>
                      </a:r>
                      <a:r>
                        <a:rPr lang="en-GB" sz="1400" dirty="0" smtClean="0"/>
                        <a:t> : OFF; </a:t>
                      </a:r>
                      <a:r>
                        <a:rPr lang="en-GB" sz="1400" b="1" dirty="0" smtClean="0"/>
                        <a:t>1</a:t>
                      </a:r>
                      <a:r>
                        <a:rPr lang="en-GB" sz="1400" dirty="0" smtClean="0"/>
                        <a:t> : X1; </a:t>
                      </a:r>
                      <a:r>
                        <a:rPr lang="en-GB" sz="1400" b="1" dirty="0" smtClean="0"/>
                        <a:t>2</a:t>
                      </a:r>
                      <a:r>
                        <a:rPr lang="en-GB" sz="1400" dirty="0" smtClean="0"/>
                        <a:t> : X2; </a:t>
                      </a:r>
                    </a:p>
                    <a:p>
                      <a:pPr algn="ctr"/>
                      <a:r>
                        <a:rPr lang="en-GB" sz="1400" b="1" dirty="0" smtClean="0"/>
                        <a:t>3 </a:t>
                      </a:r>
                      <a:r>
                        <a:rPr lang="en-GB" sz="1400" dirty="0" smtClean="0"/>
                        <a:t>: X3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0" dirty="0"/>
                    </a:p>
                  </a:txBody>
                  <a:tcPr anchor="ctr"/>
                </a:tc>
              </a:tr>
              <a:tr h="320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[b36]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Frequenza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di</a:t>
                      </a:r>
                      <a:r>
                        <a:rPr lang="en-GB" sz="1400" dirty="0" smtClean="0"/>
                        <a:t> Jog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0.00 – HF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0.00 Hz</a:t>
                      </a:r>
                      <a:endParaRPr lang="en-GB" sz="1400" b="0" dirty="0"/>
                    </a:p>
                  </a:txBody>
                  <a:tcPr anchor="ctr"/>
                </a:tc>
              </a:tr>
              <a:tr h="320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[b37]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Tempo </a:t>
                      </a:r>
                      <a:r>
                        <a:rPr lang="en-GB" sz="1400" b="0" dirty="0" err="1" smtClean="0"/>
                        <a:t>di</a:t>
                      </a:r>
                      <a:r>
                        <a:rPr lang="en-GB" sz="1400" b="0" dirty="0" smtClean="0"/>
                        <a:t> </a:t>
                      </a:r>
                      <a:r>
                        <a:rPr lang="en-GB" sz="1400" b="0" dirty="0" err="1" smtClean="0"/>
                        <a:t>accellerazione</a:t>
                      </a:r>
                      <a:r>
                        <a:rPr lang="en-GB" sz="1400" b="0" dirty="0" smtClean="0"/>
                        <a:t> Jog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0.1 – 6500.0s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0.1s</a:t>
                      </a:r>
                      <a:endParaRPr lang="en-GB" sz="1400" b="0" dirty="0"/>
                    </a:p>
                  </a:txBody>
                  <a:tcPr anchor="ctr"/>
                </a:tc>
              </a:tr>
              <a:tr h="320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[b38]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/>
                        <a:t>Tempo </a:t>
                      </a:r>
                      <a:r>
                        <a:rPr lang="en-GB" sz="1400" b="0" dirty="0" err="1" smtClean="0"/>
                        <a:t>di</a:t>
                      </a:r>
                      <a:r>
                        <a:rPr lang="en-GB" sz="1400" b="0" dirty="0" smtClean="0"/>
                        <a:t> </a:t>
                      </a:r>
                      <a:r>
                        <a:rPr lang="en-GB" sz="1400" b="0" dirty="0" err="1" smtClean="0"/>
                        <a:t>decellerazione</a:t>
                      </a:r>
                      <a:r>
                        <a:rPr lang="en-GB" sz="1400" b="0" dirty="0" smtClean="0"/>
                        <a:t> Jog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/>
                        <a:t>0.1 – 6500.0s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/>
                        <a:t>0.1s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Andrea Toffalori, Diego Epis, Carlo Mariani | 22/03/2013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33400" y="533400"/>
            <a:ext cx="7622232" cy="608484"/>
          </a:xfrm>
          <a:noFill/>
          <a:ln w="0"/>
          <a:effectLst/>
        </p:spPr>
        <p:txBody>
          <a:bodyPr wrap="square" lIns="0" tIns="12700" rIns="0" bIns="0" anchor="t"/>
          <a:lstStyle/>
          <a:p>
            <a:pPr lvl="1">
              <a:lnSpc>
                <a:spcPct val="111000"/>
              </a:lnSpc>
              <a:spcBef>
                <a:spcPct val="0"/>
              </a:spcBef>
            </a:pPr>
            <a:r>
              <a:rPr lang="it-IT" dirty="0" smtClean="0"/>
              <a:t>Settaggi della curva V/f – 1</a:t>
            </a:r>
            <a:endParaRPr lang="en-GB" sz="5400" b="0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42764" y="1717948"/>
          <a:ext cx="7848872" cy="286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6"/>
                <a:gridCol w="2484276"/>
                <a:gridCol w="3564396"/>
                <a:gridCol w="1116124"/>
              </a:tblGrid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Par.</a:t>
                      </a:r>
                      <a:endParaRPr lang="en-US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Nome </a:t>
                      </a:r>
                      <a:r>
                        <a:rPr lang="en-GB" sz="1600" dirty="0" err="1" smtClean="0"/>
                        <a:t>Parametro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Range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Default</a:t>
                      </a:r>
                      <a:endParaRPr lang="en-GB" sz="1600" b="1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[b03]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Highest</a:t>
                      </a:r>
                      <a:r>
                        <a:rPr lang="en-GB" sz="1600" baseline="0" dirty="0" smtClean="0"/>
                        <a:t> frequency – HF</a:t>
                      </a:r>
                      <a:endParaRPr lang="en-GB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50.00 – 650.00 Hz</a:t>
                      </a:r>
                      <a:endParaRPr lang="en-GB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50.00 Hz</a:t>
                      </a:r>
                      <a:endParaRPr lang="en-GB" sz="1600" b="0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[b04]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Base frequency</a:t>
                      </a:r>
                      <a:r>
                        <a:rPr lang="en-GB" sz="1600" baseline="0" dirty="0" smtClean="0"/>
                        <a:t> – BF</a:t>
                      </a:r>
                      <a:endParaRPr lang="en-GB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20.00 – HF</a:t>
                      </a:r>
                      <a:endParaRPr lang="en-GB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50.00 Hz</a:t>
                      </a:r>
                      <a:endParaRPr lang="en-GB" sz="1600" b="0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[b05]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Base voltage – BV</a:t>
                      </a:r>
                      <a:endParaRPr lang="en-GB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400</a:t>
                      </a:r>
                      <a:r>
                        <a:rPr lang="en-GB" sz="1600" baseline="0" dirty="0" smtClean="0"/>
                        <a:t>V class: 280.0 – 480.0V</a:t>
                      </a:r>
                      <a:endParaRPr lang="en-GB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380.0V</a:t>
                      </a:r>
                      <a:endParaRPr lang="en-GB" sz="1600" b="0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[b06]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V/f curve mode</a:t>
                      </a:r>
                      <a:endParaRPr lang="en-GB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/>
                        <a:t>OFF</a:t>
                      </a:r>
                      <a:r>
                        <a:rPr lang="en-GB" sz="1600" dirty="0" smtClean="0"/>
                        <a:t> :</a:t>
                      </a:r>
                      <a:r>
                        <a:rPr lang="en-GB" sz="1600" baseline="0" dirty="0" smtClean="0"/>
                        <a:t>  V/f </a:t>
                      </a:r>
                      <a:r>
                        <a:rPr lang="en-GB" sz="1600" baseline="0" dirty="0" err="1" smtClean="0"/>
                        <a:t>definita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dall’utente</a:t>
                      </a:r>
                      <a:endParaRPr lang="en-GB" sz="1600" baseline="0" dirty="0" smtClean="0"/>
                    </a:p>
                    <a:p>
                      <a:pPr algn="l"/>
                      <a:r>
                        <a:rPr lang="en-GB" sz="1600" b="1" baseline="0" dirty="0" smtClean="0"/>
                        <a:t>H-00</a:t>
                      </a:r>
                      <a:r>
                        <a:rPr lang="en-GB" sz="1600" baseline="0" dirty="0" smtClean="0"/>
                        <a:t> – </a:t>
                      </a:r>
                      <a:r>
                        <a:rPr lang="en-GB" sz="1600" b="1" baseline="0" dirty="0" smtClean="0"/>
                        <a:t>H-15 </a:t>
                      </a:r>
                      <a:r>
                        <a:rPr lang="en-GB" sz="1600" baseline="0" dirty="0" smtClean="0"/>
                        <a:t>: Constant torque   </a:t>
                      </a:r>
                    </a:p>
                    <a:p>
                      <a:pPr algn="l"/>
                      <a:r>
                        <a:rPr lang="en-GB" sz="1600" baseline="0" dirty="0" smtClean="0"/>
                        <a:t>                      characteristic</a:t>
                      </a:r>
                    </a:p>
                    <a:p>
                      <a:pPr algn="l"/>
                      <a:r>
                        <a:rPr lang="en-GB" sz="1600" b="1" baseline="0" dirty="0" smtClean="0"/>
                        <a:t>P-00</a:t>
                      </a:r>
                      <a:r>
                        <a:rPr lang="en-GB" sz="1600" baseline="0" dirty="0" smtClean="0"/>
                        <a:t> – </a:t>
                      </a:r>
                      <a:r>
                        <a:rPr lang="en-GB" sz="1600" b="1" baseline="0" dirty="0" smtClean="0"/>
                        <a:t>P-15</a:t>
                      </a:r>
                      <a:r>
                        <a:rPr lang="en-GB" sz="1600" baseline="0" dirty="0" smtClean="0"/>
                        <a:t> : Square descending </a:t>
                      </a:r>
                    </a:p>
                    <a:p>
                      <a:pPr algn="l"/>
                      <a:r>
                        <a:rPr lang="en-GB" sz="1600" baseline="0" dirty="0" smtClean="0"/>
                        <a:t>                      torque characteristic</a:t>
                      </a:r>
                      <a:endParaRPr lang="en-GB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Dipende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dal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modello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di</a:t>
                      </a:r>
                      <a:r>
                        <a:rPr lang="en-GB" sz="1600" dirty="0" smtClean="0"/>
                        <a:t> Fe</a:t>
                      </a:r>
                      <a:endParaRPr lang="en-GB" sz="1600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Andrea Toffalori, Diego Epis, Carlo Mariani | 22/03/2013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33400" y="533400"/>
            <a:ext cx="7622232" cy="608484"/>
          </a:xfrm>
          <a:noFill/>
          <a:ln w="0"/>
          <a:effectLst/>
        </p:spPr>
        <p:txBody>
          <a:bodyPr wrap="square" lIns="0" tIns="12700" rIns="0" bIns="0" anchor="t"/>
          <a:lstStyle/>
          <a:p>
            <a:pPr lvl="1">
              <a:lnSpc>
                <a:spcPct val="111000"/>
              </a:lnSpc>
              <a:spcBef>
                <a:spcPct val="0"/>
              </a:spcBef>
            </a:pPr>
            <a:r>
              <a:rPr lang="it-IT" dirty="0" smtClean="0"/>
              <a:t>Settaggi della curva V/f – Personalizzata</a:t>
            </a:r>
            <a:endParaRPr lang="en-GB" sz="5400" b="0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234753" y="1898286"/>
          <a:ext cx="4788532" cy="3337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3"/>
                <a:gridCol w="2124236"/>
                <a:gridCol w="1407295"/>
                <a:gridCol w="680938"/>
              </a:tblGrid>
              <a:tr h="467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Par.</a:t>
                      </a:r>
                      <a:endParaRPr lang="en-US" sz="12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Nome </a:t>
                      </a:r>
                      <a:r>
                        <a:rPr lang="en-GB" sz="1200" dirty="0" err="1" smtClean="0"/>
                        <a:t>Parametro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Range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Default</a:t>
                      </a:r>
                      <a:endParaRPr lang="en-GB" sz="1200" b="1" dirty="0"/>
                    </a:p>
                  </a:txBody>
                  <a:tcPr anchor="ctr"/>
                </a:tc>
              </a:tr>
              <a:tr h="3744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[b07]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Lowest output freq. – LLF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0.00 – [b09]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0.00 Hz</a:t>
                      </a:r>
                      <a:endParaRPr lang="en-GB" sz="1200" b="0" dirty="0"/>
                    </a:p>
                  </a:txBody>
                  <a:tcPr anchor="ctr"/>
                </a:tc>
              </a:tr>
              <a:tr h="3744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[b08]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Lowest output voltage – LLV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0% – 120% BV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1%</a:t>
                      </a:r>
                      <a:endParaRPr lang="en-GB" sz="1200" b="0" dirty="0"/>
                    </a:p>
                  </a:txBody>
                  <a:tcPr anchor="ctr"/>
                </a:tc>
              </a:tr>
              <a:tr h="3744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[b09]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Middle frequency 1 – MF1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LLF- BF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0.00 Hz</a:t>
                      </a:r>
                      <a:endParaRPr lang="en-GB" sz="1200" b="0" dirty="0"/>
                    </a:p>
                  </a:txBody>
                  <a:tcPr anchor="ctr"/>
                </a:tc>
              </a:tr>
              <a:tr h="3744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[b10]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Middle voltage 1 – MV1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0% – 120% BV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1%</a:t>
                      </a:r>
                      <a:endParaRPr lang="en-GB" sz="1200" b="0" dirty="0"/>
                    </a:p>
                  </a:txBody>
                  <a:tcPr anchor="ctr"/>
                </a:tc>
              </a:tr>
              <a:tr h="3744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[b11]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Middle frequency 2 – MF2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BF – HF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50.00 Hz</a:t>
                      </a:r>
                      <a:endParaRPr lang="en-GB" sz="1200" b="0" dirty="0"/>
                    </a:p>
                  </a:txBody>
                  <a:tcPr anchor="ctr"/>
                </a:tc>
              </a:tr>
              <a:tr h="3744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[b12]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Middle voltage 2 – MV2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0% – 120% BV</a:t>
                      </a:r>
                      <a:endParaRPr lang="en-GB" sz="12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100%</a:t>
                      </a:r>
                      <a:endParaRPr lang="en-GB" sz="1200" b="0" dirty="0"/>
                    </a:p>
                  </a:txBody>
                  <a:tcPr anchor="ctr"/>
                </a:tc>
              </a:tr>
              <a:tr h="3744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[b13]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Highest voltage</a:t>
                      </a:r>
                      <a:r>
                        <a:rPr lang="en-GB" sz="1200" baseline="0" dirty="0" smtClean="0"/>
                        <a:t> HV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0% – 120% BV</a:t>
                      </a:r>
                      <a:endParaRPr lang="en-GB" sz="12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100%</a:t>
                      </a:r>
                      <a:endParaRPr lang="en-GB" sz="1200" b="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31296" y="2402024"/>
            <a:ext cx="317311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gnaposto testo 7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533400" y="1033872"/>
            <a:ext cx="7315200" cy="1368152"/>
          </a:xfrm>
          <a:ln w="0"/>
          <a:effectLst/>
        </p:spPr>
        <p:txBody>
          <a:bodyPr wrap="square" lIns="0" tIns="63500" rIns="0" bIns="0"/>
          <a:lstStyle/>
          <a:p>
            <a:pPr>
              <a:buNone/>
            </a:pPr>
            <a:r>
              <a:rPr lang="it-IT" sz="1400" b="1" i="1" dirty="0" smtClean="0"/>
              <a:t>Parametrizzazione</a:t>
            </a:r>
            <a:r>
              <a:rPr lang="it-IT" sz="1400" dirty="0" smtClean="0"/>
              <a:t>	[b06] = OFF</a:t>
            </a:r>
          </a:p>
          <a:p>
            <a:endParaRPr lang="it-IT" sz="500" dirty="0" smtClean="0"/>
          </a:p>
          <a:p>
            <a:pPr lvl="0"/>
            <a:r>
              <a:rPr lang="it-IT" sz="1400" dirty="0" smtClean="0"/>
              <a:t>In questa modalità vengono mostrati i parametri [b07] – [b13 ], altrimenti nascosti.</a:t>
            </a:r>
            <a:endParaRPr lang="it-IT" sz="1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a 1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42764" y="1141884"/>
          <a:ext cx="2232248" cy="4284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6"/>
                <a:gridCol w="1188132"/>
              </a:tblGrid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Display</a:t>
                      </a:r>
                      <a:endParaRPr lang="en-US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 [%BV]</a:t>
                      </a:r>
                      <a:endParaRPr lang="en-GB" b="1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H-00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H-01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H-02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H-03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3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H-04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4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H-05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5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H-06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6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H-07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7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H-08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8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H-09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9</a:t>
                      </a:r>
                      <a:endParaRPr lang="en-GB" sz="18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Andrea Toffalori, Diego Epis, Carlo Mariani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33400"/>
            <a:ext cx="7622232" cy="608484"/>
          </a:xfrm>
          <a:noFill/>
          <a:ln w="0"/>
          <a:effectLst/>
        </p:spPr>
        <p:txBody>
          <a:bodyPr wrap="square" lIns="0" tIns="12700" rIns="0" bIns="0" anchor="t"/>
          <a:lstStyle/>
          <a:p>
            <a:pPr lvl="1">
              <a:lnSpc>
                <a:spcPct val="111000"/>
              </a:lnSpc>
              <a:spcBef>
                <a:spcPct val="0"/>
              </a:spcBef>
            </a:pPr>
            <a:r>
              <a:rPr lang="it-IT" dirty="0" smtClean="0"/>
              <a:t>Curva V/f – </a:t>
            </a:r>
            <a:r>
              <a:rPr lang="it-IT" dirty="0" err="1" smtClean="0"/>
              <a:t>Constant</a:t>
            </a:r>
            <a:r>
              <a:rPr lang="it-IT" dirty="0" smtClean="0"/>
              <a:t> </a:t>
            </a:r>
            <a:r>
              <a:rPr lang="it-IT" dirty="0" err="1" smtClean="0"/>
              <a:t>torque</a:t>
            </a:r>
            <a:r>
              <a:rPr lang="it-IT" dirty="0" smtClean="0"/>
              <a:t> </a:t>
            </a:r>
            <a:r>
              <a:rPr lang="it-IT" dirty="0" err="1" smtClean="0"/>
              <a:t>characteristic</a:t>
            </a:r>
            <a:endParaRPr lang="en-GB" sz="54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0500" y="2175800"/>
            <a:ext cx="4033900" cy="299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ella 12"/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2647020" y="1141884"/>
          <a:ext cx="2232248" cy="2726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6"/>
                <a:gridCol w="1188132"/>
              </a:tblGrid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Display</a:t>
                      </a:r>
                      <a:endParaRPr lang="en-US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 [%BV]</a:t>
                      </a:r>
                      <a:endParaRPr lang="en-GB" b="1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H-10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10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H-11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11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H-12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12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H-13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13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H-14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14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H-15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15</a:t>
                      </a:r>
                      <a:endParaRPr lang="en-GB" sz="18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Rettangolo 9"/>
          <p:cNvSpPr/>
          <p:nvPr>
            <p:custDataLst>
              <p:tags r:id="rId8"/>
            </p:custDataLst>
          </p:nvPr>
        </p:nvSpPr>
        <p:spPr>
          <a:xfrm>
            <a:off x="5671356" y="1177888"/>
            <a:ext cx="23262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i="1" dirty="0" smtClean="0"/>
              <a:t>Parametrizzazione</a:t>
            </a:r>
            <a:r>
              <a:rPr lang="it-IT" dirty="0" smtClean="0"/>
              <a:t>  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[b06] = </a:t>
            </a:r>
            <a:r>
              <a:rPr lang="it-IT" dirty="0" err="1" smtClean="0"/>
              <a:t>H-xx</a:t>
            </a:r>
            <a:endParaRPr lang="it-IT" dirty="0" smtClean="0"/>
          </a:p>
        </p:txBody>
      </p:sp>
      <p:sp>
        <p:nvSpPr>
          <p:cNvPr id="12" name="CasellaDiTesto 11"/>
          <p:cNvSpPr txBox="1"/>
          <p:nvPr>
            <p:custDataLst>
              <p:tags r:id="rId9"/>
            </p:custDataLst>
          </p:nvPr>
        </p:nvSpPr>
        <p:spPr>
          <a:xfrm>
            <a:off x="2755032" y="4795708"/>
            <a:ext cx="226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N.B. : Non </a:t>
            </a:r>
            <a:r>
              <a:rPr lang="en-GB" sz="1200" dirty="0" err="1" smtClean="0">
                <a:solidFill>
                  <a:srgbClr val="FF0000"/>
                </a:solidFill>
              </a:rPr>
              <a:t>sono</a:t>
            </a:r>
            <a:r>
              <a:rPr lang="en-GB" sz="1200" dirty="0" smtClean="0">
                <a:solidFill>
                  <a:srgbClr val="FF0000"/>
                </a:solidFill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</a:rPr>
              <a:t>parametri</a:t>
            </a:r>
            <a:r>
              <a:rPr lang="en-GB" sz="1200" dirty="0" smtClean="0">
                <a:solidFill>
                  <a:srgbClr val="FF0000"/>
                </a:solidFill>
              </a:rPr>
              <a:t> ma </a:t>
            </a:r>
            <a:r>
              <a:rPr lang="en-GB" sz="1200" dirty="0" err="1" smtClean="0">
                <a:solidFill>
                  <a:srgbClr val="FF0000"/>
                </a:solidFill>
              </a:rPr>
              <a:t>valori</a:t>
            </a:r>
            <a:r>
              <a:rPr lang="en-GB" sz="1200" dirty="0" smtClean="0">
                <a:solidFill>
                  <a:srgbClr val="FF0000"/>
                </a:solidFill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</a:rPr>
              <a:t>possibili</a:t>
            </a:r>
            <a:r>
              <a:rPr lang="en-GB" sz="1200" dirty="0" smtClean="0">
                <a:solidFill>
                  <a:srgbClr val="FF0000"/>
                </a:solidFill>
              </a:rPr>
              <a:t> del </a:t>
            </a:r>
            <a:r>
              <a:rPr lang="en-GB" sz="1200" dirty="0" err="1" smtClean="0">
                <a:solidFill>
                  <a:srgbClr val="FF0000"/>
                </a:solidFill>
              </a:rPr>
              <a:t>parametro</a:t>
            </a:r>
            <a:r>
              <a:rPr lang="en-GB" sz="1200" dirty="0" smtClean="0">
                <a:solidFill>
                  <a:srgbClr val="FF0000"/>
                </a:solidFill>
              </a:rPr>
              <a:t> [b06]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a 1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42764" y="1141885"/>
          <a:ext cx="226825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576064"/>
                <a:gridCol w="684076"/>
              </a:tblGrid>
              <a:tr h="134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Display</a:t>
                      </a:r>
                      <a:endParaRPr lang="en-US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B1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B2</a:t>
                      </a:r>
                      <a:endParaRPr lang="en-GB" b="1" dirty="0" smtClean="0"/>
                    </a:p>
                  </a:txBody>
                  <a:tcPr anchor="ctr"/>
                </a:tc>
              </a:tr>
              <a:tr h="134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P-00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25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134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P-01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27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134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P-02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28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134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P-03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29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134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P-04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30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134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P-05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32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134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P-06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34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134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P-07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36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134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P-08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38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134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P-09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40</a:t>
                      </a:r>
                      <a:endParaRPr lang="en-GB" sz="18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Andrea Toffalori, Diego Epis, Carlo Mariani | 22/03/2013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42764" y="533400"/>
            <a:ext cx="7956884" cy="608484"/>
          </a:xfrm>
          <a:noFill/>
          <a:ln w="0"/>
          <a:effectLst/>
        </p:spPr>
        <p:txBody>
          <a:bodyPr wrap="square" lIns="0" tIns="12700" rIns="0" bIns="0" anchor="t"/>
          <a:lstStyle/>
          <a:p>
            <a:pPr lvl="1">
              <a:lnSpc>
                <a:spcPct val="111000"/>
              </a:lnSpc>
              <a:spcBef>
                <a:spcPct val="0"/>
              </a:spcBef>
              <a:defRPr/>
            </a:pPr>
            <a:r>
              <a:rPr lang="it-IT" dirty="0" smtClean="0"/>
              <a:t>Curva V/f – </a:t>
            </a:r>
            <a:r>
              <a:rPr lang="it-IT" dirty="0" err="1" smtClean="0"/>
              <a:t>Square</a:t>
            </a:r>
            <a:r>
              <a:rPr lang="it-IT" dirty="0" smtClean="0"/>
              <a:t> </a:t>
            </a:r>
            <a:r>
              <a:rPr lang="it-IT" dirty="0" err="1" smtClean="0"/>
              <a:t>descending</a:t>
            </a:r>
            <a:r>
              <a:rPr lang="it-IT" dirty="0" smtClean="0"/>
              <a:t> </a:t>
            </a:r>
            <a:r>
              <a:rPr lang="it-IT" dirty="0" err="1" smtClean="0"/>
              <a:t>torque</a:t>
            </a:r>
            <a:r>
              <a:rPr lang="it-IT" dirty="0" smtClean="0"/>
              <a:t> </a:t>
            </a:r>
            <a:r>
              <a:rPr lang="it-IT" dirty="0" err="1" smtClean="0"/>
              <a:t>characteristic</a:t>
            </a:r>
            <a:endParaRPr lang="en-GB" sz="5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7166" y="2258008"/>
            <a:ext cx="4107234" cy="289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ella 11"/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2719028" y="1150972"/>
          <a:ext cx="226825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576064"/>
                <a:gridCol w="684076"/>
              </a:tblGrid>
              <a:tr h="134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Display</a:t>
                      </a:r>
                      <a:endParaRPr lang="en-US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B1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B2</a:t>
                      </a:r>
                      <a:endParaRPr lang="en-GB" b="1" dirty="0" smtClean="0"/>
                    </a:p>
                  </a:txBody>
                  <a:tcPr anchor="ctr"/>
                </a:tc>
              </a:tr>
              <a:tr h="134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42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134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P-11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44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134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46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134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P-13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48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134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P-14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49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134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P-15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50</a:t>
                      </a:r>
                      <a:endParaRPr lang="en-GB" sz="18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Rettangolo 9"/>
          <p:cNvSpPr/>
          <p:nvPr>
            <p:custDataLst>
              <p:tags r:id="rId8"/>
            </p:custDataLst>
          </p:nvPr>
        </p:nvSpPr>
        <p:spPr>
          <a:xfrm>
            <a:off x="5721342" y="1298674"/>
            <a:ext cx="23262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i="1" dirty="0" smtClean="0"/>
              <a:t>Parametrizzazione</a:t>
            </a:r>
            <a:r>
              <a:rPr lang="it-IT" dirty="0" smtClean="0"/>
              <a:t>  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[b06] = </a:t>
            </a:r>
            <a:r>
              <a:rPr lang="it-IT" dirty="0" err="1" smtClean="0"/>
              <a:t>P-xx</a:t>
            </a:r>
            <a:endParaRPr lang="it-IT" dirty="0" smtClean="0"/>
          </a:p>
        </p:txBody>
      </p:sp>
      <p:sp>
        <p:nvSpPr>
          <p:cNvPr id="13" name="CasellaDiTesto 12"/>
          <p:cNvSpPr txBox="1"/>
          <p:nvPr>
            <p:custDataLst>
              <p:tags r:id="rId9"/>
            </p:custDataLst>
          </p:nvPr>
        </p:nvSpPr>
        <p:spPr>
          <a:xfrm>
            <a:off x="2719028" y="4795708"/>
            <a:ext cx="226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N.B. : Non </a:t>
            </a:r>
            <a:r>
              <a:rPr lang="en-GB" sz="1200" dirty="0" err="1" smtClean="0">
                <a:solidFill>
                  <a:srgbClr val="FF0000"/>
                </a:solidFill>
              </a:rPr>
              <a:t>sono</a:t>
            </a:r>
            <a:r>
              <a:rPr lang="en-GB" sz="1200" dirty="0" smtClean="0">
                <a:solidFill>
                  <a:srgbClr val="FF0000"/>
                </a:solidFill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</a:rPr>
              <a:t>parametri</a:t>
            </a:r>
            <a:r>
              <a:rPr lang="en-GB" sz="1200" dirty="0" smtClean="0">
                <a:solidFill>
                  <a:srgbClr val="FF0000"/>
                </a:solidFill>
              </a:rPr>
              <a:t> ma </a:t>
            </a:r>
            <a:r>
              <a:rPr lang="en-GB" sz="1200" dirty="0" err="1" smtClean="0">
                <a:solidFill>
                  <a:srgbClr val="FF0000"/>
                </a:solidFill>
              </a:rPr>
              <a:t>valori</a:t>
            </a:r>
            <a:r>
              <a:rPr lang="en-GB" sz="1200" dirty="0" smtClean="0">
                <a:solidFill>
                  <a:srgbClr val="FF0000"/>
                </a:solidFill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</a:rPr>
              <a:t>possibili</a:t>
            </a:r>
            <a:r>
              <a:rPr lang="en-GB" sz="1200" dirty="0" smtClean="0">
                <a:solidFill>
                  <a:srgbClr val="FF0000"/>
                </a:solidFill>
              </a:rPr>
              <a:t> del </a:t>
            </a:r>
            <a:r>
              <a:rPr lang="en-GB" sz="1200" dirty="0" err="1" smtClean="0">
                <a:solidFill>
                  <a:srgbClr val="FF0000"/>
                </a:solidFill>
              </a:rPr>
              <a:t>parametro</a:t>
            </a:r>
            <a:r>
              <a:rPr lang="en-GB" sz="1200" dirty="0" smtClean="0">
                <a:solidFill>
                  <a:srgbClr val="FF0000"/>
                </a:solidFill>
              </a:rPr>
              <a:t> [b06]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Andrea Toffalori, Diego Epis, Carlo Mariani | 22/03/2013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33400" y="533400"/>
            <a:ext cx="7622232" cy="608484"/>
          </a:xfrm>
          <a:noFill/>
          <a:ln w="0"/>
          <a:effectLst/>
        </p:spPr>
        <p:txBody>
          <a:bodyPr wrap="square" lIns="0" tIns="12700" rIns="0" bIns="0" anchor="t"/>
          <a:lstStyle/>
          <a:p>
            <a:pPr lvl="1">
              <a:lnSpc>
                <a:spcPct val="111000"/>
              </a:lnSpc>
              <a:spcBef>
                <a:spcPct val="0"/>
              </a:spcBef>
            </a:pPr>
            <a:r>
              <a:rPr lang="it-IT" dirty="0" smtClean="0"/>
              <a:t>Modalità di accelerazione e decelerazione</a:t>
            </a:r>
            <a:endParaRPr lang="en-GB" sz="5400" b="0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06760" y="1233530"/>
          <a:ext cx="7848872" cy="2126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"/>
                <a:gridCol w="2628292"/>
                <a:gridCol w="2340260"/>
                <a:gridCol w="2124236"/>
              </a:tblGrid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Par.</a:t>
                      </a:r>
                      <a:endParaRPr lang="en-US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Nome </a:t>
                      </a:r>
                      <a:r>
                        <a:rPr lang="en-GB" sz="1600" dirty="0" err="1" smtClean="0"/>
                        <a:t>Parametro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Range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Default</a:t>
                      </a:r>
                      <a:endParaRPr lang="en-GB" sz="1600" b="1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[b15]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Curva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di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accelerazione</a:t>
                      </a:r>
                      <a:r>
                        <a:rPr lang="en-GB" sz="1600" baseline="0" dirty="0" smtClean="0"/>
                        <a:t>/ </a:t>
                      </a:r>
                      <a:r>
                        <a:rPr lang="en-GB" sz="1600" baseline="0" dirty="0" err="1" smtClean="0"/>
                        <a:t>decelerazione</a:t>
                      </a:r>
                      <a:endParaRPr lang="en-GB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/>
                        <a:t>0</a:t>
                      </a:r>
                      <a:r>
                        <a:rPr lang="en-GB" sz="1600" dirty="0" smtClean="0"/>
                        <a:t> : </a:t>
                      </a:r>
                      <a:r>
                        <a:rPr lang="en-GB" sz="1600" dirty="0" err="1" smtClean="0"/>
                        <a:t>lineare</a:t>
                      </a:r>
                      <a:r>
                        <a:rPr lang="en-GB" sz="1600" dirty="0" smtClean="0"/>
                        <a:t>           </a:t>
                      </a:r>
                    </a:p>
                    <a:p>
                      <a:pPr algn="l"/>
                      <a:r>
                        <a:rPr lang="en-GB" sz="1600" b="1" dirty="0" smtClean="0"/>
                        <a:t>1</a:t>
                      </a:r>
                      <a:r>
                        <a:rPr lang="en-GB" sz="1600" dirty="0" smtClean="0"/>
                        <a:t> : S curve</a:t>
                      </a:r>
                      <a:endParaRPr lang="en-GB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b="0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[b16]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Tempo </a:t>
                      </a:r>
                      <a:r>
                        <a:rPr lang="en-GB" sz="1600" dirty="0" err="1" smtClean="0"/>
                        <a:t>di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accelerazione</a:t>
                      </a:r>
                      <a:endParaRPr lang="en-GB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0.1 – 6500.0s</a:t>
                      </a:r>
                      <a:endParaRPr lang="en-GB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Dipende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dal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modello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di</a:t>
                      </a:r>
                      <a:r>
                        <a:rPr lang="en-GB" sz="1600" baseline="0" dirty="0" smtClean="0"/>
                        <a:t> Fe</a:t>
                      </a:r>
                      <a:endParaRPr lang="en-GB" sz="1600" b="0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[b17]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Tempo </a:t>
                      </a:r>
                      <a:r>
                        <a:rPr lang="en-GB" sz="1600" dirty="0" err="1" smtClean="0"/>
                        <a:t>di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decelerazione</a:t>
                      </a:r>
                      <a:endParaRPr lang="en-GB" sz="16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0.1 – 6500.0s</a:t>
                      </a:r>
                      <a:endParaRPr lang="en-GB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Dipende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dal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modello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di</a:t>
                      </a:r>
                      <a:r>
                        <a:rPr lang="en-GB" sz="1600" baseline="0" dirty="0" smtClean="0"/>
                        <a:t> Fe</a:t>
                      </a:r>
                      <a:endParaRPr lang="en-GB" sz="1600" b="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14872" y="3662164"/>
            <a:ext cx="6026817" cy="194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Andrea Toffalori, Diego Epis, Carlo Mariani | 22/03/2013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61392" y="1213892"/>
            <a:ext cx="7550224" cy="1008112"/>
          </a:xfrm>
          <a:ln w="0"/>
          <a:effectLst/>
        </p:spPr>
        <p:txBody>
          <a:bodyPr wrap="square" lIns="0" tIns="63500" rIns="0" bIns="0"/>
          <a:lstStyle/>
          <a:p>
            <a:pPr lvl="0"/>
            <a:r>
              <a:rPr lang="it-IT" sz="1600" dirty="0" smtClean="0"/>
              <a:t>È possibile, impostando i parametri [E00], [E01], [E02], [E03], impostare delle frequenze o dei </a:t>
            </a:r>
            <a:r>
              <a:rPr lang="it-IT" sz="1600" dirty="0" err="1" smtClean="0"/>
              <a:t>range</a:t>
            </a:r>
            <a:r>
              <a:rPr lang="it-IT" sz="1600" dirty="0" smtClean="0"/>
              <a:t> di frequenze che devono essere </a:t>
            </a:r>
            <a:r>
              <a:rPr lang="it-IT" sz="1600" b="1" dirty="0" smtClean="0"/>
              <a:t>evitati</a:t>
            </a:r>
            <a:r>
              <a:rPr lang="it-IT" sz="1600" dirty="0" smtClean="0"/>
              <a:t>. (es. per non sollecitare risonanze)</a:t>
            </a:r>
            <a:endParaRPr lang="it-IT" sz="16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33400"/>
            <a:ext cx="7622232" cy="608484"/>
          </a:xfrm>
          <a:noFill/>
          <a:ln w="0"/>
          <a:effectLst/>
        </p:spPr>
        <p:txBody>
          <a:bodyPr wrap="square" lIns="0" tIns="12700" rIns="0" bIns="0" anchor="t"/>
          <a:lstStyle/>
          <a:p>
            <a:r>
              <a:rPr lang="en-US" dirty="0" smtClean="0"/>
              <a:t>Skip Frequencies</a:t>
            </a:r>
            <a:endParaRPr lang="en-US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738808" y="2113992"/>
          <a:ext cx="7056784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463"/>
                <a:gridCol w="2738187"/>
                <a:gridCol w="2589646"/>
                <a:gridCol w="1003488"/>
              </a:tblGrid>
              <a:tr h="302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Par.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Nome </a:t>
                      </a:r>
                      <a:r>
                        <a:rPr lang="en-GB" sz="1400" dirty="0" err="1" smtClean="0"/>
                        <a:t>Parametro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Range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Default</a:t>
                      </a:r>
                      <a:endParaRPr lang="en-GB" sz="1400" b="1" dirty="0"/>
                    </a:p>
                  </a:txBody>
                  <a:tcPr anchor="ctr"/>
                </a:tc>
              </a:tr>
              <a:tr h="302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[E00]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Skip Frequency 1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0.00 – HF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0.00 Hz</a:t>
                      </a:r>
                      <a:endParaRPr lang="en-GB" sz="1400" b="0" dirty="0"/>
                    </a:p>
                  </a:txBody>
                  <a:tcPr anchor="ctr"/>
                </a:tc>
              </a:tr>
              <a:tr h="302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[E01]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Skip Frequency 2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0.00 – HF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0.00 Hz</a:t>
                      </a:r>
                      <a:endParaRPr lang="en-GB" sz="1400" b="0" dirty="0"/>
                    </a:p>
                  </a:txBody>
                  <a:tcPr anchor="ctr"/>
                </a:tc>
              </a:tr>
              <a:tr h="302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[E02]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Skip Frequency 3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0.00 – HF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0.00 Hz</a:t>
                      </a:r>
                      <a:endParaRPr lang="en-GB" sz="1400" b="0" dirty="0"/>
                    </a:p>
                  </a:txBody>
                  <a:tcPr anchor="ctr"/>
                </a:tc>
              </a:tr>
              <a:tr h="302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[E03]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Skip Frequency range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0.00 – 10.00</a:t>
                      </a:r>
                      <a:r>
                        <a:rPr lang="en-GB" sz="1400" baseline="0" dirty="0" smtClean="0"/>
                        <a:t> Hz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0.00 Hz</a:t>
                      </a:r>
                      <a:endParaRPr lang="en-GB" sz="14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Segnaposto testo 7_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522784" y="3806180"/>
            <a:ext cx="7315200" cy="10081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63500" rIns="0" bIns="0" numCol="1" anchor="t" anchorCtr="0" compatLnSpc="1">
            <a:prstTxWarp prst="textNoShape">
              <a:avLst/>
            </a:prstTxWarp>
          </a:bodyPr>
          <a:lstStyle/>
          <a:p>
            <a:pPr marL="304800" lvl="0" indent="-304800" defTabSz="839788">
              <a:lnSpc>
                <a:spcPct val="111000"/>
              </a:lnSpc>
              <a:spcBef>
                <a:spcPct val="20000"/>
              </a:spcBef>
              <a:buSzPct val="100000"/>
              <a:buFont typeface="Wingdings"/>
              <a:buChar char="§"/>
            </a:pP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Il parametro [E03] imposta </a:t>
            </a:r>
            <a:r>
              <a:rPr kumimoji="0" lang="it-IT" sz="1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la</a:t>
            </a:r>
            <a:r>
              <a:rPr kumimoji="0" lang="it-IT" sz="1600" b="1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semi-ampiezza </a:t>
            </a:r>
            <a:r>
              <a:rPr kumimoji="0" lang="it-IT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del </a:t>
            </a:r>
            <a:r>
              <a:rPr kumimoji="0" lang="it-IT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range</a:t>
            </a:r>
            <a:r>
              <a:rPr kumimoji="0" lang="it-IT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di frequenze che il </a:t>
            </a:r>
            <a:r>
              <a:rPr kumimoji="0" lang="it-IT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frequency</a:t>
            </a:r>
            <a:r>
              <a:rPr kumimoji="0" lang="it-IT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</a:t>
            </a:r>
            <a:r>
              <a:rPr lang="it-IT" sz="1600" kern="0" dirty="0" err="1" smtClean="0"/>
              <a:t>c</a:t>
            </a:r>
            <a:r>
              <a:rPr kumimoji="0" lang="it-IT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onverter</a:t>
            </a:r>
            <a:r>
              <a:rPr kumimoji="0" lang="it-IT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salta. </a:t>
            </a:r>
            <a:r>
              <a:rPr lang="it-IT" sz="1600" kern="0" dirty="0" smtClean="0"/>
              <a:t>( </a:t>
            </a:r>
            <a:r>
              <a:rPr lang="it-IT" sz="1600" kern="0" dirty="0" err="1" smtClean="0"/>
              <a:t>es.</a:t>
            </a:r>
            <a:r>
              <a:rPr lang="it-IT" sz="1600" kern="0" dirty="0" smtClean="0"/>
              <a:t> [E00] ± [E03] )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3284" y="4148869"/>
            <a:ext cx="2937145" cy="134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Andrea Toffalori, Diego Epis, Carlo Mariani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/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549883-4976-49DC-950E-16D0B0148DA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8" name="Titolo 7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33400" y="533400"/>
            <a:ext cx="7315200" cy="533400"/>
          </a:xfrm>
          <a:ln w="0"/>
          <a:effectLst/>
        </p:spPr>
        <p:txBody>
          <a:bodyPr wrap="square" lIns="0" tIns="12700" rIns="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US" smtClean="0"/>
              <a:t>Cablaggio</a:t>
            </a:r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47120" y="925860"/>
            <a:ext cx="4384448" cy="450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e 9"/>
          <p:cNvSpPr/>
          <p:nvPr>
            <p:custDataLst>
              <p:tags r:id="rId6"/>
            </p:custDataLst>
          </p:nvPr>
        </p:nvSpPr>
        <p:spPr bwMode="auto">
          <a:xfrm>
            <a:off x="4303204" y="1069876"/>
            <a:ext cx="1080120" cy="75608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e 10"/>
          <p:cNvSpPr/>
          <p:nvPr>
            <p:custDataLst>
              <p:tags r:id="rId7"/>
            </p:custDataLst>
          </p:nvPr>
        </p:nvSpPr>
        <p:spPr bwMode="auto">
          <a:xfrm>
            <a:off x="6499448" y="1069876"/>
            <a:ext cx="1008112" cy="86409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_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82824" y="1141884"/>
            <a:ext cx="1800200" cy="425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e 11"/>
          <p:cNvSpPr/>
          <p:nvPr>
            <p:custDataLst>
              <p:tags r:id="rId9"/>
            </p:custDataLst>
          </p:nvPr>
        </p:nvSpPr>
        <p:spPr bwMode="auto">
          <a:xfrm>
            <a:off x="846820" y="1177888"/>
            <a:ext cx="1152128" cy="75608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e 12"/>
          <p:cNvSpPr/>
          <p:nvPr>
            <p:custDataLst>
              <p:tags r:id="rId10"/>
            </p:custDataLst>
          </p:nvPr>
        </p:nvSpPr>
        <p:spPr bwMode="auto">
          <a:xfrm>
            <a:off x="990836" y="4706280"/>
            <a:ext cx="900100" cy="75608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Andrea Toffalori, Diego Epis, Carlo Mariani | 22/03/2013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216024" y="1321904"/>
            <a:ext cx="8191636" cy="2052228"/>
          </a:xfrm>
          <a:ln w="0"/>
          <a:effectLst/>
        </p:spPr>
        <p:txBody>
          <a:bodyPr wrap="square" lIns="0" tIns="63500" rIns="0" bIns="0"/>
          <a:lstStyle/>
          <a:p>
            <a:pPr lvl="0"/>
            <a:r>
              <a:rPr lang="it-IT" sz="1800" dirty="0" smtClean="0"/>
              <a:t>È possibile impostare un </a:t>
            </a:r>
            <a:r>
              <a:rPr lang="it-IT" sz="1800" b="1" dirty="0" smtClean="0"/>
              <a:t>limite</a:t>
            </a:r>
            <a:r>
              <a:rPr lang="it-IT" sz="1800" dirty="0" smtClean="0"/>
              <a:t>, sia massimo (UF) che minimo (LF), alla frequenza di uscita.</a:t>
            </a:r>
          </a:p>
          <a:p>
            <a:pPr lvl="0"/>
            <a:endParaRPr lang="it-IT" sz="1800" dirty="0" smtClean="0"/>
          </a:p>
          <a:p>
            <a:pPr lvl="0"/>
            <a:r>
              <a:rPr lang="it-IT" sz="1800" b="1" dirty="0" smtClean="0"/>
              <a:t>LF</a:t>
            </a:r>
            <a:r>
              <a:rPr lang="it-IT" sz="1800" dirty="0" smtClean="0"/>
              <a:t> può essere utile qualora si voglia impostare una soglia minima di lavoro.</a:t>
            </a:r>
          </a:p>
          <a:p>
            <a:pPr lvl="0"/>
            <a:r>
              <a:rPr lang="it-IT" sz="1800" b="1" dirty="0" smtClean="0"/>
              <a:t>UF</a:t>
            </a:r>
            <a:r>
              <a:rPr lang="it-IT" sz="1800" dirty="0" smtClean="0"/>
              <a:t> può essere utile qualora si voglia impostare una soglia massima di lavoro.</a:t>
            </a:r>
            <a:endParaRPr lang="it-IT" sz="18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33400"/>
            <a:ext cx="7622232" cy="608484"/>
          </a:xfrm>
          <a:noFill/>
          <a:ln w="0"/>
          <a:effectLst/>
        </p:spPr>
        <p:txBody>
          <a:bodyPr wrap="square" lIns="0" tIns="12700" rIns="0" bIns="0" anchor="t"/>
          <a:lstStyle/>
          <a:p>
            <a:r>
              <a:rPr lang="en-US" dirty="0" smtClean="0"/>
              <a:t>Upper and Lower Frequencies</a:t>
            </a:r>
            <a:endParaRPr lang="en-US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306760" y="3825818"/>
          <a:ext cx="7848872" cy="1168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893"/>
                <a:gridCol w="3045535"/>
                <a:gridCol w="2880320"/>
                <a:gridCol w="1116124"/>
              </a:tblGrid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Par.</a:t>
                      </a:r>
                      <a:endParaRPr lang="en-US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Nome </a:t>
                      </a:r>
                      <a:r>
                        <a:rPr lang="en-GB" sz="1600" dirty="0" err="1" smtClean="0"/>
                        <a:t>Parametro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Range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Default</a:t>
                      </a:r>
                      <a:endParaRPr lang="en-GB" sz="1600" b="1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[b21]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Upper</a:t>
                      </a:r>
                      <a:r>
                        <a:rPr lang="en-GB" sz="1600" baseline="0" dirty="0" smtClean="0"/>
                        <a:t> frequency (UF)</a:t>
                      </a:r>
                      <a:endParaRPr lang="en-GB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LF – HF</a:t>
                      </a:r>
                      <a:endParaRPr lang="en-GB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50.00 Hz</a:t>
                      </a:r>
                      <a:endParaRPr lang="en-GB" sz="1600" b="0" dirty="0"/>
                    </a:p>
                  </a:txBody>
                  <a:tcPr anchor="ctr"/>
                </a:tc>
              </a:tr>
              <a:tr h="389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[b22]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Lower frequency (LF)</a:t>
                      </a:r>
                      <a:endParaRPr lang="en-GB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0.00 – UF</a:t>
                      </a:r>
                      <a:endParaRPr lang="en-GB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0.50 Hz</a:t>
                      </a:r>
                      <a:endParaRPr lang="en-GB" sz="1600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Andrea Toffalori, Diego Epis, Carlo Mariani | 22/03/2013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33400" y="1213892"/>
            <a:ext cx="7315200" cy="756084"/>
          </a:xfrm>
          <a:ln w="0"/>
          <a:effectLst/>
        </p:spPr>
        <p:txBody>
          <a:bodyPr wrap="square" lIns="0" tIns="63500" rIns="0" bIns="0"/>
          <a:lstStyle/>
          <a:p>
            <a:pPr lvl="0"/>
            <a:r>
              <a:rPr lang="it-IT" sz="1800" dirty="0" smtClean="0"/>
              <a:t>Qualora venga impostata </a:t>
            </a:r>
            <a:r>
              <a:rPr lang="it-IT" sz="1800" b="1" dirty="0" smtClean="0"/>
              <a:t>LF</a:t>
            </a:r>
            <a:r>
              <a:rPr lang="it-IT" sz="1800" dirty="0" smtClean="0"/>
              <a:t>, è necessario tenere conto anche dei parametri [b23] e [b24]</a:t>
            </a:r>
            <a:endParaRPr lang="it-IT" sz="18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33400"/>
            <a:ext cx="7622232" cy="608484"/>
          </a:xfrm>
          <a:noFill/>
          <a:ln w="0"/>
          <a:effectLst/>
        </p:spPr>
        <p:txBody>
          <a:bodyPr wrap="square" lIns="0" tIns="12700" rIns="0" bIns="0" anchor="t"/>
          <a:lstStyle/>
          <a:p>
            <a:r>
              <a:rPr lang="en-US" dirty="0" smtClean="0"/>
              <a:t>Lower Frequency</a:t>
            </a:r>
            <a:endParaRPr lang="en-US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306760" y="2063688"/>
          <a:ext cx="78488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893"/>
                <a:gridCol w="3045535"/>
                <a:gridCol w="2880320"/>
                <a:gridCol w="1116124"/>
              </a:tblGrid>
              <a:tr h="2040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Par.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Nome </a:t>
                      </a:r>
                      <a:r>
                        <a:rPr lang="en-GB" sz="1400" dirty="0" err="1" smtClean="0"/>
                        <a:t>Parametro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Range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Default</a:t>
                      </a:r>
                      <a:endParaRPr lang="en-GB" sz="1400" b="1" dirty="0"/>
                    </a:p>
                  </a:txBody>
                  <a:tcPr anchor="ctr"/>
                </a:tc>
              </a:tr>
              <a:tr h="2040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[b23]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 mode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0 </a:t>
                      </a:r>
                      <a:r>
                        <a:rPr lang="en-GB" sz="1400" dirty="0" smtClean="0"/>
                        <a:t>: Stop; </a:t>
                      </a:r>
                      <a:r>
                        <a:rPr lang="en-GB" sz="1400" b="1" dirty="0" smtClean="0"/>
                        <a:t>1 </a:t>
                      </a:r>
                      <a:r>
                        <a:rPr lang="en-GB" sz="1400" dirty="0" smtClean="0"/>
                        <a:t>: Run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0" dirty="0"/>
                    </a:p>
                  </a:txBody>
                  <a:tcPr anchor="ctr"/>
                </a:tc>
              </a:tr>
              <a:tr h="2040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[b24]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Hysteresis frequency width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0.10 – HF</a:t>
                      </a:r>
                      <a:endParaRPr lang="en-GB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1.00 Hz</a:t>
                      </a:r>
                      <a:endParaRPr lang="en-GB" sz="1400" b="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26840" y="3234359"/>
            <a:ext cx="2491356" cy="226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30606" y="3230116"/>
            <a:ext cx="277289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gnaposto testo 7_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6571456" y="3374132"/>
            <a:ext cx="1080120" cy="54006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63500" rIns="0" bIns="0" numCol="1" anchor="t" anchorCtr="0" compatLnSpc="1">
            <a:prstTxWarp prst="textNoShape">
              <a:avLst/>
            </a:prstTxWarp>
          </a:bodyPr>
          <a:lstStyle/>
          <a:p>
            <a:pPr marL="304800" marR="0" lvl="0" indent="-3048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[b23] =</a:t>
            </a:r>
            <a:r>
              <a:rPr kumimoji="0" lang="it-IT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1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2" name="Segnaposto testo 7__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3007060" y="3374132"/>
            <a:ext cx="1080120" cy="54006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63500" rIns="0" bIns="0" numCol="1" anchor="t" anchorCtr="0" compatLnSpc="1">
            <a:prstTxWarp prst="textNoShape">
              <a:avLst/>
            </a:prstTxWarp>
          </a:bodyPr>
          <a:lstStyle/>
          <a:p>
            <a:pPr marL="304800" marR="0" lvl="0" indent="-3048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[b23] =</a:t>
            </a:r>
            <a:r>
              <a:rPr kumimoji="0" lang="it-IT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0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Andrea Toffalori, Diego Epis, Carlo Mariani | 22/03/2013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33400" y="1141884"/>
            <a:ext cx="7315200" cy="1332148"/>
          </a:xfrm>
          <a:ln w="0"/>
          <a:effectLst/>
        </p:spPr>
        <p:txBody>
          <a:bodyPr wrap="square" lIns="0" tIns="63500" rIns="0" bIns="0"/>
          <a:lstStyle/>
          <a:p>
            <a:r>
              <a:rPr lang="it-IT" sz="1800" dirty="0" smtClean="0"/>
              <a:t>Il </a:t>
            </a:r>
            <a:r>
              <a:rPr lang="it-IT" sz="1800" dirty="0" err="1" smtClean="0"/>
              <a:t>frequency</a:t>
            </a:r>
            <a:r>
              <a:rPr lang="it-IT" sz="1800" dirty="0" smtClean="0"/>
              <a:t> </a:t>
            </a:r>
            <a:r>
              <a:rPr lang="it-IT" sz="1800" dirty="0" err="1" smtClean="0"/>
              <a:t>converter</a:t>
            </a:r>
            <a:r>
              <a:rPr lang="it-IT" sz="1800" dirty="0" smtClean="0"/>
              <a:t> dispone di un sistema di frenatura DC.</a:t>
            </a:r>
          </a:p>
          <a:p>
            <a:pPr>
              <a:buNone/>
            </a:pPr>
            <a:endParaRPr lang="it-IT" sz="1600" dirty="0" smtClean="0"/>
          </a:p>
          <a:p>
            <a:r>
              <a:rPr lang="en-GB" sz="1800" dirty="0" err="1" smtClean="0"/>
              <a:t>Può</a:t>
            </a:r>
            <a:r>
              <a:rPr lang="en-GB" sz="1800" dirty="0" smtClean="0"/>
              <a:t> </a:t>
            </a:r>
            <a:r>
              <a:rPr lang="en-GB" sz="1800" dirty="0" err="1" smtClean="0"/>
              <a:t>essere</a:t>
            </a:r>
            <a:r>
              <a:rPr lang="en-GB" sz="1800" dirty="0" smtClean="0"/>
              <a:t> </a:t>
            </a:r>
            <a:r>
              <a:rPr lang="en-GB" sz="1800" dirty="0" err="1" smtClean="0"/>
              <a:t>parametrizzato</a:t>
            </a:r>
            <a:r>
              <a:rPr lang="en-GB" sz="1800" dirty="0" smtClean="0"/>
              <a:t> </a:t>
            </a:r>
            <a:r>
              <a:rPr lang="en-GB" sz="1800" dirty="0" err="1" smtClean="0"/>
              <a:t>mediante</a:t>
            </a:r>
            <a:r>
              <a:rPr lang="en-GB" sz="1800" dirty="0" smtClean="0"/>
              <a:t> : 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33400"/>
            <a:ext cx="7622232" cy="608484"/>
          </a:xfrm>
          <a:noFill/>
          <a:ln w="0"/>
          <a:effectLst/>
        </p:spPr>
        <p:txBody>
          <a:bodyPr wrap="square" lIns="0" tIns="12700" rIns="0" bIns="0" anchor="t"/>
          <a:lstStyle/>
          <a:p>
            <a:r>
              <a:rPr lang="en-US" dirty="0" smtClean="0"/>
              <a:t>DC braking</a:t>
            </a:r>
            <a:endParaRPr lang="en-US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306760" y="2510036"/>
          <a:ext cx="784887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893"/>
                <a:gridCol w="3045535"/>
                <a:gridCol w="2880320"/>
                <a:gridCol w="1116124"/>
              </a:tblGrid>
              <a:tr h="2040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Par.</a:t>
                      </a:r>
                      <a:endParaRPr lang="en-US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Nome </a:t>
                      </a:r>
                      <a:r>
                        <a:rPr lang="en-GB" dirty="0" err="1" smtClean="0"/>
                        <a:t>Parametro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Range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Default</a:t>
                      </a:r>
                      <a:endParaRPr lang="en-GB" b="1" dirty="0"/>
                    </a:p>
                  </a:txBody>
                  <a:tcPr anchor="ctr"/>
                </a:tc>
              </a:tr>
              <a:tr h="2040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[H04]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DC braking</a:t>
                      </a:r>
                      <a:r>
                        <a:rPr lang="en-GB" sz="1800" baseline="0" dirty="0" smtClean="0"/>
                        <a:t> time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OFF/0.1</a:t>
                      </a:r>
                      <a:r>
                        <a:rPr lang="en-GB" sz="1800" baseline="0" dirty="0" smtClean="0"/>
                        <a:t> – 10s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OFF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2040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[H05]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DC braking</a:t>
                      </a:r>
                      <a:r>
                        <a:rPr lang="en-GB" sz="1800" baseline="0" dirty="0" smtClean="0"/>
                        <a:t> initial frequency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0.00 – 60.00 Hz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3.00 Hz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2040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[H06]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DC</a:t>
                      </a:r>
                      <a:r>
                        <a:rPr lang="en-GB" sz="1800" baseline="0" dirty="0" smtClean="0"/>
                        <a:t> braking voltage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1% – 15% of rated voltage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10%</a:t>
                      </a:r>
                      <a:endParaRPr lang="en-GB" sz="1800" b="0" dirty="0"/>
                    </a:p>
                  </a:txBody>
                  <a:tcPr anchor="ctr"/>
                </a:tc>
              </a:tr>
              <a:tr h="2040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[H07]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DC braking holding options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0</a:t>
                      </a:r>
                      <a:r>
                        <a:rPr lang="en-GB" sz="1800" dirty="0" smtClean="0"/>
                        <a:t> : OFF; </a:t>
                      </a:r>
                      <a:r>
                        <a:rPr lang="en-GB" sz="1800" b="1" dirty="0" smtClean="0"/>
                        <a:t>1</a:t>
                      </a:r>
                      <a:r>
                        <a:rPr lang="en-GB" sz="1800" dirty="0" smtClean="0"/>
                        <a:t> : X1; </a:t>
                      </a:r>
                      <a:r>
                        <a:rPr lang="en-GB" sz="1800" b="1" dirty="0" smtClean="0"/>
                        <a:t>2</a:t>
                      </a:r>
                      <a:r>
                        <a:rPr lang="en-GB" sz="1800" dirty="0" smtClean="0"/>
                        <a:t> : X2; </a:t>
                      </a:r>
                    </a:p>
                    <a:p>
                      <a:pPr algn="ctr"/>
                      <a:r>
                        <a:rPr lang="en-GB" sz="1800" b="1" dirty="0" smtClean="0"/>
                        <a:t>3</a:t>
                      </a:r>
                      <a:r>
                        <a:rPr lang="en-GB" sz="1800" dirty="0" smtClean="0"/>
                        <a:t> : X3; </a:t>
                      </a:r>
                      <a:r>
                        <a:rPr lang="en-GB" sz="1800" b="1" dirty="0" smtClean="0"/>
                        <a:t>4</a:t>
                      </a:r>
                      <a:r>
                        <a:rPr lang="en-GB" sz="1800" dirty="0" smtClean="0"/>
                        <a:t> : ON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</a:t>
                      </a:r>
                      <a:endParaRPr lang="en-GB" sz="1800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a 1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06760" y="2318576"/>
          <a:ext cx="784887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893"/>
                <a:gridCol w="3045535"/>
                <a:gridCol w="2880320"/>
                <a:gridCol w="1116124"/>
              </a:tblGrid>
              <a:tr h="2040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Par.</a:t>
                      </a:r>
                      <a:endParaRPr lang="en-US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Nome </a:t>
                      </a:r>
                      <a:r>
                        <a:rPr lang="en-GB" dirty="0" err="1" smtClean="0"/>
                        <a:t>Parametro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Range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Default</a:t>
                      </a:r>
                      <a:endParaRPr lang="en-GB" b="1" dirty="0"/>
                    </a:p>
                  </a:txBody>
                  <a:tcPr anchor="ctr"/>
                </a:tc>
              </a:tr>
              <a:tr h="2040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[H47]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Auto-tuning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 – 2</a:t>
                      </a:r>
                      <a:endParaRPr lang="en-GB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</a:t>
                      </a:r>
                      <a:endParaRPr lang="en-GB" sz="18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Andrea Toffalori, Diego Epis, Carlo Mariani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533400" y="1177888"/>
            <a:ext cx="7315200" cy="1188132"/>
          </a:xfrm>
          <a:ln w="0"/>
          <a:effectLst/>
        </p:spPr>
        <p:txBody>
          <a:bodyPr wrap="square" lIns="0" tIns="63500" rIns="0" bIns="0"/>
          <a:lstStyle/>
          <a:p>
            <a:pPr lvl="0"/>
            <a:r>
              <a:rPr lang="it-IT" sz="1800" dirty="0" smtClean="0"/>
              <a:t>Qualora non si disponga degli esatti parametri del motore è possibile effettuare un </a:t>
            </a:r>
            <a:r>
              <a:rPr lang="it-IT" sz="1800" dirty="0" err="1" smtClean="0"/>
              <a:t>auto-tuning</a:t>
            </a:r>
            <a:r>
              <a:rPr lang="it-IT" sz="1800" dirty="0" smtClean="0"/>
              <a:t> attraverso il parametro [H47].</a:t>
            </a:r>
          </a:p>
          <a:p>
            <a:pPr lvl="0"/>
            <a:r>
              <a:rPr lang="it-IT" sz="1800" dirty="0" smtClean="0"/>
              <a:t>Dopo aver settato il parametro va dato il comando di </a:t>
            </a:r>
            <a:r>
              <a:rPr lang="it-IT" sz="1800" dirty="0" err="1" smtClean="0"/>
              <a:t>Run</a:t>
            </a:r>
            <a:endParaRPr lang="it-IT" sz="18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33400" y="533400"/>
            <a:ext cx="7622232" cy="608484"/>
          </a:xfrm>
          <a:noFill/>
          <a:ln w="0"/>
          <a:effectLst/>
        </p:spPr>
        <p:txBody>
          <a:bodyPr wrap="square" lIns="0" tIns="12700" rIns="0" bIns="0" anchor="t"/>
          <a:lstStyle/>
          <a:p>
            <a:r>
              <a:rPr lang="en-US" dirty="0" smtClean="0"/>
              <a:t>Auto-tuning</a:t>
            </a:r>
            <a:endParaRPr lang="en-US" dirty="0"/>
          </a:p>
        </p:txBody>
      </p:sp>
      <p:sp>
        <p:nvSpPr>
          <p:cNvPr id="10" name="Segnaposto testo 7_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552400" y="3554152"/>
            <a:ext cx="7315200" cy="144016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63500" rIns="0" bIns="0" numCol="1" anchor="t" anchorCtr="0" compatLnSpc="1">
            <a:prstTxWarp prst="textNoShape">
              <a:avLst/>
            </a:prstTxWarp>
          </a:bodyPr>
          <a:lstStyle/>
          <a:p>
            <a:pPr marL="304800" marR="0" lvl="0" indent="-3048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/>
              <a:buChar char="§"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[H47] = 0	Nessun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auto-tuning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dei parametri</a:t>
            </a:r>
          </a:p>
          <a:p>
            <a:pPr marL="304800" marR="0" lvl="0" indent="-3048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/>
              <a:buChar char="§"/>
              <a:tabLst/>
              <a:defRPr/>
            </a:pPr>
            <a:r>
              <a:rPr lang="it-IT" kern="0" dirty="0" smtClean="0"/>
              <a:t>[H47] = 1	</a:t>
            </a:r>
            <a:r>
              <a:rPr lang="it-IT" kern="0" dirty="0" err="1" smtClean="0"/>
              <a:t>Auto-tuning</a:t>
            </a:r>
            <a:r>
              <a:rPr lang="it-IT" kern="0" dirty="0" smtClean="0"/>
              <a:t> statico (il motore non ruota)</a:t>
            </a:r>
          </a:p>
          <a:p>
            <a:pPr marL="304800" indent="-304800" defTabSz="839788">
              <a:lnSpc>
                <a:spcPct val="111000"/>
              </a:lnSpc>
              <a:spcBef>
                <a:spcPct val="20000"/>
              </a:spcBef>
              <a:buSzPct val="100000"/>
              <a:buFont typeface="Wingdings"/>
              <a:buChar char="§"/>
            </a:pPr>
            <a:r>
              <a:rPr lang="it-IT" kern="0" dirty="0" smtClean="0"/>
              <a:t>[H47] </a:t>
            </a:r>
            <a:r>
              <a:rPr lang="it-IT" kern="0" smtClean="0"/>
              <a:t>= 2</a:t>
            </a:r>
            <a:r>
              <a:rPr lang="it-IT" kern="0" dirty="0" smtClean="0"/>
              <a:t>	</a:t>
            </a:r>
            <a:r>
              <a:rPr lang="it-IT" kern="0" dirty="0" err="1" smtClean="0"/>
              <a:t>Auto-tuning</a:t>
            </a:r>
            <a:r>
              <a:rPr lang="it-IT" kern="0" dirty="0" smtClean="0"/>
              <a:t> dinamico (il motore viene messo in 			rotazione)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a 1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06760" y="1309288"/>
          <a:ext cx="784887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893"/>
                <a:gridCol w="2829511"/>
                <a:gridCol w="3240360"/>
                <a:gridCol w="972108"/>
              </a:tblGrid>
              <a:tr h="2040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Par.</a:t>
                      </a:r>
                      <a:endParaRPr lang="en-US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Nome </a:t>
                      </a:r>
                      <a:r>
                        <a:rPr lang="en-GB" sz="1600" dirty="0" err="1" smtClean="0"/>
                        <a:t>Parametro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Range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Default</a:t>
                      </a:r>
                      <a:endParaRPr lang="en-GB" sz="1600" b="1" dirty="0"/>
                    </a:p>
                  </a:txBody>
                  <a:tcPr anchor="ctr"/>
                </a:tc>
              </a:tr>
              <a:tr h="2040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[b39]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Opzioni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di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protezione</a:t>
                      </a:r>
                      <a:r>
                        <a:rPr lang="en-GB" sz="1600" baseline="0" dirty="0" smtClean="0"/>
                        <a:t> e </a:t>
                      </a:r>
                      <a:r>
                        <a:rPr lang="en-GB" sz="1600" baseline="0" dirty="0" err="1" smtClean="0"/>
                        <a:t>inizializzazione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dei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parametri</a:t>
                      </a:r>
                      <a:endParaRPr lang="en-GB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</a:t>
                      </a:r>
                      <a:r>
                        <a:rPr lang="en-GB" sz="1600" dirty="0" smtClean="0"/>
                        <a:t> : </a:t>
                      </a:r>
                      <a:r>
                        <a:rPr lang="en-GB" sz="1600" dirty="0" err="1" smtClean="0"/>
                        <a:t>Tutti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parametri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sono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leggibili</a:t>
                      </a:r>
                      <a:r>
                        <a:rPr lang="en-GB" sz="1600" baseline="0" dirty="0" smtClean="0"/>
                        <a:t> e </a:t>
                      </a:r>
                      <a:r>
                        <a:rPr lang="en-GB" sz="1600" baseline="0" dirty="0" err="1" smtClean="0"/>
                        <a:t>scrivibili</a:t>
                      </a:r>
                      <a:endParaRPr lang="en-GB" sz="1600" baseline="0" dirty="0" smtClean="0"/>
                    </a:p>
                    <a:p>
                      <a:pPr algn="ctr"/>
                      <a:r>
                        <a:rPr lang="en-GB" sz="1600" b="1" baseline="0" dirty="0" smtClean="0"/>
                        <a:t>1</a:t>
                      </a:r>
                      <a:r>
                        <a:rPr lang="en-GB" sz="1600" baseline="0" dirty="0" smtClean="0"/>
                        <a:t> : </a:t>
                      </a:r>
                      <a:r>
                        <a:rPr lang="en-GB" sz="1600" baseline="0" dirty="0" err="1" smtClean="0"/>
                        <a:t>Tutti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parametri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sono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solamente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leggibili</a:t>
                      </a:r>
                      <a:r>
                        <a:rPr lang="en-GB" sz="1600" baseline="0" dirty="0" smtClean="0"/>
                        <a:t> ad </a:t>
                      </a:r>
                      <a:r>
                        <a:rPr lang="en-GB" sz="1600" baseline="0" dirty="0" err="1" smtClean="0"/>
                        <a:t>eccezione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di</a:t>
                      </a:r>
                      <a:r>
                        <a:rPr lang="en-GB" sz="1600" baseline="0" dirty="0" smtClean="0"/>
                        <a:t> [b01] e [b39]</a:t>
                      </a:r>
                    </a:p>
                    <a:p>
                      <a:pPr algn="ctr"/>
                      <a:r>
                        <a:rPr lang="en-GB" sz="1600" b="1" baseline="0" dirty="0" smtClean="0"/>
                        <a:t>2</a:t>
                      </a:r>
                      <a:r>
                        <a:rPr lang="en-GB" sz="1600" baseline="0" dirty="0" smtClean="0"/>
                        <a:t> : </a:t>
                      </a:r>
                      <a:r>
                        <a:rPr lang="en-GB" sz="1600" baseline="0" dirty="0" err="1" smtClean="0"/>
                        <a:t>Inizializzazione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dei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parametri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di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fabbrica</a:t>
                      </a:r>
                      <a:r>
                        <a:rPr lang="en-GB" sz="1600" baseline="0" dirty="0" smtClean="0"/>
                        <a:t> a 50 Hz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baseline="0" dirty="0" smtClean="0"/>
                        <a:t>3</a:t>
                      </a:r>
                      <a:r>
                        <a:rPr lang="en-GB" sz="1600" baseline="0" dirty="0" smtClean="0"/>
                        <a:t> : </a:t>
                      </a:r>
                      <a:r>
                        <a:rPr lang="en-GB" sz="1600" baseline="0" dirty="0" err="1" smtClean="0"/>
                        <a:t>Inizializzazione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dei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parametri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di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fabbrica</a:t>
                      </a:r>
                      <a:r>
                        <a:rPr lang="en-GB" sz="1600" baseline="0" dirty="0" smtClean="0"/>
                        <a:t> a 60 Hz</a:t>
                      </a:r>
                      <a:endParaRPr lang="en-GB" sz="1600" dirty="0" smtClean="0"/>
                    </a:p>
                    <a:p>
                      <a:pPr algn="ctr"/>
                      <a:r>
                        <a:rPr lang="en-GB" sz="1600" b="1" dirty="0" smtClean="0"/>
                        <a:t>4</a:t>
                      </a:r>
                      <a:r>
                        <a:rPr lang="en-GB" sz="1600" dirty="0" smtClean="0"/>
                        <a:t> :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Cancellazione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di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tutti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</a:t>
                      </a:r>
                      <a:r>
                        <a:rPr lang="en-GB" sz="1600" baseline="0" dirty="0" smtClean="0"/>
                        <a:t> record </a:t>
                      </a:r>
                      <a:r>
                        <a:rPr lang="en-GB" sz="1600" baseline="0" dirty="0" err="1" smtClean="0"/>
                        <a:t>di</a:t>
                      </a:r>
                      <a:r>
                        <a:rPr lang="en-GB" sz="1600" baseline="0" dirty="0" smtClean="0"/>
                        <a:t> fault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Andrea Toffalori, Diego Epis, Carlo Mariani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33400"/>
            <a:ext cx="7622232" cy="608484"/>
          </a:xfrm>
          <a:noFill/>
          <a:ln w="0"/>
          <a:effectLst/>
        </p:spPr>
        <p:txBody>
          <a:bodyPr wrap="square" lIns="0" tIns="12700" rIns="0" bIns="0" anchor="t"/>
          <a:lstStyle/>
          <a:p>
            <a:r>
              <a:rPr lang="en-US" dirty="0" err="1" smtClean="0"/>
              <a:t>Protezione</a:t>
            </a:r>
            <a:r>
              <a:rPr lang="en-US" dirty="0" smtClean="0"/>
              <a:t> e </a:t>
            </a:r>
            <a:r>
              <a:rPr lang="en-US" dirty="0" err="1" smtClean="0"/>
              <a:t>inizializzazione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parametri</a:t>
            </a:r>
            <a:endParaRPr lang="en-US" dirty="0"/>
          </a:p>
        </p:txBody>
      </p:sp>
      <p:sp>
        <p:nvSpPr>
          <p:cNvPr id="10" name="Segnaposto testo 7_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486780" y="4670276"/>
            <a:ext cx="7315200" cy="69432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63500" rIns="0" bIns="0" numCol="1" anchor="t" anchorCtr="0" compatLnSpc="1">
            <a:prstTxWarp prst="textNoShape">
              <a:avLst/>
            </a:prstTxWarp>
          </a:bodyPr>
          <a:lstStyle/>
          <a:p>
            <a:pPr marL="304800" marR="0" lvl="0" indent="-3048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/>
              <a:buChar char="§"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Premere e tenere premuto per 2 secondi la freccia in alto sul pannello operativo</a:t>
            </a:r>
            <a:r>
              <a:rPr kumimoji="0" lang="it-IT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per passare da 1 a 2, 3 o 4.</a:t>
            </a:r>
            <a:endParaRPr lang="it-IT" kern="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Andrea Toffalori, Diego Epis, Carlo Mariani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/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549883-4976-49DC-950E-16D0B0148DA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8" name="Titolo 7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33400" y="533400"/>
            <a:ext cx="7315200" cy="533400"/>
          </a:xfrm>
          <a:ln w="0"/>
          <a:effectLst/>
        </p:spPr>
        <p:txBody>
          <a:bodyPr wrap="square" lIns="0" tIns="12700" rIns="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US" dirty="0" err="1" smtClean="0"/>
              <a:t>Ingressi</a:t>
            </a:r>
            <a:r>
              <a:rPr lang="en-US" dirty="0" smtClean="0"/>
              <a:t> / </a:t>
            </a:r>
            <a:r>
              <a:rPr lang="en-US" dirty="0" err="1" smtClean="0"/>
              <a:t>Uscite</a:t>
            </a:r>
            <a:endParaRPr lang="en-US" dirty="0"/>
          </a:p>
        </p:txBody>
      </p:sp>
      <p:sp>
        <p:nvSpPr>
          <p:cNvPr id="61" name="CasellaDiTesto 60"/>
          <p:cNvSpPr txBox="1"/>
          <p:nvPr>
            <p:custDataLst>
              <p:tags r:id="rId5"/>
            </p:custDataLst>
          </p:nvPr>
        </p:nvSpPr>
        <p:spPr>
          <a:xfrm>
            <a:off x="450776" y="1141884"/>
            <a:ext cx="763284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dirty="0" smtClean="0"/>
              <a:t> </a:t>
            </a:r>
            <a:r>
              <a:rPr lang="en-GB" sz="1400" dirty="0" err="1" smtClean="0"/>
              <a:t>Ingressi</a:t>
            </a:r>
            <a:r>
              <a:rPr lang="en-GB" sz="1400" dirty="0" smtClean="0"/>
              <a:t> </a:t>
            </a:r>
            <a:r>
              <a:rPr lang="en-GB" sz="1400" dirty="0" err="1" smtClean="0"/>
              <a:t>analogici</a:t>
            </a:r>
            <a:r>
              <a:rPr lang="en-GB" sz="1400" dirty="0" smtClean="0"/>
              <a:t> :</a:t>
            </a:r>
          </a:p>
          <a:p>
            <a:pPr lvl="1">
              <a:buFont typeface="Courier New" pitchFamily="49" charset="0"/>
              <a:buChar char="­"/>
            </a:pPr>
            <a:r>
              <a:rPr lang="en-GB" sz="1400" dirty="0" smtClean="0"/>
              <a:t> </a:t>
            </a:r>
            <a:r>
              <a:rPr lang="en-GB" sz="1400" dirty="0" err="1" smtClean="0"/>
              <a:t>uno</a:t>
            </a:r>
            <a:r>
              <a:rPr lang="en-GB" sz="1400" dirty="0" smtClean="0"/>
              <a:t> in </a:t>
            </a:r>
            <a:r>
              <a:rPr lang="en-GB" sz="1400" dirty="0" err="1" smtClean="0"/>
              <a:t>tensione</a:t>
            </a:r>
            <a:endParaRPr lang="en-GB" sz="1400" dirty="0" smtClean="0"/>
          </a:p>
          <a:p>
            <a:pPr lvl="1">
              <a:buFont typeface="Courier New" pitchFamily="49" charset="0"/>
              <a:buChar char="­"/>
            </a:pPr>
            <a:r>
              <a:rPr lang="en-GB" sz="1400" dirty="0" smtClean="0"/>
              <a:t> </a:t>
            </a:r>
            <a:r>
              <a:rPr lang="en-GB" sz="1400" dirty="0" err="1" smtClean="0"/>
              <a:t>uno</a:t>
            </a:r>
            <a:r>
              <a:rPr lang="en-GB" sz="1400" dirty="0" smtClean="0"/>
              <a:t> in </a:t>
            </a:r>
            <a:r>
              <a:rPr lang="en-GB" sz="1400" dirty="0" err="1" smtClean="0"/>
              <a:t>corrente</a:t>
            </a:r>
            <a:endParaRPr lang="en-GB" sz="1400" dirty="0" smtClean="0"/>
          </a:p>
          <a:p>
            <a:pPr lvl="1">
              <a:buFont typeface="Courier New" pitchFamily="49" charset="0"/>
              <a:buChar char="­"/>
            </a:pPr>
            <a:r>
              <a:rPr lang="en-GB" sz="1400" dirty="0" smtClean="0"/>
              <a:t> </a:t>
            </a:r>
            <a:r>
              <a:rPr lang="en-GB" sz="1400" dirty="0" err="1" smtClean="0"/>
              <a:t>uno</a:t>
            </a:r>
            <a:r>
              <a:rPr lang="en-GB" sz="1400" dirty="0" smtClean="0"/>
              <a:t> </a:t>
            </a:r>
            <a:r>
              <a:rPr lang="en-GB" sz="1400" dirty="0" err="1" smtClean="0"/>
              <a:t>di</a:t>
            </a:r>
            <a:r>
              <a:rPr lang="en-GB" sz="1400" dirty="0" smtClean="0"/>
              <a:t> feedback</a:t>
            </a:r>
          </a:p>
          <a:p>
            <a:pPr>
              <a:buFont typeface="Arial" pitchFamily="34" charset="0"/>
              <a:buChar char="•"/>
            </a:pPr>
            <a:endParaRPr lang="en-GB" sz="1400" dirty="0" smtClean="0"/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</a:t>
            </a:r>
            <a:r>
              <a:rPr lang="en-GB" sz="1400" dirty="0" err="1" smtClean="0"/>
              <a:t>Ingressi</a:t>
            </a:r>
            <a:r>
              <a:rPr lang="en-GB" sz="1400" dirty="0" smtClean="0"/>
              <a:t> </a:t>
            </a:r>
            <a:r>
              <a:rPr lang="en-GB" sz="1400" dirty="0" err="1" smtClean="0"/>
              <a:t>digitali</a:t>
            </a:r>
            <a:r>
              <a:rPr lang="en-GB" sz="1400" dirty="0" smtClean="0"/>
              <a:t> :</a:t>
            </a:r>
          </a:p>
          <a:p>
            <a:pPr lvl="1">
              <a:buFont typeface="Courier New" pitchFamily="49" charset="0"/>
              <a:buChar char="­"/>
            </a:pPr>
            <a:r>
              <a:rPr lang="en-GB" sz="1400" dirty="0" smtClean="0"/>
              <a:t> E-Stop</a:t>
            </a:r>
          </a:p>
          <a:p>
            <a:pPr lvl="1">
              <a:buFont typeface="Courier New" pitchFamily="49" charset="0"/>
              <a:buChar char="­"/>
            </a:pPr>
            <a:r>
              <a:rPr lang="en-GB" sz="1400" dirty="0" smtClean="0"/>
              <a:t> Error reset</a:t>
            </a:r>
          </a:p>
          <a:p>
            <a:pPr lvl="1">
              <a:buFont typeface="Courier New" pitchFamily="49" charset="0"/>
              <a:buChar char="­"/>
            </a:pPr>
            <a:r>
              <a:rPr lang="en-GB" sz="1400" dirty="0" smtClean="0"/>
              <a:t> SF, SR, SC, X1, X2, X3</a:t>
            </a:r>
          </a:p>
          <a:p>
            <a:pPr lvl="1">
              <a:buFont typeface="Courier New" pitchFamily="49" charset="0"/>
              <a:buChar char="­"/>
            </a:pPr>
            <a:endParaRPr lang="en-GB" sz="1400" dirty="0" smtClean="0"/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</a:t>
            </a:r>
            <a:r>
              <a:rPr lang="en-GB" sz="1400" dirty="0" err="1" smtClean="0"/>
              <a:t>Ingresso</a:t>
            </a:r>
            <a:r>
              <a:rPr lang="en-GB" sz="1400" dirty="0" smtClean="0"/>
              <a:t> Encoder (HTL)</a:t>
            </a:r>
          </a:p>
          <a:p>
            <a:pPr>
              <a:buFont typeface="Arial" pitchFamily="34" charset="0"/>
              <a:buChar char="•"/>
            </a:pPr>
            <a:endParaRPr lang="en-GB" sz="1400" dirty="0" smtClean="0"/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</a:t>
            </a:r>
            <a:r>
              <a:rPr lang="en-GB" sz="1400" dirty="0" err="1" smtClean="0"/>
              <a:t>Uscite</a:t>
            </a:r>
            <a:r>
              <a:rPr lang="en-GB" sz="1400" dirty="0" smtClean="0"/>
              <a:t> </a:t>
            </a:r>
            <a:r>
              <a:rPr lang="en-GB" sz="1400" dirty="0" err="1" smtClean="0"/>
              <a:t>analogiche</a:t>
            </a:r>
            <a:r>
              <a:rPr lang="en-GB" sz="1400" dirty="0" smtClean="0"/>
              <a:t> :</a:t>
            </a:r>
          </a:p>
          <a:p>
            <a:pPr lvl="1">
              <a:buFont typeface="Courier New" pitchFamily="49" charset="0"/>
              <a:buChar char="­"/>
            </a:pPr>
            <a:r>
              <a:rPr lang="en-GB" sz="1400" dirty="0" smtClean="0"/>
              <a:t> 2 </a:t>
            </a:r>
            <a:r>
              <a:rPr lang="en-GB" sz="1400" dirty="0" err="1" smtClean="0"/>
              <a:t>canali</a:t>
            </a:r>
            <a:r>
              <a:rPr lang="en-GB" sz="1400" dirty="0" smtClean="0"/>
              <a:t>, </a:t>
            </a:r>
            <a:r>
              <a:rPr lang="en-GB" sz="1400" dirty="0" err="1" smtClean="0"/>
              <a:t>tensione</a:t>
            </a:r>
            <a:r>
              <a:rPr lang="en-GB" sz="1400" dirty="0" smtClean="0"/>
              <a:t> / </a:t>
            </a:r>
            <a:r>
              <a:rPr lang="en-GB" sz="1400" dirty="0" err="1" smtClean="0"/>
              <a:t>corrente</a:t>
            </a:r>
            <a:r>
              <a:rPr lang="en-GB" sz="1400" dirty="0" smtClean="0"/>
              <a:t>, </a:t>
            </a:r>
            <a:r>
              <a:rPr lang="en-GB" sz="1400" dirty="0" err="1" smtClean="0"/>
              <a:t>programmabili</a:t>
            </a:r>
            <a:endParaRPr lang="en-GB" sz="1400" dirty="0" smtClean="0"/>
          </a:p>
          <a:p>
            <a:pPr>
              <a:buFont typeface="Arial" pitchFamily="34" charset="0"/>
              <a:buChar char="•"/>
            </a:pPr>
            <a:endParaRPr lang="en-GB" sz="1400" dirty="0" smtClean="0"/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</a:t>
            </a:r>
            <a:r>
              <a:rPr lang="en-GB" sz="1400" dirty="0" err="1" smtClean="0"/>
              <a:t>Uscite</a:t>
            </a:r>
            <a:r>
              <a:rPr lang="en-GB" sz="1400" dirty="0" smtClean="0"/>
              <a:t> </a:t>
            </a:r>
            <a:r>
              <a:rPr lang="en-GB" sz="1400" dirty="0" err="1" smtClean="0"/>
              <a:t>digitali</a:t>
            </a:r>
            <a:r>
              <a:rPr lang="en-GB" sz="1400" dirty="0" smtClean="0"/>
              <a:t> :</a:t>
            </a:r>
          </a:p>
          <a:p>
            <a:pPr lvl="1">
              <a:buFont typeface="Courier New" pitchFamily="49" charset="0"/>
              <a:buChar char="­"/>
            </a:pPr>
            <a:r>
              <a:rPr lang="en-GB" sz="1400" dirty="0" smtClean="0"/>
              <a:t> 2 </a:t>
            </a:r>
            <a:r>
              <a:rPr lang="en-GB" sz="1400" dirty="0" err="1" smtClean="0"/>
              <a:t>programmabili</a:t>
            </a:r>
            <a:endParaRPr lang="en-GB" sz="1400" dirty="0" smtClean="0"/>
          </a:p>
          <a:p>
            <a:pPr lvl="1">
              <a:buFont typeface="Courier New" pitchFamily="49" charset="0"/>
              <a:buChar char="­"/>
            </a:pPr>
            <a:r>
              <a:rPr lang="en-GB" sz="1400" dirty="0" smtClean="0"/>
              <a:t> </a:t>
            </a:r>
            <a:r>
              <a:rPr lang="en-GB" sz="1400" dirty="0" err="1" smtClean="0"/>
              <a:t>uscita</a:t>
            </a:r>
            <a:r>
              <a:rPr lang="en-GB" sz="1400" dirty="0" smtClean="0"/>
              <a:t> a </a:t>
            </a:r>
            <a:r>
              <a:rPr lang="en-GB" sz="1400" dirty="0" err="1" smtClean="0"/>
              <a:t>impulsi</a:t>
            </a:r>
            <a:endParaRPr lang="en-GB" sz="1400" dirty="0" smtClean="0"/>
          </a:p>
          <a:p>
            <a:pPr lvl="1">
              <a:buFont typeface="Courier New" pitchFamily="49" charset="0"/>
              <a:buChar char="­"/>
            </a:pPr>
            <a:r>
              <a:rPr lang="en-GB" sz="1400" dirty="0" smtClean="0"/>
              <a:t> </a:t>
            </a:r>
            <a:r>
              <a:rPr lang="en-GB" sz="1400" dirty="0" err="1" smtClean="0"/>
              <a:t>uscite</a:t>
            </a:r>
            <a:r>
              <a:rPr lang="en-GB" sz="1400" dirty="0" smtClean="0"/>
              <a:t> a </a:t>
            </a:r>
            <a:r>
              <a:rPr lang="en-GB" sz="1400" dirty="0" err="1" smtClean="0"/>
              <a:t>relè</a:t>
            </a:r>
            <a:endParaRPr lang="en-GB" sz="14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Andrea Toffalori, Diego Epis, Carlo Mariani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/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549883-4976-49DC-950E-16D0B0148DA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8" name="Titolo 7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8788" y="680492"/>
            <a:ext cx="3744416" cy="533400"/>
          </a:xfrm>
          <a:ln w="0"/>
          <a:effectLst/>
        </p:spPr>
        <p:txBody>
          <a:bodyPr wrap="square" lIns="0" tIns="12700" rIns="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US" smtClean="0"/>
              <a:t>Pannello operatore</a:t>
            </a:r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8534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1573932"/>
            <a:ext cx="5419725" cy="3695386"/>
            <a:chOff x="1991" y="4439"/>
            <a:chExt cx="8535" cy="5819"/>
          </a:xfrm>
        </p:grpSpPr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91" y="4439"/>
              <a:ext cx="8535" cy="5605"/>
            </a:xfrm>
            <a:prstGeom prst="rect">
              <a:avLst/>
            </a:prstGeom>
            <a:noFill/>
          </p:spPr>
        </p:pic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2090" y="4579"/>
              <a:ext cx="8083" cy="5679"/>
              <a:chOff x="2090" y="4579"/>
              <a:chExt cx="8083" cy="5679"/>
            </a:xfrm>
          </p:grpSpPr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2090" y="5928"/>
                <a:ext cx="2756" cy="5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ea typeface="Calibri" pitchFamily="34" charset="0"/>
                    <a:cs typeface="Times New Roman" pitchFamily="18" charset="0"/>
                  </a:rPr>
                  <a:t>Function :</a:t>
                </a:r>
                <a:endPara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ea typeface="Calibri" pitchFamily="34" charset="0"/>
                    <a:cs typeface="Times New Roman" pitchFamily="18" charset="0"/>
                  </a:rPr>
                  <a:t>Ritorna al menu precedente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2090" y="6588"/>
                <a:ext cx="2756" cy="1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ea typeface="Calibri" pitchFamily="34" charset="0"/>
                    <a:cs typeface="Times New Roman" pitchFamily="18" charset="0"/>
                  </a:rPr>
                  <a:t>Set :</a:t>
                </a:r>
                <a:endPara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ea typeface="Calibri" pitchFamily="34" charset="0"/>
                    <a:cs typeface="Times New Roman" pitchFamily="18" charset="0"/>
                  </a:rPr>
                  <a:t>Passa al menu successivo, setta parametro, scegli elementi da monitorare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2090" y="7824"/>
                <a:ext cx="2883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ea typeface="Calibri" pitchFamily="34" charset="0"/>
                    <a:cs typeface="Times New Roman" pitchFamily="18" charset="0"/>
                  </a:rPr>
                  <a:t>Run :</a:t>
                </a:r>
                <a:endPara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ea typeface="Calibri" pitchFamily="34" charset="0"/>
                    <a:cs typeface="Times New Roman" pitchFamily="18" charset="0"/>
                  </a:rPr>
                  <a:t>Avvia il convertitore di frequenza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7276" y="4579"/>
                <a:ext cx="2756" cy="1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ea typeface="Calibri" pitchFamily="34" charset="0"/>
                    <a:cs typeface="Times New Roman" pitchFamily="18" charset="0"/>
                  </a:rPr>
                  <a:t>Display :</a:t>
                </a:r>
                <a:endPara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ea typeface="Calibri" pitchFamily="34" charset="0"/>
                    <a:cs typeface="Times New Roman" pitchFamily="18" charset="0"/>
                  </a:rPr>
                  <a:t>Mostra la frequenza di uscita, corrente di uscita, valore parametri e anormalità 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7276" y="5843"/>
                <a:ext cx="2756" cy="1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ea typeface="Calibri" pitchFamily="34" charset="0"/>
                    <a:cs typeface="Times New Roman" pitchFamily="18" charset="0"/>
                  </a:rPr>
                  <a:t>Indicatori LED :</a:t>
                </a:r>
                <a:endPara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ea typeface="Calibri" pitchFamily="34" charset="0"/>
                    <a:cs typeface="Times New Roman" pitchFamily="18" charset="0"/>
                  </a:rPr>
                  <a:t>Mostrano lo stato del convertitore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7276" y="6897"/>
                <a:ext cx="2756" cy="1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ea typeface="Calibri" pitchFamily="34" charset="0"/>
                    <a:cs typeface="Times New Roman" pitchFamily="18" charset="0"/>
                  </a:rPr>
                  <a:t>Frecce :</a:t>
                </a:r>
                <a:endPara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ea typeface="Calibri" pitchFamily="34" charset="0"/>
                    <a:cs typeface="Times New Roman" pitchFamily="18" charset="0"/>
                  </a:rPr>
                  <a:t>Per selezionare i parametri e variarne i valori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6" name="Rectangle 4"/>
              <p:cNvSpPr>
                <a:spLocks noChangeArrowheads="1"/>
              </p:cNvSpPr>
              <p:nvPr/>
            </p:nvSpPr>
            <p:spPr bwMode="auto">
              <a:xfrm>
                <a:off x="7276" y="7899"/>
                <a:ext cx="2897" cy="1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ea typeface="Calibri" pitchFamily="34" charset="0"/>
                    <a:cs typeface="Times New Roman" pitchFamily="18" charset="0"/>
                  </a:rPr>
                  <a:t>Stop :</a:t>
                </a:r>
                <a:endPara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ea typeface="Calibri" pitchFamily="34" charset="0"/>
                    <a:cs typeface="Times New Roman" pitchFamily="18" charset="0"/>
                  </a:rPr>
                  <a:t>Ferma il convertitore o effettua il reset dopo degli errori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" name="Rectangle 3"/>
              <p:cNvSpPr>
                <a:spLocks noChangeArrowheads="1"/>
              </p:cNvSpPr>
              <p:nvPr/>
            </p:nvSpPr>
            <p:spPr bwMode="auto">
              <a:xfrm>
                <a:off x="7276" y="9092"/>
                <a:ext cx="2897" cy="1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ea typeface="Calibri" pitchFamily="34" charset="0"/>
                    <a:cs typeface="Times New Roman" pitchFamily="18" charset="0"/>
                  </a:rPr>
                  <a:t>Potenziometro :</a:t>
                </a:r>
                <a:endParaRPr kumimoji="0" lang="it-IT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ea typeface="Calibri" pitchFamily="34" charset="0"/>
                    <a:cs typeface="Times New Roman" pitchFamily="18" charset="0"/>
                  </a:rPr>
                  <a:t>Imposta la frequenza da comandare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45" name="Tabella 44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5455332" y="2510036"/>
          <a:ext cx="2988332" cy="16459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605232"/>
                <a:gridCol w="2383100"/>
              </a:tblGrid>
              <a:tr h="248471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>
                          <a:solidFill>
                            <a:sysClr val="windowText" lastClr="000000"/>
                          </a:solidFill>
                        </a:rPr>
                        <a:t>Spia</a:t>
                      </a:r>
                      <a:endParaRPr lang="en-US" sz="105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smtClean="0">
                          <a:solidFill>
                            <a:sysClr val="windowText" lastClr="000000"/>
                          </a:solidFill>
                        </a:rPr>
                        <a:t>Descrizione</a:t>
                      </a:r>
                      <a:endParaRPr lang="en-US" sz="105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</a:tr>
              <a:tr h="248471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SF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smtClean="0"/>
                        <a:t>Convertitore in “Run” verso di rotazione “Forward”</a:t>
                      </a:r>
                      <a:endParaRPr lang="en-US" sz="1050"/>
                    </a:p>
                  </a:txBody>
                  <a:tcPr anchor="ctr"/>
                </a:tc>
              </a:tr>
              <a:tr h="248471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SR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smtClean="0"/>
                        <a:t>Convertitore in “Run” verso di rotazione “Reverse”</a:t>
                      </a:r>
                    </a:p>
                  </a:txBody>
                  <a:tcPr anchor="ctr"/>
                </a:tc>
              </a:tr>
              <a:tr h="406588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Mode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Acceso</a:t>
                      </a:r>
                      <a:r>
                        <a:rPr lang="en-US" sz="1050" dirty="0" smtClean="0"/>
                        <a:t>: </a:t>
                      </a:r>
                      <a:r>
                        <a:rPr lang="en-US" sz="1050" dirty="0" err="1" smtClean="0"/>
                        <a:t>Modalità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err="1" smtClean="0"/>
                        <a:t>selezione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err="1" smtClean="0"/>
                        <a:t>parametri</a:t>
                      </a:r>
                      <a:endParaRPr lang="en-US" sz="1050" dirty="0" smtClean="0"/>
                    </a:p>
                    <a:p>
                      <a:pPr algn="ctr"/>
                      <a:r>
                        <a:rPr lang="en-US" sz="1050" dirty="0" err="1" smtClean="0"/>
                        <a:t>Spento</a:t>
                      </a:r>
                      <a:r>
                        <a:rPr lang="en-US" sz="1050" dirty="0" smtClean="0"/>
                        <a:t>: </a:t>
                      </a:r>
                      <a:r>
                        <a:rPr lang="en-US" sz="1050" dirty="0" err="1" smtClean="0"/>
                        <a:t>Modalità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err="1" smtClean="0"/>
                        <a:t>di</a:t>
                      </a:r>
                      <a:r>
                        <a:rPr lang="en-US" sz="1050" baseline="0" dirty="0" smtClean="0"/>
                        <a:t> </a:t>
                      </a:r>
                      <a:r>
                        <a:rPr lang="en-US" sz="1050" baseline="0" dirty="0" err="1" smtClean="0"/>
                        <a:t>monitoraggio</a:t>
                      </a:r>
                      <a:endParaRPr lang="en-US" sz="1050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Andrea Toffalori, Diego Epis, Carlo Mariani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/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549883-4976-49DC-950E-16D0B0148DA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8" name="Titolo 7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954832" y="637828"/>
            <a:ext cx="6372708" cy="360040"/>
          </a:xfrm>
          <a:ln w="0"/>
          <a:effectLst/>
        </p:spPr>
        <p:txBody>
          <a:bodyPr wrap="square" lIns="0" tIns="12700" rIns="0" bIns="0" anchor="t"/>
          <a:lstStyle/>
          <a:p>
            <a:pPr algn="ctr">
              <a:lnSpc>
                <a:spcPct val="111000"/>
              </a:lnSpc>
              <a:spcBef>
                <a:spcPct val="0"/>
              </a:spcBef>
            </a:pPr>
            <a:r>
              <a:rPr lang="en-US" sz="2000" smtClean="0"/>
              <a:t>Esempio settaggio di un parametro</a:t>
            </a:r>
            <a:endParaRPr lang="en-US" sz="2000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8534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06624" y="1069876"/>
            <a:ext cx="5424872" cy="4392488"/>
            <a:chOff x="1380" y="6841"/>
            <a:chExt cx="9105" cy="739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380" y="6841"/>
              <a:ext cx="9105" cy="7395"/>
              <a:chOff x="1380" y="6841"/>
              <a:chExt cx="9105" cy="7395"/>
            </a:xfrm>
          </p:grpSpPr>
          <p:pic>
            <p:nvPicPr>
              <p:cNvPr id="17412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10" y="6841"/>
                <a:ext cx="9075" cy="7395"/>
              </a:xfrm>
              <a:prstGeom prst="rect">
                <a:avLst/>
              </a:prstGeom>
              <a:noFill/>
            </p:spPr>
          </p:pic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380" y="6900"/>
                <a:ext cx="9105" cy="7230"/>
                <a:chOff x="1380" y="6900"/>
                <a:chExt cx="9105" cy="7230"/>
              </a:xfrm>
            </p:grpSpPr>
            <p:sp>
              <p:nvSpPr>
                <p:cNvPr id="1741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060" y="8490"/>
                  <a:ext cx="810" cy="3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Premi</a:t>
                  </a:r>
                  <a:endParaRPr kumimoji="0" lang="it-IT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41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710" y="8490"/>
                  <a:ext cx="810" cy="3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Premi</a:t>
                  </a:r>
                  <a:endParaRPr kumimoji="0" lang="it-IT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41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6360" y="8490"/>
                  <a:ext cx="810" cy="3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Premi</a:t>
                  </a:r>
                  <a:endParaRPr kumimoji="0" lang="it-IT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41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8010" y="8490"/>
                  <a:ext cx="810" cy="3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Premi</a:t>
                  </a:r>
                  <a:endParaRPr kumimoji="0" lang="it-IT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41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9675" y="8490"/>
                  <a:ext cx="810" cy="3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Premi</a:t>
                  </a:r>
                  <a:endParaRPr kumimoji="0" lang="it-IT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41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060" y="11790"/>
                  <a:ext cx="810" cy="3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Premi</a:t>
                  </a:r>
                  <a:endParaRPr kumimoji="0" lang="it-IT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42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710" y="11790"/>
                  <a:ext cx="810" cy="3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Premi</a:t>
                  </a:r>
                  <a:endParaRPr kumimoji="0" lang="it-IT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42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360" y="11790"/>
                  <a:ext cx="810" cy="3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Premi</a:t>
                  </a:r>
                  <a:endParaRPr kumimoji="0" lang="it-IT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42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8010" y="11790"/>
                  <a:ext cx="810" cy="3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Premi</a:t>
                  </a:r>
                  <a:endParaRPr kumimoji="0" lang="it-IT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9" name="Group 15"/>
                <p:cNvGrpSpPr>
                  <a:grpSpLocks/>
                </p:cNvGrpSpPr>
                <p:nvPr/>
              </p:nvGrpSpPr>
              <p:grpSpPr bwMode="auto">
                <a:xfrm>
                  <a:off x="1380" y="6900"/>
                  <a:ext cx="8715" cy="7230"/>
                  <a:chOff x="1380" y="6900"/>
                  <a:chExt cx="8715" cy="7230"/>
                </a:xfrm>
              </p:grpSpPr>
              <p:sp>
                <p:nvSpPr>
                  <p:cNvPr id="17424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95" y="6900"/>
                    <a:ext cx="1755" cy="88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Mostra frequenza di uscita all’avvio</a:t>
                    </a:r>
                    <a:endParaRPr kumimoji="0" lang="it-IT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425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5" y="6900"/>
                    <a:ext cx="2040" cy="88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Mostra simbolo di frequenza di uscita</a:t>
                    </a:r>
                    <a:endParaRPr kumimoji="0" lang="it-IT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426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15" y="6900"/>
                    <a:ext cx="1770" cy="88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Mostra gruppo di parametri [b-xx]</a:t>
                    </a:r>
                    <a:endParaRPr kumimoji="0" lang="it-IT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427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05" y="6900"/>
                    <a:ext cx="1770" cy="88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Mostra parametro [b-00]</a:t>
                    </a:r>
                    <a:endParaRPr kumimoji="0" lang="it-IT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428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25" y="6900"/>
                    <a:ext cx="1770" cy="88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Mostra parametro [b-01]</a:t>
                    </a:r>
                    <a:endParaRPr kumimoji="0" lang="it-IT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429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80" y="13470"/>
                    <a:ext cx="2385" cy="6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Premere             e       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per impostare la frequenza</a:t>
                    </a:r>
                    <a:endParaRPr kumimoji="0" lang="it-IT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430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95" y="10200"/>
                    <a:ext cx="1755" cy="88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Valore originale di [b-01]</a:t>
                    </a:r>
                    <a:endParaRPr kumimoji="0" lang="it-IT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431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45" y="10200"/>
                    <a:ext cx="2040" cy="88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Impostare la frequenza a 50 Hz</a:t>
                    </a:r>
                    <a:endParaRPr kumimoji="0" lang="it-IT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432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95" y="10095"/>
                    <a:ext cx="1875" cy="88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Passaggio al parametro successivo</a:t>
                    </a:r>
                    <a:endParaRPr kumimoji="0" lang="it-IT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433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05" y="10200"/>
                    <a:ext cx="1770" cy="88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Ritorna al gruppo di parametri [b-xx]</a:t>
                    </a:r>
                    <a:endParaRPr kumimoji="0" lang="it-IT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it-IT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434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25" y="10095"/>
                    <a:ext cx="1770" cy="88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Ritorna al monitoraggio frequenza</a:t>
                    </a:r>
                    <a:endParaRPr kumimoji="0" lang="it-IT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17435" name="Rectangle 27"/>
            <p:cNvSpPr>
              <a:spLocks noChangeArrowheads="1"/>
            </p:cNvSpPr>
            <p:nvPr/>
          </p:nvSpPr>
          <p:spPr bwMode="auto">
            <a:xfrm>
              <a:off x="4638" y="13470"/>
              <a:ext cx="57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ella 1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46820" y="2487334"/>
          <a:ext cx="6948771" cy="29390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16257"/>
                <a:gridCol w="2316257"/>
                <a:gridCol w="2316257"/>
              </a:tblGrid>
              <a:tr h="99481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49406"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NPN</a:t>
                      </a:r>
                    </a:p>
                    <a:p>
                      <a:pPr algn="ctr"/>
                      <a:r>
                        <a:rPr lang="en-GB" smtClean="0"/>
                        <a:t>Internal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PNP</a:t>
                      </a:r>
                    </a:p>
                    <a:p>
                      <a:pPr algn="ctr"/>
                      <a:r>
                        <a:rPr lang="en-GB" smtClean="0"/>
                        <a:t>Internal</a:t>
                      </a:r>
                      <a:endParaRPr lang="en-GB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NPN</a:t>
                      </a:r>
                      <a:r>
                        <a:rPr lang="en-GB" baseline="0" smtClean="0"/>
                        <a:t> – PNP</a:t>
                      </a:r>
                    </a:p>
                    <a:p>
                      <a:pPr algn="ctr"/>
                      <a:r>
                        <a:rPr lang="en-GB" baseline="0" smtClean="0"/>
                        <a:t>External</a:t>
                      </a:r>
                      <a:endParaRPr lang="en-GB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4810">
                <a:tc>
                  <a:txBody>
                    <a:bodyPr/>
                    <a:lstStyle/>
                    <a:p>
                      <a:pPr algn="ctr"/>
                      <a:r>
                        <a:rPr lang="en-GB" i="1" u="sng" smtClean="0"/>
                        <a:t>default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Andrea Toffalori, Diego Epis, Carlo Mariani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11" name="Titolo 10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641412"/>
            <a:ext cx="7315200" cy="464468"/>
          </a:xfrm>
          <a:ln w="0"/>
          <a:effectLst/>
        </p:spPr>
        <p:txBody>
          <a:bodyPr wrap="square" lIns="0" tIns="12700" rIns="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GB" smtClean="0"/>
              <a:t>Scelta della logica PNP/NPN – External/Internal  </a:t>
            </a:r>
            <a:endParaRPr lang="en-GB"/>
          </a:p>
        </p:txBody>
      </p:sp>
      <p:sp>
        <p:nvSpPr>
          <p:cNvPr id="15" name="Segnaposto testo 7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522784" y="1465920"/>
            <a:ext cx="7884876" cy="468052"/>
          </a:xfrm>
          <a:ln w="0"/>
          <a:effectLst/>
        </p:spPr>
        <p:txBody>
          <a:bodyPr wrap="square" lIns="0" tIns="63500" rIns="0" bIns="0"/>
          <a:lstStyle/>
          <a:p>
            <a:r>
              <a:rPr lang="it-IT" sz="1600" dirty="0" smtClean="0"/>
              <a:t>La logica è impostabile mediante il </a:t>
            </a:r>
            <a:r>
              <a:rPr lang="it-IT" sz="1600" dirty="0" err="1" smtClean="0"/>
              <a:t>jumper</a:t>
            </a:r>
            <a:r>
              <a:rPr lang="it-IT" sz="1600" dirty="0" smtClean="0"/>
              <a:t> SW 1 secondo il seguente schema: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58888" y="2307314"/>
            <a:ext cx="974769" cy="118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71156" y="2307314"/>
            <a:ext cx="916048" cy="1188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8534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8" name="Immagine 17" descr="ext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6139408" y="2271310"/>
            <a:ext cx="983942" cy="12331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Andrea Toffalori, Diego Epis, Carlo Mariani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/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549883-4976-49DC-950E-16D0B0148DA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8" name="Titolo 7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8788" y="680492"/>
            <a:ext cx="7452828" cy="533400"/>
          </a:xfrm>
          <a:ln w="0"/>
          <a:effectLst/>
        </p:spPr>
        <p:txBody>
          <a:bodyPr wrap="square" lIns="0" tIns="12700" rIns="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US" smtClean="0"/>
              <a:t>Inizializzazione rapida parametri di lavoro</a:t>
            </a:r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8534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Tabella 18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702804" y="1213892"/>
          <a:ext cx="7272808" cy="4181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906"/>
                <a:gridCol w="1828360"/>
                <a:gridCol w="2600335"/>
                <a:gridCol w="1625207"/>
              </a:tblGrid>
              <a:tr h="261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/>
                        <a:t>Parametro</a:t>
                      </a:r>
                      <a:endParaRPr lang="it-IT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/>
                        <a:t>Descrizione</a:t>
                      </a:r>
                      <a:endParaRPr lang="it-IT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/>
                        <a:t>Valore di default</a:t>
                      </a:r>
                      <a:endParaRPr lang="it-IT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/>
                        <a:t>[b</a:t>
                      </a:r>
                      <a:r>
                        <a:rPr lang="it-IT" sz="1200" b="1" dirty="0" err="1" smtClean="0"/>
                        <a:t>.</a:t>
                      </a:r>
                      <a:r>
                        <a:rPr lang="it-IT" sz="1200" b="1" dirty="0" smtClean="0"/>
                        <a:t>03]</a:t>
                      </a:r>
                      <a:endParaRPr lang="it-IT" sz="1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/>
                        <a:t>Frequenza massima </a:t>
                      </a:r>
                      <a:r>
                        <a:rPr lang="it-IT" sz="1200" dirty="0" err="1"/>
                        <a:t>Frequency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 smtClean="0"/>
                        <a:t>Converter</a:t>
                      </a: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/>
                        <a:t>50.0 Hz</a:t>
                      </a: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/>
                        <a:t>[b</a:t>
                      </a:r>
                      <a:r>
                        <a:rPr lang="it-IT" sz="1200" b="1" dirty="0" err="1" smtClean="0"/>
                        <a:t>.</a:t>
                      </a:r>
                      <a:r>
                        <a:rPr lang="it-IT" sz="1200" b="1" dirty="0" smtClean="0"/>
                        <a:t>04]</a:t>
                      </a:r>
                      <a:endParaRPr lang="it-IT" sz="1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/>
                        <a:t>Frequenza di targa del motore</a:t>
                      </a: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/>
                        <a:t>50.0 Hz</a:t>
                      </a: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/>
                        <a:t>[b</a:t>
                      </a:r>
                      <a:r>
                        <a:rPr lang="it-IT" sz="1200" b="1" dirty="0" err="1" smtClean="0"/>
                        <a:t>.</a:t>
                      </a:r>
                      <a:r>
                        <a:rPr lang="it-IT" sz="1200" b="1" dirty="0" smtClean="0"/>
                        <a:t>05]</a:t>
                      </a:r>
                      <a:endParaRPr lang="it-IT" sz="1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/>
                        <a:t>Tensione </a:t>
                      </a:r>
                      <a:r>
                        <a:rPr lang="it-IT" sz="1200" dirty="0"/>
                        <a:t>nominale del motore</a:t>
                      </a: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/>
                        <a:t>380 V</a:t>
                      </a: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15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/>
                        <a:t>[b</a:t>
                      </a:r>
                      <a:r>
                        <a:rPr lang="it-IT" sz="1200" b="1" dirty="0" err="1" smtClean="0"/>
                        <a:t>.</a:t>
                      </a:r>
                      <a:r>
                        <a:rPr lang="it-IT" sz="1200" b="1" dirty="0" smtClean="0"/>
                        <a:t>16]</a:t>
                      </a:r>
                      <a:endParaRPr lang="it-IT" sz="12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/>
                        <a:t>Tempo</a:t>
                      </a:r>
                      <a:r>
                        <a:rPr lang="it-IT" sz="1200" baseline="0" dirty="0" smtClean="0"/>
                        <a:t> di accelerazione</a:t>
                      </a: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smtClean="0"/>
                        <a:t>Dipende da taglia Fe</a:t>
                      </a:r>
                      <a:endParaRPr lang="it-IT" sz="120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15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/>
                        <a:t>[b</a:t>
                      </a:r>
                      <a:r>
                        <a:rPr lang="it-IT" sz="1200" b="1" dirty="0" err="1" smtClean="0"/>
                        <a:t>.</a:t>
                      </a:r>
                      <a:r>
                        <a:rPr lang="it-IT" sz="1200" b="1" dirty="0" smtClean="0"/>
                        <a:t>17]</a:t>
                      </a:r>
                      <a:endParaRPr lang="it-IT" sz="12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smtClean="0"/>
                        <a:t>Tempo di decelerazione</a:t>
                      </a: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smtClean="0"/>
                        <a:t>Dipende da taglia Fe</a:t>
                      </a:r>
                      <a:endParaRPr lang="it-IT" sz="120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15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/>
                        <a:t>[b</a:t>
                      </a:r>
                      <a:r>
                        <a:rPr lang="it-IT" sz="1200" b="1" dirty="0" err="1" smtClean="0"/>
                        <a:t>.</a:t>
                      </a:r>
                      <a:r>
                        <a:rPr lang="it-IT" sz="1200" b="1" dirty="0" smtClean="0"/>
                        <a:t>21]</a:t>
                      </a:r>
                      <a:endParaRPr lang="it-IT" sz="12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/>
                        <a:t>Upper  </a:t>
                      </a:r>
                      <a:r>
                        <a:rPr lang="it-IT" sz="1200" dirty="0" err="1" smtClean="0"/>
                        <a:t>frequency</a:t>
                      </a: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smtClean="0"/>
                        <a:t>50.0 Hz</a:t>
                      </a: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15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/>
                        <a:t>[b</a:t>
                      </a:r>
                      <a:r>
                        <a:rPr lang="it-IT" sz="1200" b="1" dirty="0" err="1" smtClean="0"/>
                        <a:t>.</a:t>
                      </a:r>
                      <a:r>
                        <a:rPr lang="it-IT" sz="1200" b="1" dirty="0" smtClean="0"/>
                        <a:t>22]</a:t>
                      </a:r>
                      <a:endParaRPr lang="it-IT" sz="12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/>
                        <a:t>Lower</a:t>
                      </a:r>
                      <a:r>
                        <a:rPr lang="it-IT" sz="1200" dirty="0" smtClean="0"/>
                        <a:t>  </a:t>
                      </a:r>
                      <a:r>
                        <a:rPr lang="it-IT" sz="1200" dirty="0" err="1" smtClean="0"/>
                        <a:t>frequency</a:t>
                      </a: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smtClean="0"/>
                        <a:t>0.50 Hz</a:t>
                      </a: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/>
                        <a:t>[b</a:t>
                      </a:r>
                      <a:r>
                        <a:rPr lang="it-IT" sz="1200" b="1" dirty="0" err="1" smtClean="0"/>
                        <a:t>.</a:t>
                      </a:r>
                      <a:r>
                        <a:rPr lang="it-IT" sz="1200" b="1" dirty="0" smtClean="0"/>
                        <a:t>40]</a:t>
                      </a:r>
                      <a:endParaRPr lang="it-IT" sz="1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/>
                        <a:t>Tensione di alimentazione </a:t>
                      </a:r>
                      <a:r>
                        <a:rPr lang="it-IT" sz="1200" dirty="0" err="1"/>
                        <a:t>Frequency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 smtClean="0"/>
                        <a:t>Converter</a:t>
                      </a: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/>
                        <a:t>380 </a:t>
                      </a:r>
                      <a:r>
                        <a:rPr lang="it-IT" sz="1200" dirty="0" smtClean="0"/>
                        <a:t>V</a:t>
                      </a: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586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/>
                        <a:t>[E.32]</a:t>
                      </a:r>
                      <a:endParaRPr lang="it-IT" sz="1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/>
                        <a:t>Comando di Stop esterno</a:t>
                      </a:r>
                      <a:endParaRPr lang="it-IT" sz="1200" baseline="0" dirty="0" smtClean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aseline="0" smtClean="0"/>
                        <a:t>0: Attivo se E-Stop/SC connessi</a:t>
                      </a: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smtClean="0"/>
                        <a:t>0</a:t>
                      </a: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3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aseline="0" smtClean="0"/>
                        <a:t>1: Attivo se E-Stop/SC non connessi</a:t>
                      </a: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/>
                        <a:t>[H.38]</a:t>
                      </a:r>
                      <a:endParaRPr lang="it-IT" sz="1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/>
                        <a:t>Numero poli motore</a:t>
                      </a: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/>
                        <a:t>4</a:t>
                      </a: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/>
                        <a:t>[H.39]</a:t>
                      </a:r>
                      <a:endParaRPr lang="it-IT" sz="1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/>
                        <a:t>Potenza nominale del motore</a:t>
                      </a: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/>
                        <a:t>Dipende da taglia Fe</a:t>
                      </a: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/>
                        <a:t>[H.40]</a:t>
                      </a:r>
                      <a:endParaRPr lang="it-IT" sz="1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/>
                        <a:t>Corrente nominale del motore</a:t>
                      </a: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/>
                        <a:t>Dipende da taglia Fe</a:t>
                      </a: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a 1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98747" y="1036154"/>
          <a:ext cx="7992889" cy="4210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21"/>
                <a:gridCol w="2429954"/>
                <a:gridCol w="4805714"/>
              </a:tblGrid>
              <a:tr h="461146">
                <a:tc>
                  <a:txBody>
                    <a:bodyPr/>
                    <a:lstStyle/>
                    <a:p>
                      <a:r>
                        <a:rPr lang="en-GB" dirty="0" smtClean="0"/>
                        <a:t>Par.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Descrizione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Range </a:t>
                      </a:r>
                      <a:r>
                        <a:rPr lang="en-GB" dirty="0" err="1" smtClean="0"/>
                        <a:t>di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scelta</a:t>
                      </a:r>
                      <a:endParaRPr lang="en-GB" dirty="0"/>
                    </a:p>
                  </a:txBody>
                  <a:tcPr/>
                </a:tc>
              </a:tr>
              <a:tr h="51442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[b00]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Setta</a:t>
                      </a:r>
                      <a:r>
                        <a:rPr lang="en-GB" sz="1400" dirty="0" smtClean="0"/>
                        <a:t> la </a:t>
                      </a:r>
                      <a:r>
                        <a:rPr lang="en-GB" sz="1400" dirty="0" err="1" smtClean="0"/>
                        <a:t>sorgente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dei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comandi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di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controllo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b="1" dirty="0" smtClean="0"/>
                        <a:t>0</a:t>
                      </a:r>
                      <a:r>
                        <a:rPr lang="en-GB" sz="1500" dirty="0" smtClean="0"/>
                        <a:t> :</a:t>
                      </a:r>
                      <a:r>
                        <a:rPr lang="en-GB" sz="1500" baseline="0" dirty="0" smtClean="0"/>
                        <a:t> Run/Stop </a:t>
                      </a:r>
                      <a:r>
                        <a:rPr lang="en-GB" sz="1500" baseline="0" dirty="0" err="1" smtClean="0"/>
                        <a:t>da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>
                          <a:solidFill>
                            <a:srgbClr val="C00000"/>
                          </a:solidFill>
                        </a:rPr>
                        <a:t>pannello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operativo</a:t>
                      </a:r>
                      <a:endParaRPr lang="en-GB" sz="1500" dirty="0" smtClean="0"/>
                    </a:p>
                    <a:p>
                      <a:pPr algn="l"/>
                      <a:r>
                        <a:rPr lang="en-GB" sz="1500" b="1" dirty="0" smtClean="0"/>
                        <a:t>1</a:t>
                      </a:r>
                      <a:r>
                        <a:rPr lang="en-GB" sz="1500" dirty="0" smtClean="0"/>
                        <a:t> : </a:t>
                      </a:r>
                      <a:r>
                        <a:rPr lang="en-GB" sz="1500" dirty="0" smtClean="0">
                          <a:solidFill>
                            <a:srgbClr val="C00000"/>
                          </a:solidFill>
                        </a:rPr>
                        <a:t>Up/Down</a:t>
                      </a:r>
                      <a:r>
                        <a:rPr lang="en-GB" sz="1500" dirty="0" smtClean="0"/>
                        <a:t> control</a:t>
                      </a:r>
                    </a:p>
                    <a:p>
                      <a:pPr algn="l"/>
                      <a:r>
                        <a:rPr lang="en-GB" sz="1500" b="1" dirty="0" smtClean="0"/>
                        <a:t>2</a:t>
                      </a:r>
                      <a:r>
                        <a:rPr lang="en-GB" sz="1500" dirty="0" smtClean="0"/>
                        <a:t> : </a:t>
                      </a:r>
                      <a:r>
                        <a:rPr lang="en-GB" sz="1500" dirty="0" err="1" smtClean="0"/>
                        <a:t>Controllo</a:t>
                      </a:r>
                      <a:r>
                        <a:rPr lang="en-GB" sz="1500" baseline="0" dirty="0" smtClean="0"/>
                        <a:t> con </a:t>
                      </a:r>
                      <a:r>
                        <a:rPr lang="en-GB" sz="1500" baseline="0" dirty="0" err="1" smtClean="0"/>
                        <a:t>segnali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digitali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esterni</a:t>
                      </a:r>
                      <a:r>
                        <a:rPr lang="en-GB" sz="1500" baseline="0" dirty="0" smtClean="0"/>
                        <a:t> (</a:t>
                      </a:r>
                      <a:r>
                        <a:rPr lang="en-GB" sz="1500" baseline="0" dirty="0" err="1" smtClean="0"/>
                        <a:t>incluso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smtClean="0">
                          <a:solidFill>
                            <a:schemeClr val="tx1"/>
                          </a:solidFill>
                        </a:rPr>
                        <a:t>multispeed</a:t>
                      </a:r>
                      <a:r>
                        <a:rPr lang="en-GB" sz="1500" baseline="0" dirty="0" smtClean="0"/>
                        <a:t>), con </a:t>
                      </a:r>
                      <a:r>
                        <a:rPr lang="en-GB" sz="1500" baseline="0" dirty="0" err="1" smtClean="0"/>
                        <a:t>pulsante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di</a:t>
                      </a:r>
                      <a:r>
                        <a:rPr lang="en-GB" sz="1500" baseline="0" dirty="0" smtClean="0"/>
                        <a:t> Stop </a:t>
                      </a:r>
                      <a:r>
                        <a:rPr lang="en-GB" sz="1500" baseline="0" dirty="0" err="1" smtClean="0"/>
                        <a:t>attivato</a:t>
                      </a:r>
                      <a:endParaRPr lang="en-GB" sz="15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/>
                        <a:t>3</a:t>
                      </a:r>
                      <a:r>
                        <a:rPr lang="en-GB" sz="1500" dirty="0" smtClean="0"/>
                        <a:t> : </a:t>
                      </a:r>
                      <a:r>
                        <a:rPr lang="en-GB" sz="1500" dirty="0" smtClean="0">
                          <a:solidFill>
                            <a:srgbClr val="C00000"/>
                          </a:solidFill>
                        </a:rPr>
                        <a:t>Logic</a:t>
                      </a:r>
                      <a:r>
                        <a:rPr lang="en-GB" sz="1500" dirty="0" smtClean="0"/>
                        <a:t> control</a:t>
                      </a:r>
                    </a:p>
                    <a:p>
                      <a:pPr algn="l"/>
                      <a:r>
                        <a:rPr lang="en-GB" sz="1500" b="1" dirty="0" smtClean="0"/>
                        <a:t>4</a:t>
                      </a:r>
                      <a:r>
                        <a:rPr lang="en-GB" sz="1500" dirty="0" smtClean="0"/>
                        <a:t> : </a:t>
                      </a:r>
                      <a:r>
                        <a:rPr lang="en-GB" sz="1500" dirty="0" err="1" smtClean="0"/>
                        <a:t>Controllo</a:t>
                      </a:r>
                      <a:r>
                        <a:rPr lang="en-GB" sz="1500" baseline="0" dirty="0" smtClean="0"/>
                        <a:t> con </a:t>
                      </a:r>
                      <a:r>
                        <a:rPr lang="en-GB" sz="1500" baseline="0" dirty="0" err="1" smtClean="0">
                          <a:solidFill>
                            <a:srgbClr val="C00000"/>
                          </a:solidFill>
                        </a:rPr>
                        <a:t>segnali</a:t>
                      </a:r>
                      <a:r>
                        <a:rPr lang="en-GB" sz="15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GB" sz="1500" baseline="0" dirty="0" err="1" smtClean="0">
                          <a:solidFill>
                            <a:srgbClr val="C00000"/>
                          </a:solidFill>
                        </a:rPr>
                        <a:t>digitali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esterni</a:t>
                      </a:r>
                      <a:r>
                        <a:rPr lang="en-GB" sz="1500" baseline="0" dirty="0" smtClean="0"/>
                        <a:t> (X3 è </a:t>
                      </a:r>
                      <a:r>
                        <a:rPr lang="en-GB" sz="1500" baseline="0" dirty="0" err="1" smtClean="0"/>
                        <a:t>usato</a:t>
                      </a:r>
                      <a:r>
                        <a:rPr lang="en-GB" sz="1500" baseline="0" dirty="0" smtClean="0"/>
                        <a:t> come switch </a:t>
                      </a:r>
                      <a:r>
                        <a:rPr lang="en-GB" sz="1500" baseline="0" dirty="0" err="1" smtClean="0"/>
                        <a:t>tra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sorgente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interna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ed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esterna</a:t>
                      </a:r>
                      <a:r>
                        <a:rPr lang="en-GB" sz="1500" baseline="0" dirty="0" smtClean="0"/>
                        <a:t> del </a:t>
                      </a:r>
                      <a:r>
                        <a:rPr lang="en-GB" sz="1500" baseline="0" dirty="0" err="1" smtClean="0"/>
                        <a:t>comando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di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frequenza</a:t>
                      </a:r>
                      <a:r>
                        <a:rPr lang="en-GB" sz="1500" baseline="0" dirty="0" smtClean="0"/>
                        <a:t>, </a:t>
                      </a:r>
                      <a:r>
                        <a:rPr lang="en-GB" sz="1500" baseline="0" dirty="0" err="1" smtClean="0"/>
                        <a:t>mentre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il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pulsante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di</a:t>
                      </a:r>
                      <a:r>
                        <a:rPr lang="en-GB" sz="1500" baseline="0" dirty="0" smtClean="0"/>
                        <a:t> Stop è </a:t>
                      </a:r>
                      <a:r>
                        <a:rPr lang="en-GB" sz="1500" baseline="0" dirty="0" err="1" smtClean="0"/>
                        <a:t>attivato</a:t>
                      </a:r>
                      <a:r>
                        <a:rPr lang="en-GB" sz="1500" baseline="0" dirty="0" smtClean="0"/>
                        <a:t>)</a:t>
                      </a:r>
                      <a:endParaRPr lang="en-GB" sz="1500" dirty="0" smtClean="0"/>
                    </a:p>
                    <a:p>
                      <a:pPr algn="l"/>
                      <a:r>
                        <a:rPr lang="en-GB" sz="1500" b="1" dirty="0" smtClean="0"/>
                        <a:t>5</a:t>
                      </a:r>
                      <a:r>
                        <a:rPr lang="en-GB" sz="1500" dirty="0" smtClean="0"/>
                        <a:t> : </a:t>
                      </a:r>
                      <a:r>
                        <a:rPr lang="en-GB" sz="1500" dirty="0" err="1" smtClean="0"/>
                        <a:t>Controllo</a:t>
                      </a:r>
                      <a:r>
                        <a:rPr lang="en-GB" sz="1500" baseline="0" dirty="0" smtClean="0"/>
                        <a:t> con </a:t>
                      </a:r>
                      <a:r>
                        <a:rPr lang="en-GB" sz="1500" baseline="0" dirty="0" err="1" smtClean="0"/>
                        <a:t>segnali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esterni</a:t>
                      </a:r>
                      <a:r>
                        <a:rPr lang="en-GB" sz="1500" baseline="0" dirty="0" smtClean="0"/>
                        <a:t>  </a:t>
                      </a:r>
                      <a:r>
                        <a:rPr lang="en-GB" sz="1500" baseline="0" dirty="0" err="1" smtClean="0"/>
                        <a:t>di</a:t>
                      </a:r>
                      <a:r>
                        <a:rPr lang="en-GB" sz="1500" baseline="0" dirty="0" smtClean="0"/>
                        <a:t> Run/Stop </a:t>
                      </a:r>
                      <a:r>
                        <a:rPr lang="en-GB" sz="1500" baseline="0" dirty="0" smtClean="0">
                          <a:solidFill>
                            <a:srgbClr val="C00000"/>
                          </a:solidFill>
                        </a:rPr>
                        <a:t>via bus</a:t>
                      </a:r>
                      <a:r>
                        <a:rPr lang="en-GB" sz="1500" baseline="0" dirty="0" smtClean="0"/>
                        <a:t>, </a:t>
                      </a:r>
                      <a:r>
                        <a:rPr lang="en-GB" sz="1500" baseline="0" dirty="0" err="1" smtClean="0"/>
                        <a:t>mentre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il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pulsante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di</a:t>
                      </a:r>
                      <a:r>
                        <a:rPr lang="en-GB" sz="1500" baseline="0" dirty="0" smtClean="0"/>
                        <a:t> Stop è </a:t>
                      </a:r>
                      <a:r>
                        <a:rPr lang="en-GB" sz="1500" baseline="0" dirty="0" err="1" smtClean="0"/>
                        <a:t>attivabile</a:t>
                      </a:r>
                      <a:endParaRPr lang="en-GB" sz="15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/>
                        <a:t>6</a:t>
                      </a:r>
                      <a:r>
                        <a:rPr lang="en-GB" sz="1500" dirty="0" smtClean="0"/>
                        <a:t> : </a:t>
                      </a:r>
                      <a:r>
                        <a:rPr lang="en-GB" sz="1500" dirty="0" err="1" smtClean="0"/>
                        <a:t>Controllo</a:t>
                      </a:r>
                      <a:r>
                        <a:rPr lang="en-GB" sz="1500" baseline="0" dirty="0" smtClean="0"/>
                        <a:t> con </a:t>
                      </a:r>
                      <a:r>
                        <a:rPr lang="en-GB" sz="1500" baseline="0" dirty="0" err="1" smtClean="0"/>
                        <a:t>segnali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di</a:t>
                      </a:r>
                      <a:r>
                        <a:rPr lang="en-GB" sz="1500" baseline="0" dirty="0" smtClean="0"/>
                        <a:t> Run/Stop via bus, </a:t>
                      </a:r>
                      <a:r>
                        <a:rPr lang="en-GB" sz="1500" baseline="0" dirty="0" err="1" smtClean="0"/>
                        <a:t>mentre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il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pulsante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di</a:t>
                      </a:r>
                      <a:r>
                        <a:rPr lang="en-GB" sz="1500" baseline="0" dirty="0" smtClean="0"/>
                        <a:t> Stop non è </a:t>
                      </a:r>
                      <a:r>
                        <a:rPr lang="en-GB" sz="1500" baseline="0" dirty="0" err="1" smtClean="0"/>
                        <a:t>attivabile</a:t>
                      </a:r>
                      <a:endParaRPr lang="en-GB" sz="1500" dirty="0" smtClean="0"/>
                    </a:p>
                    <a:p>
                      <a:pPr algn="l"/>
                      <a:r>
                        <a:rPr lang="en-GB" sz="1500" b="1" dirty="0" smtClean="0"/>
                        <a:t>7</a:t>
                      </a:r>
                      <a:r>
                        <a:rPr lang="en-GB" sz="1500" dirty="0" smtClean="0"/>
                        <a:t> :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dirty="0" err="1" smtClean="0"/>
                        <a:t>Controllo</a:t>
                      </a:r>
                      <a:r>
                        <a:rPr lang="en-GB" sz="1500" baseline="0" dirty="0" smtClean="0"/>
                        <a:t> con </a:t>
                      </a:r>
                      <a:r>
                        <a:rPr lang="en-GB" sz="1500" baseline="0" dirty="0" err="1" smtClean="0"/>
                        <a:t>segnali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digitali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esterni</a:t>
                      </a:r>
                      <a:r>
                        <a:rPr lang="en-GB" sz="1500" baseline="0" dirty="0" smtClean="0"/>
                        <a:t> (X1, X2 e X3 </a:t>
                      </a:r>
                      <a:r>
                        <a:rPr lang="en-GB" sz="1500" baseline="0" dirty="0" err="1" smtClean="0"/>
                        <a:t>sono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usati</a:t>
                      </a:r>
                      <a:r>
                        <a:rPr lang="en-GB" sz="1500" baseline="0" dirty="0" smtClean="0"/>
                        <a:t> come switch </a:t>
                      </a:r>
                      <a:r>
                        <a:rPr lang="en-GB" sz="1500" baseline="0" dirty="0" err="1" smtClean="0"/>
                        <a:t>tra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sorgenti</a:t>
                      </a:r>
                      <a:r>
                        <a:rPr lang="en-GB" sz="1500" baseline="0" dirty="0" smtClean="0"/>
                        <a:t> del </a:t>
                      </a:r>
                      <a:r>
                        <a:rPr lang="en-GB" sz="1500" baseline="0" dirty="0" err="1" smtClean="0"/>
                        <a:t>comando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di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frequenza</a:t>
                      </a:r>
                      <a:r>
                        <a:rPr lang="en-GB" sz="1500" baseline="0" dirty="0" smtClean="0"/>
                        <a:t>, </a:t>
                      </a:r>
                      <a:r>
                        <a:rPr lang="en-GB" sz="1500" baseline="0" dirty="0" err="1" smtClean="0"/>
                        <a:t>mentre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il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pulsante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di</a:t>
                      </a:r>
                      <a:r>
                        <a:rPr lang="en-GB" sz="1500" baseline="0" dirty="0" smtClean="0"/>
                        <a:t> Stop è </a:t>
                      </a:r>
                      <a:r>
                        <a:rPr lang="en-GB" sz="1500" baseline="0" dirty="0" err="1" smtClean="0"/>
                        <a:t>attivato</a:t>
                      </a:r>
                      <a:r>
                        <a:rPr lang="en-GB" sz="1500" baseline="0" dirty="0" smtClean="0"/>
                        <a:t>)</a:t>
                      </a:r>
                      <a:endParaRPr lang="en-GB" sz="15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Andrea Toffalori, Diego Epis, Carlo Mariani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33400"/>
            <a:ext cx="7315200" cy="533400"/>
          </a:xfrm>
          <a:noFill/>
          <a:ln w="0"/>
          <a:effectLst/>
        </p:spPr>
        <p:txBody>
          <a:bodyPr wrap="square" lIns="0" tIns="12700" rIns="0" bIns="0" anchor="t"/>
          <a:lstStyle/>
          <a:p>
            <a:pPr algn="ctr">
              <a:lnSpc>
                <a:spcPct val="111000"/>
              </a:lnSpc>
              <a:spcBef>
                <a:spcPct val="0"/>
              </a:spcBef>
            </a:pPr>
            <a:r>
              <a:rPr lang="en-GB" sz="2700" b="0" dirty="0" err="1" smtClean="0"/>
              <a:t>Parametrizzazione</a:t>
            </a:r>
            <a:endParaRPr lang="en-GB" sz="2700" b="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I" val="1"/>
  <p:tag name="LAYOUTLANGUAGE" val="2057"/>
  <p:tag name="CFG.LAYOUT" val="configREX00.xml"/>
  <p:tag name="CFG.CUSTOMERVERSION" val="9"/>
  <p:tag name="CONFIG" val="configREX00.xml"/>
  <p:tag name="CFG.VERSION" val="0"/>
  <p:tag name="CFG.LAYOUTID" val="Bosch Rexroth 4:3"/>
  <p:tag name="MAPNAME" val="Map1"/>
  <p:tag name="LICENSEKEY" val="46504b9e-b1c9-48ed-967f-a36de42ae84b"/>
  <p:tag name="ML_1" val="DCIT_Cer"/>
  <p:tag name="ML_2" val="REX.MCR"/>
  <p:tag name="ML_LAYOUT_RESOURCE" val="REX4_3.MCR"/>
  <p:tag name="FIELD.DATE.SUFFIX.CONTENT" val=" | "/>
  <p:tag name="FIELD.CONF.SUFFIX.CONTENT" val=" | "/>
  <p:tag name="FIELD.CONF.COMBOINDEX" val="0"/>
  <p:tag name="FIELD.REM_ABL.SUFFIX.CONTENT" val=" | "/>
  <p:tag name="FIELD.COPY.CONTENT" val="© Bosch Rexroth S.p.A. 2013. All rights reserved, also regarding any disposal, exploitation, reproduction, editing, distribution, as well as in the event of applications for industrial property rights."/>
  <p:tag name="FIELD.COPY.VALUE" val="© Bosch Rexroth S.p.A. 2013. All rights reserved, also regarding any disposal, exploitation, reproduction, editing, distribution, as well as in the event of applications for industrial property rights."/>
  <p:tag name="FIELD.COPY.COMBOINDEX" val="0"/>
  <p:tag name="FIELD.CHAPTER.CONTENT" val="Chapter title (select multiple slides)"/>
  <p:tag name="FIELD.CHAPTER.VALUE" val="Chapter title (select multiple slides)"/>
  <p:tag name="FIELD.DPT.SUFFIX.CONTENT" val=" | "/>
  <p:tag name="FIELD.BGROUP.SUFFIX.CONTENT" val=" | "/>
  <p:tag name="FIELD.BGROUP.COMBOINDEX" val="0"/>
  <p:tag name="FIELDS.INITIALIZED" val="1"/>
  <p:tag name="FIELD.DATE.CONTENT" val="22/03/2013"/>
  <p:tag name="FIELD.DATE.VALUE" val="22/03/2013 | "/>
  <p:tag name="FIELD.DATE.COMBOINDEX" val="-2"/>
  <p:tag name="FIELD.REM_ABL.COMBOINDEX" val="-2"/>
  <p:tag name="FIELD.CHAPTER.COMBOINDEX" val="-2"/>
  <p:tag name="FIELD.DPT.CONTENT" val="Diego Epis, Carlo Mariani, Andrea Toffalori"/>
  <p:tag name="FIELD.DPT.VALUE" val="Diego Epis, Carlo Mariani, Andrea Toffalori | "/>
  <p:tag name="FIELD.DPT.COMBOINDEX" val="-2"/>
  <p:tag name="TITLEMASTERMASTERNAME" val="TitleSlide"/>
  <p:tag name="TITLEMASTERSHAPESETGROUPCLASSNAME" val="ShapeSetGroup1"/>
  <p:tag name="TITLEMASTERCOLORSETGROUPCLASSNAME" val="ColorSetGroup1"/>
  <p:tag name="TITLEMASTERFONTSETGROUPCLASSNAME" val="FontSetGroup1"/>
  <p:tag name="TITLEMASTERSTYLESETGROUPCLASSNAME" val="StyleSetGroup1"/>
  <p:tag name="TITLEMASTERMODIFIED" val="1"/>
  <p:tag name="ML_UFSOK" val="de2de3de4de5de6e35de7de8de9e10e11e12e13e14e15e16e17e18e19e20e21e22e23e24e25e26e27e28e29e30e31e32e33e3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HeaderLineColor;HeaderLineColor;HeaderLineColor;-2;HeaderLineColor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HeaderLine"/>
  <p:tag name="SHAPECLASSPROTECTIONTYPE" val="1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  <p:tag name="FIELDS" val="CONF;DATE;DPT;REM_ABL;COPY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  <p:tag name="FIELDS" val="CONF;DPT;DATE;REM_ABL;COPY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BoschBitmap"/>
  <p:tag name="SHAPECLASSFILE" val="LogoRexCol01.jpg"/>
  <p:tag name="SHAPECLASSPROTECTIONTYPE" val="1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  <p:tag name="FIELDS" val="CONF;DATE;DPT;REM_ABL;COPY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3;-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  <p:tag name="FIELDS" val="CONF;DPT;DATE;REM_ABL;COPY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FooterLineColor;-2;FooterLineColor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FooterLine"/>
  <p:tag name="SHAPECLASSPROTECTIONTYPE" val="1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  <p:tag name="FIELDS" val="CONF;DPT;DATE;REM_ABL;COPY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Extra6;-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  <p:tag name="FIELDS" val="CONF;DATE;DPT;REM_ABL;COPY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" val="-2;-2;-2;-2;PageNumberFontColor;-2"/>
  <p:tag name="COLORSETCLASSNAME" val="ColorSet1"/>
  <p:tag name="SCRIPT" val="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PageBox"/>
  <p:tag name="SHAPECLASSPROTECTIONTYPE" val="3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  <p:tag name="FIELDS" val="CONF;DATE;DPT;REM_ABL;COPY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  <p:tag name="FIELDS" val="CONF;DPT;DATE;REM_ABL;COPY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DCIT_Cer"/>
  <p:tag name="ML_2" val="REX.MCR"/>
  <p:tag name="FIELDS.INITIALIZED" val="1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6_SHAPECLASSPROTECTIONTYPE" val="0"/>
  <p:tag name="CASELLADITESTO 8_SHAPECLASSPROTECTIONTYPE" val="11"/>
  <p:tag name="RETTANGOLO 9_SHAPECLASSPROTECTIONTYPE" val="63"/>
  <p:tag name="TITOLO 11_SHAPECLASSPROTECTIONTYPE" val="0"/>
  <p:tag name="TITOLO 12_SHAPECLASSPROTECTIONTYPE" val="0"/>
  <p:tag name="TITOLO 13_SHAPECLASSPROTECTIONTYPE" val="0"/>
  <p:tag name="TITOLO 14_SHAPECLASSPROTECTIONTYPE" val="0"/>
  <p:tag name="TITOLO 15_SHAPECLASSPROTECTIONTYPE" val="0"/>
  <p:tag name="TITOLO 16_SHAPECLASSPROTECTIONTYPE" val="0"/>
  <p:tag name="TITOLO 17_SHAPECLASSPROTECTIONTYPE" val="0"/>
  <p:tag name="TITOLO 18_SHAPECLASSPROTECTIONTYPE" val="0"/>
  <p:tag name="TITOLO 19_SHAPECLASSPROTECTIONTYPE" val="0"/>
  <p:tag name="TITOLO 20_SHAPECLASSPROTECTIONTYPE" val="0"/>
  <p:tag name="NBTXT" val="3"/>
  <p:tag name="NBTXTC" val="3"/>
  <p:tag name="AGTX" val="3"/>
  <p:tag name="AGTXC" val="3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  <p:tag name="FIELDS" val="CONF;DPT;DATE;REM_ABL;COPY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3;-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  <p:tag name="FIELDS" val="CONF;DPT;DATE;REM_ABL;COPY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TitleBoxOnMaster1"/>
  <p:tag name="SHAPECLASSPROTECTIONTYPE" val="0"/>
  <p:tag name="COLORS" val="SlideColor;SlideColor;-2;-2;-1;-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  <p:tag name="FIELDS" val="CONF;DPT;DATE;REM_ABL;COPY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  <p:tag name="FIELDS" val="CONF;DPT;DATE;REM_ABL;COPY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SEGNAPOSTO TESTO 9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  <p:tag name="FIELDS" val="CONF;DPT;DATE;REM_ABL;COPY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SEGNAPOSTO TESTO 9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  <p:tag name="FIELDS" val="CONF;DPT;DATE;REM_ABL;COPY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opyrightline"/>
  <p:tag name="SHAPECLASSPROTECTIONTYPE" val="63"/>
  <p:tag name="FIELDS" val="CONF;DATE;DPT;REM_ABL;COPY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SEGNAPOSTO TESTO 9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  <p:tag name="FIELDS" val="CONF;DATE;DPT;REM_ABL;COPY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hapterbox"/>
  <p:tag name="SHAPECLASSPROTECTIONTYPE" val="1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SEGNAPOSTO TESTO 9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  <p:tag name="FIELDS" val="CONF;DPT;DATE;REM_ABL;COPY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2;-2;-1;-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SEGNAPOSTO TESTO 9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  <p:tag name="FIELDS" val="CONF;DPT;DATE;REM_ABL;COPY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  <p:tag name="FIELDS" val="CONF;DPT;DATE;REM_ABL;COPY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PROTECTIONTYPE" val="15"/>
  <p:tag name="COLORS" val="TitleBoxColor;TitleBoxColor;-2;-2;TitleBoxColor;-2"/>
  <p:tag name="SHAPECLASSNAME" val="Headerbo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  <p:tag name="FIELDS" val="CONF;DPT;DATE;REM_ABL;COPY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DCIT_Cer"/>
  <p:tag name="ML_2" val="REX.MCR"/>
  <p:tag name="FIELDS.INITIALIZED" val="1"/>
  <p:tag name="SHAPESETGROUPCLASSNAME" val="ShapeSetGroup1"/>
  <p:tag name="SHAPESETCLASSNAME" val="TitleTex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CASELLADITESTO 4_SHAPECLASSPROTECTIONTYPE" val="11"/>
  <p:tag name="SEGNAPOSTO TESTO 2_SHAPECLASSPROTECTIONTYPE" val="0"/>
  <p:tag name="TITOLO 1_SHAPECLASSPROTECTIONTYPE" val="0"/>
  <p:tag name="RETTANGOLO 5_SHAPECLASSPROTECTIONTYPE" val="63"/>
  <p:tag name="TITOLO 7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  <p:tag name="FIELDS" val="CONF;DPT;DATE;REM_ABL;COPY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opyrightline"/>
  <p:tag name="SHAPECLASSPROTECTIONTYPE" val="63"/>
  <p:tag name="FIELDS" val="CONF;DATE;DPT;REM_ABL;COPY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  <p:tag name="FIELDS" val="CONF;DPT;DATE;REM_ABL;COPY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  <p:tag name="FIELDS" val="CONF;DATE;DPT;REM_ABL;COPY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hapterbox"/>
  <p:tag name="SHAPECLASSPROTECTIONTYPE" val="1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  <p:tag name="FIELDS" val="CONF;DATE;DPT;REM_ABL;COPY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3;-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PageBox"/>
  <p:tag name="COLORS" val="-2;-2;-2;-2;PageNumberFontColor;-2"/>
  <p:tag name="SCRIPT" val="1"/>
  <p:tag name="SHAPECLASSPROTECTIONTYPE" val="3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HeaderLineColor;HeaderLineColor;HeaderLineColor;-2;HeaderLineColor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HeaderLine"/>
  <p:tag name="SHAPECLASSPROTECTIONTYPE" val="1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DCIT_Cer"/>
  <p:tag name="ML_2" val="REX.MCR"/>
  <p:tag name="FIELDS.INITIALIZED" val="1"/>
  <p:tag name="SHAPESETGROUPCLASSNAME" val="ShapeSetGroup1"/>
  <p:tag name="SHAPESETCLASSNAME" val="TitleTex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CASELLADITESTO 4_SHAPECLASSPROTECTIONTYPE" val="11"/>
  <p:tag name="SEGNAPOSTO TESTO 2_SHAPECLASSPROTECTIONTYPE" val="0"/>
  <p:tag name="TITOLO 1_SHAPECLASSPROTECTIONTYPE" val="0"/>
  <p:tag name="RETTANGOLO 5_SHAPECLASSPROTECTIONTYPE" val="63"/>
  <p:tag name="TITOLO 7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opyrightline"/>
  <p:tag name="SHAPECLASSPROTECTIONTYPE" val="63"/>
  <p:tag name="FIELDS" val="CONF;DATE;DPT;REM_ABL;COPY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hapterbox"/>
  <p:tag name="SHAPECLASSPROTECTIONTYPE" val="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Extra1;-1;-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Extra1;-1;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BoschBitmap"/>
  <p:tag name="SHAPECLASSFILE" val="LogoRexCol01.jpg"/>
  <p:tag name="SHAPECLASSPROTECTIONTYPE" val="1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Extra1;-1;-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Extra1;-1;-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DCIT_Cer"/>
  <p:tag name="ML_2" val="REX.MCR"/>
  <p:tag name="FIELDS.INITIALIZED" val="1"/>
  <p:tag name="SHAPESETGROUPCLASSNAME" val="ShapeSetGroup1"/>
  <p:tag name="SHAPESETCLASSNAME" val="TitleTex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CASELLADITESTO 4_SHAPECLASSPROTECTIONTYPE" val="11"/>
  <p:tag name="SEGNAPOSTO TESTO 2_SHAPECLASSPROTECTIONTYPE" val="0"/>
  <p:tag name="TITOLO 1_SHAPECLASSPROTECTIONTYPE" val="0"/>
  <p:tag name="RETTANGOLO 5_SHAPECLASSPROTECTIONTYPE" val="63"/>
  <p:tag name="TITOLO 7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opyrightline"/>
  <p:tag name="SHAPECLASSPROTECTIONTYPE" val="63"/>
  <p:tag name="FIELDS" val="CONF;DATE;DPT;REM_ABL;COPY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hapterbox"/>
  <p:tag name="SHAPECLASSPROTECTIONTYPE" val="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DCIT_Cer"/>
  <p:tag name="ML_2" val="REX.MCR"/>
  <p:tag name="FIELDS.INITIALIZED" val="1"/>
  <p:tag name="SHAPESETGROUPCLASSNAME" val="ShapeSetGroup1"/>
  <p:tag name="SHAPESETCLASSNAME" val="TitleTex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CASELLADITESTO 4_SHAPECLASSPROTECTIONTYPE" val="11"/>
  <p:tag name="SEGNAPOSTO TESTO 2_SHAPECLASSPROTECTIONTYPE" val="0"/>
  <p:tag name="TITOLO 1_SHAPECLASSPROTECTIONTYPE" val="0"/>
  <p:tag name="RETTANGOLO 5_SHAPECLASSPROTECTIONTYPE" val="63"/>
  <p:tag name="TITOLO 7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opyrightline"/>
  <p:tag name="SHAPECLASSPROTECTIONTYPE" val="63"/>
  <p:tag name="FIELDS" val="CONF;DATE;DPT;REM_ABL;COPY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FooterLineColor;-2;FooterLineColor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FooterLine"/>
  <p:tag name="SHAPECLASSPROTECTIONTYPE" val="1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hapterbox"/>
  <p:tag name="SHAPECLASSPROTECTIONTYPE" val="1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DCIT_Cer"/>
  <p:tag name="ML_2" val="REX.MCR"/>
  <p:tag name="FIELDS.INITIALIZED" val="1"/>
  <p:tag name="SHAPESETGROUPCLASSNAME" val="ShapeSetGroup1"/>
  <p:tag name="SHAPESETCLASSNAME" val="TitleTex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CASELLADITESTO 4_SHAPECLASSPROTECTIONTYPE" val="11"/>
  <p:tag name="SEGNAPOSTO TESTO 2_SHAPECLASSPROTECTIONTYPE" val="0"/>
  <p:tag name="TITOLO 1_SHAPECLASSPROTECTIONTYPE" val="0"/>
  <p:tag name="RETTANGOLO 5_SHAPECLASSPROTECTIONTYPE" val="63"/>
  <p:tag name="TITOLO 7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opyrightline"/>
  <p:tag name="SHAPECLASSPROTECTIONTYPE" val="63"/>
  <p:tag name="FIELDS" val="CONF;DATE;DPT;REM_ABL;COPY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hapterbox"/>
  <p:tag name="SHAPECLASSPROTECTIONTYPE" val="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Chapter title (select multiple slides)"/>
  <p:tag name="FIELD.CHAPTER.VALUE" val="Chapter title (select multiple slides)"/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TITOLO 10_SHAPECLASSPROTECTIONTYPE" val="0"/>
  <p:tag name="FIELD.DPT.CONTENT" val="Andrea Toffalori, Diego Epis, Carlo Mariani"/>
  <p:tag name="FIELD.DPT.VALUE" val="Andrea Toffalori, Diego Epis, Carlo Mariani | "/>
  <p:tag name="FIELD.DPT.COMBOINDEX" val="-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-1;-1;-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  <p:tag name="FIELDS" val="CONF;DATE;DPT;REM_ABL;COPY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TitleBox"/>
  <p:tag name="SHAPECLASSPROTECTIONTYPE" val="0"/>
  <p:tag name="COLORS" val="-2;-2;-2;-2;TitleFontColor;-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DCIT_Cer"/>
  <p:tag name="ML_2" val="REX.MCR"/>
  <p:tag name="FIELDS.INITIALIZED" val="1"/>
  <p:tag name="SHAPESETGROUPCLASSNAME" val="ShapeSetGroup1"/>
  <p:tag name="SHAPESETCLASSNAME" val="TitleTex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CASELLADITESTO 4_SHAPECLASSPROTECTIONTYPE" val="11"/>
  <p:tag name="SEGNAPOSTO TESTO 2_SHAPECLASSPROTECTIONTYPE" val="0"/>
  <p:tag name="TITOLO 1_SHAPECLASSPROTECTIONTYPE" val="0"/>
  <p:tag name="RETTANGOLO 5_SHAPECLASSPROTECTIONTYPE" val="63"/>
  <p:tag name="TITOLO 7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opyrightline"/>
  <p:tag name="SHAPECLASSPROTECTIONTYPE" val="63"/>
  <p:tag name="FIELDS" val="CONF;DATE;DPT;REM_ABL;COPY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hapterbox"/>
  <p:tag name="SHAPECLASSPROTECTIONTYPE" val="1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TextBox"/>
  <p:tag name="SHAPECLASSPROTECTIONTYPE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  <p:tag name="FIELDS" val="CONF;DATE;DPT;REM_ABL;COPY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  <p:tag name="FIELDS" val="CONF;DATE;DPT;REM_ABL;COPY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TitleBoxColor;TitleBoxColor;-2;-2;TitleBoxColor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Headerbox"/>
  <p:tag name="SHAPECLASSPROTECTIONTYPE" val="1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  <p:tag name="FIELDS" val="CONF;DATE;DPT;REM_ABL;COPY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heme/theme1.xml><?xml version="1.0" encoding="utf-8"?>
<a:theme xmlns:a="http://schemas.openxmlformats.org/drawingml/2006/main" name="Default Design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64461"/>
      </a:accent1>
      <a:accent2>
        <a:srgbClr val="5A7C91"/>
      </a:accent2>
      <a:accent3>
        <a:srgbClr val="B9CDD9"/>
      </a:accent3>
      <a:accent4>
        <a:srgbClr val="DF0024"/>
      </a:accent4>
      <a:accent5>
        <a:srgbClr val="FFFFFF"/>
      </a:accent5>
      <a:accent6>
        <a:srgbClr val="000000"/>
      </a:accent6>
      <a:hlink>
        <a:srgbClr val="D80000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D8D8D"/>
        </a:lt2>
        <a:accent1>
          <a:srgbClr val="226AB6"/>
        </a:accent1>
        <a:accent2>
          <a:srgbClr val="DFE9F4"/>
        </a:accent2>
        <a:accent3>
          <a:srgbClr val="FFFFFF"/>
        </a:accent3>
        <a:accent4>
          <a:srgbClr val="000000"/>
        </a:accent4>
        <a:accent5>
          <a:srgbClr val="ABB9D7"/>
        </a:accent5>
        <a:accent6>
          <a:srgbClr val="CAD3DD"/>
        </a:accent6>
        <a:hlink>
          <a:srgbClr val="D80000"/>
        </a:hlink>
        <a:folHlink>
          <a:srgbClr val="8D8D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4173</Words>
  <Application>Microsoft Office PowerPoint</Application>
  <PresentationFormat>Personalizzato</PresentationFormat>
  <Paragraphs>751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Default Design</vt:lpstr>
      <vt:lpstr>Rexroth Fe</vt:lpstr>
      <vt:lpstr>Montaggio</vt:lpstr>
      <vt:lpstr>Cablaggio</vt:lpstr>
      <vt:lpstr>Ingressi / Uscite</vt:lpstr>
      <vt:lpstr>Pannello operatore</vt:lpstr>
      <vt:lpstr>Esempio settaggio di un parametro</vt:lpstr>
      <vt:lpstr>Scelta della logica PNP/NPN – External/Internal  </vt:lpstr>
      <vt:lpstr>Inizializzazione rapida parametri di lavoro</vt:lpstr>
      <vt:lpstr>Parametrizzazione</vt:lpstr>
      <vt:lpstr>Parametrizzazione</vt:lpstr>
      <vt:lpstr>Logica di selezione del verso di rotazione</vt:lpstr>
      <vt:lpstr>Comando da potenziometro su pannello operativo </vt:lpstr>
      <vt:lpstr>Comando da display su pannello operativo</vt:lpstr>
      <vt:lpstr>Up/Down da remoto</vt:lpstr>
      <vt:lpstr>Multi-speed da remoto – 1</vt:lpstr>
      <vt:lpstr>Multispeed da remoto – 2 </vt:lpstr>
      <vt:lpstr>Logic control (profilo di velocità) – 1 </vt:lpstr>
      <vt:lpstr>Logic control (profilo di velocità) – 2 </vt:lpstr>
      <vt:lpstr>Logic control (profilo di velocità) – 3 </vt:lpstr>
      <vt:lpstr>Logic control (profilo di velocità) – 4 </vt:lpstr>
      <vt:lpstr>Controllo analogico – 1  </vt:lpstr>
      <vt:lpstr>Controllo analogico – 2 </vt:lpstr>
      <vt:lpstr>Modalità Jog</vt:lpstr>
      <vt:lpstr>Settaggi della curva V/f – 1</vt:lpstr>
      <vt:lpstr>Settaggi della curva V/f – Personalizzata</vt:lpstr>
      <vt:lpstr>Curva V/f – Constant torque characteristic</vt:lpstr>
      <vt:lpstr>Curva V/f – Square descending torque characteristic</vt:lpstr>
      <vt:lpstr>Modalità di accelerazione e decelerazione</vt:lpstr>
      <vt:lpstr>Skip Frequencies</vt:lpstr>
      <vt:lpstr>Upper and Lower Frequencies</vt:lpstr>
      <vt:lpstr>Lower Frequency</vt:lpstr>
      <vt:lpstr>DC braking</vt:lpstr>
      <vt:lpstr>Auto-tuning</vt:lpstr>
      <vt:lpstr>Protezione e inizializzazione dei parametri</vt:lpstr>
    </vt:vector>
  </TitlesOfParts>
  <Company>Bosch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Default</dc:title>
  <dc:creator>FIXED-TERM Mariani Carlo (DCIT/SFP)</dc:creator>
  <cp:lastModifiedBy>nicomari</cp:lastModifiedBy>
  <cp:revision>49</cp:revision>
  <dcterms:created xsi:type="dcterms:W3CDTF">2013-03-21T15:11:27Z</dcterms:created>
  <dcterms:modified xsi:type="dcterms:W3CDTF">2013-06-21T11:39:32Z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