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slides/slide12.xml" ContentType="application/vnd.openxmlformats-officedocument.presentationml.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s/slide24.xml" ContentType="application/vnd.openxmlformats-officedocument.presentationml.slide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13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59" r:id="rId4"/>
    <p:sldId id="283" r:id="rId5"/>
    <p:sldId id="260" r:id="rId6"/>
    <p:sldId id="281" r:id="rId7"/>
    <p:sldId id="282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9" r:id="rId25"/>
    <p:sldId id="277" r:id="rId26"/>
    <p:sldId id="278" r:id="rId27"/>
    <p:sldId id="280" r:id="rId28"/>
  </p:sldIdLst>
  <p:sldSz cx="8534400" cy="6172200"/>
  <p:notesSz cx="6858000" cy="9144000"/>
  <p:custDataLst>
    <p:tags r:id="rId31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buNone/>
      <a:defRPr lang="en-GB" sz="1800" b="0" i="0" u="none" kern="1200">
        <a:solidFill>
          <a:schemeClr val="tx1"/>
        </a:solidFill>
        <a:latin typeface="Bosch Office Sans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461"/>
    <a:srgbClr val="5A7C91"/>
    <a:srgbClr val="B9CDD9"/>
    <a:srgbClr val="8BA8BB"/>
    <a:srgbClr val="DF0024"/>
    <a:srgbClr val="819EB1"/>
    <a:srgbClr val="CFDDE7"/>
    <a:srgbClr val="FFFFFF"/>
    <a:srgbClr val="969696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 autoAdjust="0"/>
    <p:restoredTop sz="94660"/>
  </p:normalViewPr>
  <p:slideViewPr>
    <p:cSldViewPr>
      <p:cViewPr varScale="1">
        <p:scale>
          <a:sx n="114" d="100"/>
          <a:sy n="114" d="100"/>
        </p:scale>
        <p:origin x="-282" y="-102"/>
      </p:cViewPr>
      <p:guideLst>
        <p:guide orient="horz" pos="1944"/>
        <p:guide pos="26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984F64FB-1302-4423-A096-388D72176B2B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8863" y="685800"/>
            <a:ext cx="47402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4DBCDC84-043F-4152-8652-D731E45120C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1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1472-C339-45C8-B51F-5B507E7EF0FA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0" y="0"/>
            <a:ext cx="8534400" cy="533400"/>
          </a:xfrm>
          <a:prstGeom prst="rect">
            <a:avLst/>
          </a:prstGeom>
          <a:solidFill>
            <a:srgbClr val="819EB1"/>
          </a:solidFill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endParaRPr lang="x-none">
              <a:solidFill>
                <a:srgbClr val="819EB1"/>
              </a:solidFill>
            </a:endParaRPr>
          </a:p>
        </p:txBody>
      </p:sp>
      <p:cxnSp>
        <p:nvCxnSpPr>
          <p:cNvPr id="7" name="Connettore 1 6"/>
          <p:cNvCxnSpPr>
            <a:cxnSpLocks/>
          </p:cNvCxnSpPr>
          <p:nvPr userDrawn="1">
            <p:custDataLst>
              <p:tags r:id="rId2"/>
            </p:custDataLst>
          </p:nvPr>
        </p:nvCxnSpPr>
        <p:spPr bwMode="auto">
          <a:xfrm>
            <a:off x="0" y="533400"/>
            <a:ext cx="853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nettore 1 4"/>
          <p:cNvCxnSpPr>
            <a:cxnSpLocks/>
          </p:cNvCxnSpPr>
          <p:nvPr userDrawn="1">
            <p:custDataLst>
              <p:tags r:id="rId3"/>
            </p:custDataLst>
          </p:nvPr>
        </p:nvCxnSpPr>
        <p:spPr bwMode="auto">
          <a:xfrm>
            <a:off x="0" y="5534025"/>
            <a:ext cx="8529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FDDE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39763" y="1917700"/>
            <a:ext cx="7254875" cy="1322388"/>
          </a:xfrm>
        </p:spPr>
        <p:txBody>
          <a:bodyPr/>
          <a:lstStyle>
            <a:lvl1pPr algn="l" defTabSz="839788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None/>
              <a:defRPr sz="1800" b="1" i="0" u="none">
                <a:latin typeface="Bosch Office San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pic>
        <p:nvPicPr>
          <p:cNvPr id="9" name="Immagine 8" descr="LOGOREXCOL01.jp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223125" y="5626100"/>
            <a:ext cx="1079500" cy="439737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79525" y="3497263"/>
            <a:ext cx="5975350" cy="1577975"/>
          </a:xfrm>
        </p:spPr>
        <p:txBody>
          <a:bodyPr/>
          <a:lstStyle>
            <a:lvl1pPr marL="0" indent="0" algn="ctr" defTabSz="839788" rtl="0" eaLnBrk="0" fontAlgn="base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defRPr sz="2000" b="0" i="0" u="none">
                <a:solidFill>
                  <a:schemeClr val="tx1">
                    <a:tint val="75000"/>
                  </a:schemeClr>
                </a:solidFill>
                <a:latin typeface="Bosch Office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>
          <a:xfrm>
            <a:off x="76200" y="5851525"/>
            <a:ext cx="381000" cy="190500"/>
          </a:xfrm>
          <a:ln w="0"/>
          <a:effectLst/>
        </p:spPr>
        <p:txBody>
          <a:bodyPr lIns="0" tIns="0" rIns="0" bIns="0" anchor="t"/>
          <a:lstStyle>
            <a:lvl1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>
                <a:solidFill>
                  <a:srgbClr val="819EB1"/>
                </a:solidFill>
              </a:defRPr>
            </a:lvl1pPr>
          </a:lstStyle>
          <a:p>
            <a:pPr>
              <a:defRPr/>
            </a:pPr>
            <a:fld id="{02981C03-B055-4259-A213-EA3D323D2F5C}" type="slidenum">
              <a:rPr lang="x-none" smtClean="0"/>
              <a:pPr>
                <a:defRPr/>
              </a:pPr>
              <a:t>‹N›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81C03-B055-4259-A213-EA3D323D2F5C}" type="slidenum">
              <a:rPr lang="x-none" smtClean="0"/>
              <a:pPr>
                <a:defRPr/>
              </a:pPr>
              <a:t>‹N›</a:t>
            </a:fld>
            <a:endParaRPr lang="x-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0" Type="http://schemas.openxmlformats.org/officeDocument/2006/relationships/tags" Target="../tags/tag7.xml"/><Relationship Id="rId4" Type="http://schemas.openxmlformats.org/officeDocument/2006/relationships/theme" Target="../theme/theme1.xml"/><Relationship Id="rId9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Text Box 2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0" y="0"/>
            <a:ext cx="8534400" cy="533400"/>
          </a:xfrm>
          <a:prstGeom prst="rect">
            <a:avLst/>
          </a:prstGeom>
          <a:solidFill>
            <a:srgbClr val="819EB1"/>
          </a:solidFill>
          <a:ln w="0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endParaRPr lang="x-none" noProof="1">
              <a:solidFill>
                <a:srgbClr val="819EB1"/>
              </a:solidFill>
              <a:latin typeface="Bosch Office Sans"/>
            </a:endParaRPr>
          </a:p>
        </p:txBody>
      </p:sp>
      <p:cxnSp>
        <p:nvCxnSpPr>
          <p:cNvPr id="1028" name="Gerade Verbindung 8"/>
          <p:cNvCxnSpPr>
            <a:cxnSpLocks noChangeShapeType="1"/>
          </p:cNvCxnSpPr>
          <p:nvPr>
            <p:custDataLst>
              <p:tags r:id="rId6"/>
            </p:custDataLst>
          </p:nvPr>
        </p:nvCxnSpPr>
        <p:spPr bwMode="auto">
          <a:xfrm>
            <a:off x="0" y="533400"/>
            <a:ext cx="8534400" cy="0"/>
          </a:xfrm>
          <a:prstGeom prst="line">
            <a:avLst/>
          </a:prstGeom>
          <a:noFill/>
          <a:ln w="12700" algn="ctr">
            <a:solidFill>
              <a:srgbClr val="FFFFFF"/>
            </a:solidFill>
            <a:round/>
            <a:headEnd/>
            <a:tailEnd/>
          </a:ln>
          <a:effectLst/>
        </p:spPr>
      </p:cxnSp>
      <p:sp>
        <p:nvSpPr>
          <p:cNvPr id="1044" name="Rectangle 20"/>
          <p:cNvSpPr>
            <a:spLocks noGrp="1" noChangeArrowheads="1"/>
          </p:cNvSpPr>
          <p:nvPr>
            <p:ph type="sldNum" sz="quarter" idx="4"/>
            <p:custDataLst>
              <p:tags r:id="rId7"/>
            </p:custDataLst>
          </p:nvPr>
        </p:nvSpPr>
        <p:spPr bwMode="auto">
          <a:xfrm>
            <a:off x="76200" y="5851525"/>
            <a:ext cx="381000" cy="190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 sz="1500">
                <a:solidFill>
                  <a:srgbClr val="819EB1"/>
                </a:solidFill>
                <a:latin typeface="Bosch Office Sans"/>
              </a:defRPr>
            </a:lvl1pPr>
          </a:lstStyle>
          <a:p>
            <a:pPr>
              <a:defRPr/>
            </a:pPr>
            <a:fld id="{02981C03-B055-4259-A213-EA3D323D2F5C}" type="slidenum">
              <a:rPr lang="x-none" smtClean="0"/>
              <a:pPr>
                <a:defRPr/>
              </a:pPr>
              <a:t>‹N›</a:t>
            </a:fld>
            <a:endParaRPr lang="x-none"/>
          </a:p>
        </p:txBody>
      </p:sp>
      <p:cxnSp>
        <p:nvCxnSpPr>
          <p:cNvPr id="1030" name="Gerade Verbindung 6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" y="5534025"/>
            <a:ext cx="8529637" cy="0"/>
          </a:xfrm>
          <a:prstGeom prst="line">
            <a:avLst/>
          </a:prstGeom>
          <a:noFill/>
          <a:ln w="12700" algn="ctr">
            <a:solidFill>
              <a:srgbClr val="CFDDE7"/>
            </a:solidFill>
            <a:round/>
            <a:headEnd/>
            <a:tailEnd/>
          </a:ln>
          <a:effectLst/>
        </p:spPr>
      </p:cxnSp>
      <p:pic>
        <p:nvPicPr>
          <p:cNvPr id="9" name="Immagine 8" descr="LOGOREXCOL01.jp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7223125" y="5626100"/>
            <a:ext cx="1079500" cy="439737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1" name="Rectangle 18"/>
          <p:cNvSpPr>
            <a:spLocks noGrp="1" noChangeArrowheads="1"/>
          </p:cNvSpPr>
          <p:nvPr>
            <p:ph type="title"/>
            <p:custDataLst>
              <p:tags r:id="rId10"/>
            </p:custDataLst>
          </p:nvPr>
        </p:nvSpPr>
        <p:spPr bwMode="auto">
          <a:xfrm>
            <a:off x="685800" y="965200"/>
            <a:ext cx="7620000" cy="7112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defTabSz="839788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de-DE" smtClean="0"/>
              <a:t>Click to edit Master title style</a:t>
            </a:r>
          </a:p>
        </p:txBody>
      </p:sp>
      <p:sp>
        <p:nvSpPr>
          <p:cNvPr id="1032" name="Rectangle 17"/>
          <p:cNvSpPr>
            <a:spLocks noGrp="1" noChangeArrowheads="1"/>
          </p:cNvSpPr>
          <p:nvPr>
            <p:ph type="body" idx="1"/>
            <p:custDataLst>
              <p:tags r:id="rId11"/>
            </p:custDataLst>
          </p:nvPr>
        </p:nvSpPr>
        <p:spPr bwMode="auto">
          <a:xfrm>
            <a:off x="685800" y="1676400"/>
            <a:ext cx="7620000" cy="396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 ftr="0" dt="0"/>
  <p:txStyles>
    <p:titleStyle>
      <a:lvl1pPr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700" b="0" i="0" u="none">
          <a:solidFill>
            <a:srgbClr val="000000"/>
          </a:solidFill>
          <a:latin typeface="Bosch Office Sans"/>
          <a:ea typeface="+mj-ea"/>
          <a:cs typeface="+mj-cs"/>
        </a:defRPr>
      </a:lvl1pPr>
      <a:lvl2pPr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700">
          <a:solidFill>
            <a:srgbClr val="000000"/>
          </a:solidFill>
          <a:latin typeface="Bosch Office Sans" pitchFamily="34" charset="0"/>
        </a:defRPr>
      </a:lvl2pPr>
      <a:lvl3pPr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700">
          <a:solidFill>
            <a:srgbClr val="000000"/>
          </a:solidFill>
          <a:latin typeface="Bosch Office Sans" pitchFamily="34" charset="0"/>
        </a:defRPr>
      </a:lvl3pPr>
      <a:lvl4pPr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700">
          <a:solidFill>
            <a:srgbClr val="000000"/>
          </a:solidFill>
          <a:latin typeface="Bosch Office Sans" pitchFamily="34" charset="0"/>
        </a:defRPr>
      </a:lvl4pPr>
      <a:lvl5pPr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2700">
          <a:solidFill>
            <a:srgbClr val="000000"/>
          </a:solidFill>
          <a:latin typeface="Bosch Office Sans" pitchFamily="34" charset="0"/>
        </a:defRPr>
      </a:lvl5pPr>
      <a:lvl6pPr marL="457200"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b="1">
          <a:solidFill>
            <a:srgbClr val="000000"/>
          </a:solidFill>
          <a:latin typeface="Arial" charset="0"/>
        </a:defRPr>
      </a:lvl6pPr>
      <a:lvl7pPr marL="914400"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b="1">
          <a:solidFill>
            <a:srgbClr val="000000"/>
          </a:solidFill>
          <a:latin typeface="Arial" charset="0"/>
        </a:defRPr>
      </a:lvl7pPr>
      <a:lvl8pPr marL="1371600"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b="1">
          <a:solidFill>
            <a:srgbClr val="000000"/>
          </a:solidFill>
          <a:latin typeface="Arial" charset="0"/>
        </a:defRPr>
      </a:lvl8pPr>
      <a:lvl9pPr marL="1828800" algn="l" defTabSz="839788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b="1">
          <a:solidFill>
            <a:srgbClr val="000000"/>
          </a:solidFill>
          <a:latin typeface="Arial" charset="0"/>
        </a:defRPr>
      </a:lvl9pPr>
    </p:titleStyle>
    <p:bodyStyle>
      <a:lvl1pPr marL="304800" indent="-304800" algn="l" defTabSz="839788" rtl="0" eaLnBrk="0" fontAlgn="base" hangingPunct="0">
        <a:lnSpc>
          <a:spcPct val="111000"/>
        </a:lnSpc>
        <a:spcBef>
          <a:spcPct val="20000"/>
        </a:spcBef>
        <a:spcAft>
          <a:spcPct val="0"/>
        </a:spcAft>
        <a:buClrTx/>
        <a:buSzPct val="100000"/>
        <a:buFont typeface="Wingdings"/>
        <a:buChar char="§"/>
        <a:defRPr sz="1800" b="0" i="0" u="none">
          <a:solidFill>
            <a:schemeClr val="tx1"/>
          </a:solidFill>
          <a:latin typeface="Bosch Office Sans"/>
          <a:ea typeface="+mn-ea"/>
          <a:cs typeface="+mn-cs"/>
        </a:defRPr>
      </a:lvl1pPr>
      <a:lvl2pPr marL="609600" indent="-190500" algn="l" defTabSz="839788" rtl="0" eaLnBrk="0" fontAlgn="base" hangingPunct="0">
        <a:lnSpc>
          <a:spcPct val="111000"/>
        </a:lnSpc>
        <a:spcBef>
          <a:spcPct val="20000"/>
        </a:spcBef>
        <a:spcAft>
          <a:spcPct val="0"/>
        </a:spcAft>
        <a:buClrTx/>
        <a:buSzPct val="100000"/>
        <a:buFont typeface="Wingdings"/>
        <a:buChar char="§"/>
        <a:defRPr sz="1800" b="0" i="0" u="none">
          <a:solidFill>
            <a:schemeClr val="tx1"/>
          </a:solidFill>
          <a:latin typeface="Bosch Office Sans"/>
        </a:defRPr>
      </a:lvl2pPr>
      <a:lvl3pPr marL="914400" indent="-190500" algn="l" defTabSz="839788" rtl="0" eaLnBrk="0" fontAlgn="base" hangingPunct="0">
        <a:lnSpc>
          <a:spcPct val="111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Bosch Office Sans"/>
        <a:buChar char="-"/>
        <a:defRPr sz="1800" b="0" i="0" u="none">
          <a:solidFill>
            <a:schemeClr val="tx1"/>
          </a:solidFill>
          <a:latin typeface="Bosch Office Sans"/>
        </a:defRPr>
      </a:lvl3pPr>
      <a:lvl4pPr marL="1219200" indent="-190500" algn="l" defTabSz="839788" rtl="0" eaLnBrk="0" fontAlgn="base" hangingPunct="0">
        <a:lnSpc>
          <a:spcPct val="111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Bosch Office Sans"/>
        <a:buChar char="-"/>
        <a:defRPr sz="1800" b="0" i="0" u="none">
          <a:solidFill>
            <a:schemeClr val="tx1"/>
          </a:solidFill>
          <a:latin typeface="Bosch Office Sans"/>
        </a:defRPr>
      </a:lvl4pPr>
      <a:lvl5pPr marL="1524000" indent="-190500" algn="l" defTabSz="839788" rtl="0" eaLnBrk="0" fontAlgn="base" hangingPunct="0">
        <a:lnSpc>
          <a:spcPct val="111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Bosch Office Sans"/>
        <a:buChar char="-"/>
        <a:defRPr sz="1800" b="0" i="0" u="none">
          <a:solidFill>
            <a:schemeClr val="tx1"/>
          </a:solidFill>
          <a:latin typeface="Bosch Office Sans"/>
        </a:defRPr>
      </a:lvl5pPr>
      <a:lvl6pPr marL="2463800" indent="-279400" algn="l" defTabSz="839788" rtl="0" eaLnBrk="0" fontAlgn="base" hangingPunct="0">
        <a:spcBef>
          <a:spcPct val="20000"/>
        </a:spcBef>
        <a:spcAft>
          <a:spcPct val="0"/>
        </a:spcAft>
        <a:buClr>
          <a:srgbClr val="D80000"/>
        </a:buClr>
        <a:buSzPct val="100000"/>
        <a:buFont typeface="Arial" charset="0"/>
        <a:buChar char="-"/>
        <a:defRPr>
          <a:solidFill>
            <a:schemeClr val="tx1"/>
          </a:solidFill>
          <a:latin typeface="+mn-lt"/>
        </a:defRPr>
      </a:lvl6pPr>
      <a:lvl7pPr marL="2921000" indent="-279400" algn="l" defTabSz="839788" rtl="0" eaLnBrk="0" fontAlgn="base" hangingPunct="0">
        <a:spcBef>
          <a:spcPct val="20000"/>
        </a:spcBef>
        <a:spcAft>
          <a:spcPct val="0"/>
        </a:spcAft>
        <a:buClr>
          <a:srgbClr val="D80000"/>
        </a:buClr>
        <a:buSzPct val="100000"/>
        <a:buFont typeface="Arial" charset="0"/>
        <a:buChar char="-"/>
        <a:defRPr>
          <a:solidFill>
            <a:schemeClr val="tx1"/>
          </a:solidFill>
          <a:latin typeface="+mn-lt"/>
        </a:defRPr>
      </a:lvl7pPr>
      <a:lvl8pPr marL="3378200" indent="-279400" algn="l" defTabSz="839788" rtl="0" eaLnBrk="0" fontAlgn="base" hangingPunct="0">
        <a:spcBef>
          <a:spcPct val="20000"/>
        </a:spcBef>
        <a:spcAft>
          <a:spcPct val="0"/>
        </a:spcAft>
        <a:buClr>
          <a:srgbClr val="D80000"/>
        </a:buClr>
        <a:buSzPct val="100000"/>
        <a:buFont typeface="Arial" charset="0"/>
        <a:buChar char="-"/>
        <a:defRPr>
          <a:solidFill>
            <a:schemeClr val="tx1"/>
          </a:solidFill>
          <a:latin typeface="+mn-lt"/>
        </a:defRPr>
      </a:lvl8pPr>
      <a:lvl9pPr marL="3835400" indent="-279400" algn="l" defTabSz="839788" rtl="0" eaLnBrk="0" fontAlgn="base" hangingPunct="0">
        <a:spcBef>
          <a:spcPct val="20000"/>
        </a:spcBef>
        <a:spcAft>
          <a:spcPct val="0"/>
        </a:spcAft>
        <a:buClr>
          <a:srgbClr val="D80000"/>
        </a:buClr>
        <a:buSzPct val="100000"/>
        <a:buFont typeface="Arial" charset="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image" Target="../media/image2.jpeg"/><Relationship Id="rId5" Type="http://schemas.openxmlformats.org/officeDocument/2006/relationships/tags" Target="../tags/tag1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9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07.xml"/><Relationship Id="rId4" Type="http://schemas.openxmlformats.org/officeDocument/2006/relationships/tags" Target="../tags/tag10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23.xml"/><Relationship Id="rId4" Type="http://schemas.openxmlformats.org/officeDocument/2006/relationships/tags" Target="../tags/tag12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tags" Target="../tags/tag35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tags" Target="../tags/tag34.xml"/><Relationship Id="rId2" Type="http://schemas.openxmlformats.org/officeDocument/2006/relationships/tags" Target="../tags/tag24.xml"/><Relationship Id="rId16" Type="http://schemas.openxmlformats.org/officeDocument/2006/relationships/image" Target="../media/image3.png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5" Type="http://schemas.openxmlformats.org/officeDocument/2006/relationships/slideLayout" Target="../slideLayouts/slideLayout1.xml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image" Target="../media/image9.png"/><Relationship Id="rId5" Type="http://schemas.openxmlformats.org/officeDocument/2006/relationships/tags" Target="../tags/tag145.xml"/><Relationship Id="rId10" Type="http://schemas.openxmlformats.org/officeDocument/2006/relationships/image" Target="../media/image8.png"/><Relationship Id="rId4" Type="http://schemas.openxmlformats.org/officeDocument/2006/relationships/tags" Target="../tags/tag144.xml"/><Relationship Id="rId9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56.xml"/><Relationship Id="rId3" Type="http://schemas.openxmlformats.org/officeDocument/2006/relationships/tags" Target="../tags/tag151.xml"/><Relationship Id="rId7" Type="http://schemas.openxmlformats.org/officeDocument/2006/relationships/tags" Target="../tags/tag155.xml"/><Relationship Id="rId12" Type="http://schemas.openxmlformats.org/officeDocument/2006/relationships/image" Target="../media/image11.png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11" Type="http://schemas.openxmlformats.org/officeDocument/2006/relationships/image" Target="../media/image10.png"/><Relationship Id="rId5" Type="http://schemas.openxmlformats.org/officeDocument/2006/relationships/tags" Target="../tags/tag153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52.xml"/><Relationship Id="rId9" Type="http://schemas.openxmlformats.org/officeDocument/2006/relationships/tags" Target="../tags/tag15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65.xml"/><Relationship Id="rId13" Type="http://schemas.openxmlformats.org/officeDocument/2006/relationships/image" Target="../media/image12.png"/><Relationship Id="rId3" Type="http://schemas.openxmlformats.org/officeDocument/2006/relationships/tags" Target="../tags/tag160.xml"/><Relationship Id="rId7" Type="http://schemas.openxmlformats.org/officeDocument/2006/relationships/tags" Target="../tags/tag164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11" Type="http://schemas.openxmlformats.org/officeDocument/2006/relationships/tags" Target="../tags/tag168.xml"/><Relationship Id="rId5" Type="http://schemas.openxmlformats.org/officeDocument/2006/relationships/tags" Target="../tags/tag162.xml"/><Relationship Id="rId10" Type="http://schemas.openxmlformats.org/officeDocument/2006/relationships/tags" Target="../tags/tag167.xml"/><Relationship Id="rId4" Type="http://schemas.openxmlformats.org/officeDocument/2006/relationships/tags" Target="../tags/tag161.xml"/><Relationship Id="rId9" Type="http://schemas.openxmlformats.org/officeDocument/2006/relationships/tags" Target="../tags/tag166.xml"/><Relationship Id="rId1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82.xml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tags" Target="../tags/tag180.xml"/><Relationship Id="rId11" Type="http://schemas.openxmlformats.org/officeDocument/2006/relationships/image" Target="../media/image15.png"/><Relationship Id="rId5" Type="http://schemas.openxmlformats.org/officeDocument/2006/relationships/tags" Target="../tags/tag179.xml"/><Relationship Id="rId10" Type="http://schemas.openxmlformats.org/officeDocument/2006/relationships/image" Target="../media/image14.png"/><Relationship Id="rId4" Type="http://schemas.openxmlformats.org/officeDocument/2006/relationships/tags" Target="../tags/tag178.xml"/><Relationship Id="rId9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85.xml"/><Relationship Id="rId7" Type="http://schemas.openxmlformats.org/officeDocument/2006/relationships/tags" Target="../tags/tag189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5" Type="http://schemas.openxmlformats.org/officeDocument/2006/relationships/tags" Target="../tags/tag187.xml"/><Relationship Id="rId4" Type="http://schemas.openxmlformats.org/officeDocument/2006/relationships/tags" Target="../tags/tag18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9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0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99.xml"/><Relationship Id="rId1" Type="http://schemas.openxmlformats.org/officeDocument/2006/relationships/tags" Target="../tags/tag198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13" Type="http://schemas.openxmlformats.org/officeDocument/2006/relationships/image" Target="../media/image4.png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tags" Target="../tags/tag47.xml"/><Relationship Id="rId5" Type="http://schemas.openxmlformats.org/officeDocument/2006/relationships/tags" Target="../tags/tag41.xml"/><Relationship Id="rId10" Type="http://schemas.openxmlformats.org/officeDocument/2006/relationships/tags" Target="../tags/tag46.xml"/><Relationship Id="rId4" Type="http://schemas.openxmlformats.org/officeDocument/2006/relationships/tags" Target="../tags/tag40.xml"/><Relationship Id="rId9" Type="http://schemas.openxmlformats.org/officeDocument/2006/relationships/tags" Target="../tags/tag45.xml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6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5.xml"/><Relationship Id="rId4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39763" y="565820"/>
            <a:ext cx="7254875" cy="1322388"/>
          </a:xfrm>
          <a:solidFill>
            <a:srgbClr val="FFFFFF"/>
          </a:solidFill>
          <a:ln w="0"/>
          <a:effectLst/>
        </p:spPr>
        <p:txBody>
          <a:bodyPr wrap="square" lIns="76200" tIns="12700" rIns="7620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z="2700" b="0" dirty="0" smtClean="0"/>
              <a:t>EFC 3600</a:t>
            </a:r>
            <a:endParaRPr lang="en-GB" sz="2700" b="0" dirty="0"/>
          </a:p>
        </p:txBody>
      </p:sp>
      <p:grpSp>
        <p:nvGrpSpPr>
          <p:cNvPr id="14" name="Gruppo 13"/>
          <p:cNvGrpSpPr/>
          <p:nvPr/>
        </p:nvGrpSpPr>
        <p:grpSpPr>
          <a:xfrm>
            <a:off x="414772" y="1033872"/>
            <a:ext cx="5904656" cy="4032448"/>
            <a:chOff x="414772" y="1033872"/>
            <a:chExt cx="5904656" cy="4032448"/>
          </a:xfrm>
        </p:grpSpPr>
        <p:sp>
          <p:nvSpPr>
            <p:cNvPr id="11" name="Rectangle 6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4772" y="1033872"/>
              <a:ext cx="5904656" cy="4032448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vert="horz" wrap="square" lIns="0" tIns="63500" rIns="0" bIns="0" numCol="1" anchor="t" anchorCtr="0" compatLnSpc="1">
              <a:prstTxWarp prst="textNoShape">
                <a:avLst/>
              </a:prstTxWarp>
            </a:bodyPr>
            <a:lstStyle/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Range </a:t>
              </a:r>
              <a:r>
                <a:rPr kumimoji="0" lang="en-US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di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</a:t>
              </a:r>
              <a:r>
                <a:rPr kumimoji="0" lang="en-US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potenza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: 0,4 – 4 kW  (1</a:t>
              </a: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AC - 3 AC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)</a:t>
              </a: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endParaRPr lang="en-US" sz="2000" kern="0" dirty="0" smtClean="0"/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r>
                <a:rPr lang="en-US" sz="2000" kern="0" dirty="0" err="1" smtClean="0"/>
                <a:t>Tecnica</a:t>
              </a:r>
              <a:r>
                <a:rPr lang="en-US" sz="2000" kern="0" dirty="0" smtClean="0"/>
                <a:t> </a:t>
              </a:r>
              <a:r>
                <a:rPr lang="en-US" sz="2000" kern="0" dirty="0" err="1" smtClean="0"/>
                <a:t>di</a:t>
              </a:r>
              <a:r>
                <a:rPr lang="en-US" sz="2000" kern="0" dirty="0" smtClean="0"/>
                <a:t> c</a:t>
              </a:r>
              <a:r>
                <a:rPr kumimoji="0" lang="en-US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ontrollo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: V/f</a:t>
              </a:r>
            </a:p>
            <a:p>
              <a:pPr marL="304800" indent="-304800" defTabSz="839788">
                <a:lnSpc>
                  <a:spcPct val="111000"/>
                </a:lnSpc>
                <a:spcBef>
                  <a:spcPct val="20000"/>
                </a:spcBef>
                <a:buSzPct val="100000"/>
                <a:buFont typeface="Wingdings" pitchFamily="2" charset="2"/>
                <a:buChar char="§"/>
                <a:defRPr/>
              </a:pPr>
              <a:r>
                <a:rPr lang="en-US" sz="2000" kern="0" dirty="0" err="1" smtClean="0"/>
                <a:t>Filtro</a:t>
              </a:r>
              <a:r>
                <a:rPr lang="en-US" sz="2000" kern="0" dirty="0" smtClean="0"/>
                <a:t> EMC </a:t>
              </a:r>
              <a:r>
                <a:rPr lang="en-US" sz="2000" kern="0" dirty="0" err="1" smtClean="0"/>
                <a:t>integrato</a:t>
              </a:r>
              <a:r>
                <a:rPr lang="en-US" sz="2000" kern="0" dirty="0" smtClean="0"/>
                <a:t> cat.C3</a:t>
              </a: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r>
                <a:rPr kumimoji="0" lang="en-US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Lanciato</a:t>
              </a: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</a:t>
              </a:r>
              <a:r>
                <a:rPr kumimoji="0" lang="en-US" sz="2000" b="0" i="0" u="none" strike="noStrike" kern="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sul</a:t>
              </a: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</a:t>
              </a:r>
              <a:r>
                <a:rPr kumimoji="0" lang="en-US" sz="2000" b="0" i="0" u="none" strike="noStrike" kern="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mercato</a:t>
              </a: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a </a:t>
              </a:r>
              <a:r>
                <a:rPr lang="en-US" sz="2000" kern="0" dirty="0" err="1" smtClean="0"/>
                <a:t>F</a:t>
              </a:r>
              <a:r>
                <a:rPr kumimoji="0" lang="en-US" sz="2000" b="0" i="0" u="none" strike="noStrike" kern="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ebbraio</a:t>
              </a:r>
              <a:r>
                <a:rPr kumimoji="0" lang="en-US" sz="2000" b="0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osch Office Sans"/>
                  <a:ea typeface="+mn-ea"/>
                  <a:cs typeface="+mn-cs"/>
                </a:rPr>
                <a:t> 2013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  <a:p>
              <a:pPr marL="304800" marR="0" lvl="0" indent="-304800" algn="l" defTabSz="839788" rtl="0" eaLnBrk="0" fontAlgn="base" latinLnBrk="0" hangingPunct="0">
                <a:lnSpc>
                  <a:spcPct val="111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00000"/>
                <a:buFont typeface="Wingdings" pitchFamily="2" charset="2"/>
                <a:buChar char="§"/>
                <a:tabLst/>
                <a:defRPr/>
              </a:pPr>
              <a:r>
                <a:rPr lang="en-US" sz="2000" kern="0" dirty="0" err="1" smtClean="0"/>
                <a:t>Certificazioni</a:t>
              </a:r>
              <a:r>
                <a:rPr lang="en-US" sz="2000" kern="0" dirty="0" smtClean="0"/>
                <a:t>: </a:t>
              </a:r>
              <a:r>
                <a:rPr lang="en-US" sz="2000" kern="0" dirty="0" err="1" smtClean="0"/>
                <a:t>Gost</a:t>
              </a:r>
              <a:r>
                <a:rPr lang="en-US" sz="2000" kern="0" dirty="0" smtClean="0"/>
                <a:t> R, CE, UL (</a:t>
              </a:r>
              <a:r>
                <a:rPr lang="en-US" sz="2000" kern="0" dirty="0" err="1" smtClean="0"/>
                <a:t>Luglio</a:t>
              </a:r>
              <a:r>
                <a:rPr lang="en-US" sz="2000" kern="0" dirty="0" smtClean="0"/>
                <a:t>)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endParaRPr>
            </a:p>
          </p:txBody>
        </p:sp>
        <p:sp>
          <p:nvSpPr>
            <p:cNvPr id="8" name="CasellaDiTesto 7"/>
            <p:cNvSpPr txBox="1"/>
            <p:nvPr>
              <p:custDataLst>
                <p:tags r:id="rId9"/>
              </p:custDataLst>
            </p:nvPr>
          </p:nvSpPr>
          <p:spPr>
            <a:xfrm>
              <a:off x="522784" y="1609936"/>
              <a:ext cx="4320480" cy="1381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9600" lvl="1" indent="-190500" defTabSz="839788">
                <a:lnSpc>
                  <a:spcPct val="111000"/>
                </a:lnSpc>
                <a:spcBef>
                  <a:spcPct val="20000"/>
                </a:spcBef>
                <a:buSzPct val="100000"/>
                <a:buFont typeface="Wingdings" pitchFamily="2" charset="2"/>
                <a:buChar char="Ø"/>
                <a:defRPr/>
              </a:pPr>
              <a:r>
                <a:rPr lang="en-US" kern="0" dirty="0" err="1" smtClean="0">
                  <a:latin typeface="Bosch Office Sans"/>
                </a:rPr>
                <a:t>Espansione</a:t>
              </a:r>
              <a:r>
                <a:rPr lang="en-US" kern="0" dirty="0" smtClean="0">
                  <a:latin typeface="Bosch Office Sans"/>
                </a:rPr>
                <a:t> </a:t>
              </a:r>
              <a:r>
                <a:rPr lang="en-US" kern="0" dirty="0" err="1" smtClean="0">
                  <a:latin typeface="Bosch Office Sans"/>
                </a:rPr>
                <a:t>fino</a:t>
              </a:r>
              <a:r>
                <a:rPr lang="en-US" kern="0" dirty="0" smtClean="0">
                  <a:latin typeface="Bosch Office Sans"/>
                </a:rPr>
                <a:t> a 22 kW </a:t>
              </a:r>
              <a:r>
                <a:rPr lang="en-US" kern="0" dirty="0" err="1" smtClean="0">
                  <a:latin typeface="Bosch Office Sans"/>
                </a:rPr>
                <a:t>nel</a:t>
              </a:r>
              <a:r>
                <a:rPr lang="en-US" kern="0" dirty="0" smtClean="0">
                  <a:latin typeface="Bosch Office Sans"/>
                </a:rPr>
                <a:t> 2014</a:t>
              </a:r>
            </a:p>
            <a:p>
              <a:pPr marL="609600" lvl="1" indent="-190500" defTabSz="839788">
                <a:lnSpc>
                  <a:spcPct val="111000"/>
                </a:lnSpc>
                <a:spcBef>
                  <a:spcPct val="20000"/>
                </a:spcBef>
                <a:buSzPct val="100000"/>
                <a:buFont typeface="Wingdings" pitchFamily="2" charset="2"/>
                <a:buChar char="Ø"/>
                <a:defRPr/>
              </a:pPr>
              <a:r>
                <a:rPr lang="en-US" kern="0" dirty="0" smtClean="0">
                  <a:latin typeface="Bosch Office Sans"/>
                </a:rPr>
                <a:t>In </a:t>
              </a:r>
              <a:r>
                <a:rPr lang="en-US" kern="0" dirty="0" err="1" smtClean="0">
                  <a:latin typeface="Bosch Office Sans"/>
                </a:rPr>
                <a:t>programma</a:t>
              </a:r>
              <a:r>
                <a:rPr lang="en-US" kern="0" dirty="0" smtClean="0">
                  <a:latin typeface="Bosch Office Sans"/>
                </a:rPr>
                <a:t> </a:t>
              </a:r>
              <a:r>
                <a:rPr lang="en-US" kern="0" dirty="0" err="1" smtClean="0">
                  <a:latin typeface="Bosch Office Sans"/>
                </a:rPr>
                <a:t>serie</a:t>
              </a:r>
              <a:r>
                <a:rPr lang="en-US" kern="0" dirty="0" smtClean="0">
                  <a:latin typeface="Bosch Office Sans"/>
                </a:rPr>
                <a:t> EFC per </a:t>
              </a:r>
              <a:r>
                <a:rPr lang="en-US" kern="0" dirty="0" err="1" smtClean="0">
                  <a:latin typeface="Bosch Office Sans"/>
                </a:rPr>
                <a:t>pompe</a:t>
              </a:r>
              <a:r>
                <a:rPr lang="en-US" kern="0" dirty="0" smtClean="0">
                  <a:latin typeface="Bosch Office Sans"/>
                </a:rPr>
                <a:t> e </a:t>
              </a:r>
              <a:r>
                <a:rPr lang="en-US" kern="0" dirty="0" err="1" smtClean="0">
                  <a:latin typeface="Bosch Office Sans"/>
                </a:rPr>
                <a:t>ventilatori</a:t>
              </a:r>
              <a:r>
                <a:rPr lang="en-US" kern="0" dirty="0" smtClean="0">
                  <a:latin typeface="Bosch Office Sans"/>
                </a:rPr>
                <a:t> </a:t>
              </a:r>
              <a:endParaRPr lang="en-US" sz="2000" kern="0" dirty="0" smtClean="0">
                <a:latin typeface="Bosch Office Sans"/>
              </a:endParaRPr>
            </a:p>
            <a:p>
              <a:endParaRPr lang="en-GB" dirty="0"/>
            </a:p>
          </p:txBody>
        </p:sp>
      </p:grpSp>
      <p:sp>
        <p:nvSpPr>
          <p:cNvPr id="10" name="Rettangolo 9"/>
          <p:cNvSpPr/>
          <p:nvPr>
            <p:custDataLst>
              <p:tags r:id="rId3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9" name="CasellaDiTesto 8"/>
          <p:cNvSpPr txBox="1"/>
          <p:nvPr>
            <p:custDataLst>
              <p:tags r:id="rId4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8" name="Sottotitolo 17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" name="Picture 6" descr="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67300" y="1745038"/>
            <a:ext cx="3276675" cy="24571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CasellaDiTesto 11"/>
          <p:cNvSpPr txBox="1"/>
          <p:nvPr>
            <p:custDataLst>
              <p:tags r:id="rId7"/>
            </p:custDataLst>
          </p:nvPr>
        </p:nvSpPr>
        <p:spPr>
          <a:xfrm>
            <a:off x="468778" y="4850296"/>
            <a:ext cx="75968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>
                <a:solidFill>
                  <a:srgbClr val="FF0000"/>
                </a:solidFill>
              </a:rPr>
              <a:t>La seguente documentazione è stata realizzata internamente per agevolare l’utilizzo del componente e delle sue funzionalità, descritte all’utilizzatore. Non è una documentazione ufficiale Bosch </a:t>
            </a:r>
            <a:r>
              <a:rPr lang="it-IT" sz="1100" b="1" dirty="0" err="1" smtClean="0">
                <a:solidFill>
                  <a:srgbClr val="FF0000"/>
                </a:solidFill>
              </a:rPr>
              <a:t>Rexroth</a:t>
            </a:r>
            <a:r>
              <a:rPr lang="it-IT" sz="1100" b="1" dirty="0" smtClean="0">
                <a:solidFill>
                  <a:srgbClr val="FF0000"/>
                </a:solidFill>
              </a:rPr>
              <a:t> e non sostituisce la manualistica che è l’unico riferimento ufficiale Bosch </a:t>
            </a:r>
            <a:r>
              <a:rPr lang="it-IT" sz="1100" b="1" dirty="0" err="1" smtClean="0">
                <a:solidFill>
                  <a:srgbClr val="FF0000"/>
                </a:solidFill>
              </a:rPr>
              <a:t>Rexroth</a:t>
            </a:r>
            <a:r>
              <a:rPr lang="it-IT" sz="1100" b="1" dirty="0" smtClean="0">
                <a:solidFill>
                  <a:srgbClr val="FF0000"/>
                </a:solidFill>
              </a:rPr>
              <a:t> (Manuale R912003768 Edizione 01). 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9" name="Segnaposto numero diapositiva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81C03-B055-4259-A213-EA3D323D2F5C}" type="slidenum">
              <a:rPr lang="x-none" smtClean="0"/>
              <a:pPr>
                <a:defRPr/>
              </a:pPr>
              <a:t>1</a:t>
            </a:fld>
            <a:endParaRPr lang="x-non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22784" y="1007368"/>
            <a:ext cx="7315200" cy="3626904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600" b="1" i="1" dirty="0" smtClean="0"/>
              <a:t>Parametrizzazione</a:t>
            </a:r>
            <a:r>
              <a:rPr lang="it-IT" sz="1600" dirty="0" smtClean="0"/>
              <a:t>	[E0.00]</a:t>
            </a:r>
          </a:p>
          <a:p>
            <a:pPr>
              <a:buNone/>
            </a:pPr>
            <a:endParaRPr lang="it-IT" sz="400" dirty="0" smtClean="0"/>
          </a:p>
          <a:p>
            <a:pPr>
              <a:buNone/>
            </a:pPr>
            <a:endParaRPr lang="it-IT" sz="200" dirty="0" smtClean="0"/>
          </a:p>
          <a:p>
            <a:pPr>
              <a:buNone/>
            </a:pPr>
            <a:endParaRPr lang="it-IT" sz="200" dirty="0" smtClean="0"/>
          </a:p>
          <a:p>
            <a:pPr lvl="0"/>
            <a:r>
              <a:rPr lang="it-IT" sz="1400" dirty="0" smtClean="0"/>
              <a:t>Se comando di </a:t>
            </a:r>
            <a:r>
              <a:rPr lang="it-IT" sz="1400" dirty="0" err="1" smtClean="0"/>
              <a:t>Run</a:t>
            </a:r>
            <a:r>
              <a:rPr lang="it-IT" sz="1400" dirty="0" smtClean="0"/>
              <a:t>/Stop gestito </a:t>
            </a:r>
            <a:r>
              <a:rPr lang="it-IT" sz="1400" b="1" dirty="0" smtClean="0"/>
              <a:t>da pannello</a:t>
            </a:r>
            <a:r>
              <a:rPr lang="it-IT" sz="1400" dirty="0" smtClean="0"/>
              <a:t> operativo, la selezione del </a:t>
            </a:r>
            <a:r>
              <a:rPr lang="it-IT" sz="1400" b="1" dirty="0" smtClean="0"/>
              <a:t>verso di rotazione</a:t>
            </a:r>
            <a:r>
              <a:rPr lang="it-IT" sz="1400" dirty="0" smtClean="0"/>
              <a:t> dipende dal parametro [b1.11]</a:t>
            </a:r>
            <a:endParaRPr lang="it-IT" sz="1600" dirty="0" smtClean="0"/>
          </a:p>
          <a:p>
            <a:pPr lvl="0"/>
            <a:r>
              <a:rPr lang="it-IT" sz="1400" dirty="0" smtClean="0"/>
              <a:t>Per il resto delle modalità di funzionamento il verso di rotazione è impostato agendo sul parametro </a:t>
            </a:r>
            <a:r>
              <a:rPr lang="it-IT" sz="1400" b="1" dirty="0" smtClean="0"/>
              <a:t>[E0.00]</a:t>
            </a:r>
          </a:p>
          <a:p>
            <a:r>
              <a:rPr lang="it-IT" sz="1400" dirty="0" smtClean="0"/>
              <a:t>Per impostare la funzione di due tra gli ingressi X1 – X5 </a:t>
            </a:r>
            <a:r>
              <a:rPr lang="it-IT" sz="1400" u="sng" dirty="0" smtClean="0"/>
              <a:t>bisogna</a:t>
            </a:r>
            <a:r>
              <a:rPr lang="it-IT" sz="1400" dirty="0" smtClean="0"/>
              <a:t> agire sui parametri [E0.01] – [E0.05] e impostarli a 23 (</a:t>
            </a:r>
            <a:r>
              <a:rPr lang="it-IT" sz="1400" b="1" dirty="0" smtClean="0">
                <a:solidFill>
                  <a:srgbClr val="FF0000"/>
                </a:solidFill>
              </a:rPr>
              <a:t>FWD</a:t>
            </a:r>
            <a:r>
              <a:rPr lang="it-IT" sz="1400" dirty="0" smtClean="0"/>
              <a:t>) e 24 (</a:t>
            </a:r>
            <a:r>
              <a:rPr lang="it-IT" sz="1400" b="1" dirty="0" smtClean="0">
                <a:solidFill>
                  <a:srgbClr val="FF0000"/>
                </a:solidFill>
              </a:rPr>
              <a:t>REV</a:t>
            </a:r>
            <a:r>
              <a:rPr lang="it-IT" sz="1400" dirty="0" smtClean="0"/>
              <a:t>). </a:t>
            </a:r>
          </a:p>
          <a:p>
            <a:pPr lvl="0"/>
            <a:endParaRPr lang="en-GB" sz="1600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342764" y="533400"/>
            <a:ext cx="7920880" cy="464468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smtClean="0"/>
              <a:t>Logica di </a:t>
            </a:r>
            <a:r>
              <a:rPr lang="it-IT" smtClean="0"/>
              <a:t>selezione di Run/Stop e </a:t>
            </a:r>
            <a:r>
              <a:rPr lang="it-IT" dirty="0" smtClean="0"/>
              <a:t>verso di rotazione</a:t>
            </a:r>
            <a:endParaRPr lang="en-GB" sz="5400" b="0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954831" y="3122104"/>
          <a:ext cx="66607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33"/>
                <a:gridCol w="1960939"/>
                <a:gridCol w="3312368"/>
              </a:tblGrid>
              <a:tr h="228949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Par.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 smtClean="0"/>
                        <a:t>Descrizione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Range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scelta</a:t>
                      </a:r>
                      <a:endParaRPr lang="en-GB" sz="1100" dirty="0"/>
                    </a:p>
                  </a:txBody>
                  <a:tcPr/>
                </a:tc>
              </a:tr>
              <a:tr h="372041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[b1.08]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Verso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rotazione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0</a:t>
                      </a:r>
                      <a:r>
                        <a:rPr lang="en-GB" sz="1100" dirty="0" smtClean="0"/>
                        <a:t> : Forward</a:t>
                      </a:r>
                    </a:p>
                    <a:p>
                      <a:pPr algn="l"/>
                      <a:r>
                        <a:rPr lang="en-GB" sz="1100" b="1" dirty="0" smtClean="0"/>
                        <a:t>1</a:t>
                      </a:r>
                      <a:r>
                        <a:rPr lang="en-GB" sz="1100" dirty="0" smtClean="0"/>
                        <a:t> : Reverse</a:t>
                      </a:r>
                      <a:endParaRPr lang="en-GB" sz="1100" dirty="0"/>
                    </a:p>
                  </a:txBody>
                  <a:tcPr anchor="ctr"/>
                </a:tc>
              </a:tr>
              <a:tr h="515134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[E0.00]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err="1" smtClean="0"/>
                        <a:t>Controllo</a:t>
                      </a:r>
                      <a:r>
                        <a:rPr lang="en-GB" sz="1100" baseline="0" dirty="0" smtClean="0"/>
                        <a:t> 2/3 </a:t>
                      </a:r>
                      <a:r>
                        <a:rPr lang="en-GB" sz="1100" baseline="0" dirty="0" err="1" smtClean="0"/>
                        <a:t>terminali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0</a:t>
                      </a:r>
                      <a:r>
                        <a:rPr lang="en-GB" sz="1100" dirty="0" smtClean="0"/>
                        <a:t> : 2 </a:t>
                      </a:r>
                      <a:r>
                        <a:rPr lang="en-GB" sz="1100" dirty="0" err="1" smtClean="0"/>
                        <a:t>terminali</a:t>
                      </a:r>
                      <a:r>
                        <a:rPr lang="en-GB" sz="1100" dirty="0" smtClean="0"/>
                        <a:t> (FWD/Stop, REV/Stop)</a:t>
                      </a:r>
                    </a:p>
                    <a:p>
                      <a:pPr algn="l"/>
                      <a:r>
                        <a:rPr lang="en-GB" sz="1100" b="1" dirty="0" smtClean="0"/>
                        <a:t>1</a:t>
                      </a:r>
                      <a:r>
                        <a:rPr lang="en-GB" sz="1100" dirty="0" smtClean="0"/>
                        <a:t> : 2 </a:t>
                      </a:r>
                      <a:r>
                        <a:rPr lang="en-GB" sz="1100" dirty="0" err="1" smtClean="0"/>
                        <a:t>terminali</a:t>
                      </a:r>
                      <a:r>
                        <a:rPr lang="en-GB" sz="1100" dirty="0" smtClean="0"/>
                        <a:t> (FWD/REV, Run/Stop)</a:t>
                      </a:r>
                    </a:p>
                    <a:p>
                      <a:pPr algn="l"/>
                      <a:r>
                        <a:rPr lang="en-GB" sz="1100" b="1" dirty="0" smtClean="0"/>
                        <a:t>2</a:t>
                      </a:r>
                      <a:r>
                        <a:rPr lang="en-GB" sz="1100" dirty="0" smtClean="0"/>
                        <a:t> : 3 </a:t>
                      </a:r>
                      <a:r>
                        <a:rPr lang="en-GB" sz="1100" dirty="0" err="1" smtClean="0"/>
                        <a:t>terminali</a:t>
                      </a:r>
                      <a:endParaRPr lang="en-GB" sz="11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954831" y="4454251"/>
          <a:ext cx="6660741" cy="1000458"/>
        </p:xfrm>
        <a:graphic>
          <a:graphicData uri="http://schemas.openxmlformats.org/drawingml/2006/table">
            <a:tbl>
              <a:tblPr/>
              <a:tblGrid>
                <a:gridCol w="3180691"/>
                <a:gridCol w="1740025"/>
                <a:gridCol w="1740025"/>
              </a:tblGrid>
              <a:tr h="201918"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Configurazione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b="1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[E0.00] = 0</a:t>
                      </a:r>
                      <a:endParaRPr lang="it-IT" sz="11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b="1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[E0.00] =</a:t>
                      </a:r>
                      <a:r>
                        <a:rPr lang="it-IT" sz="1100" b="1" baseline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 1</a:t>
                      </a:r>
                      <a:endParaRPr lang="it-IT" sz="11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1918">
                <a:tc>
                  <a:txBody>
                    <a:bodyPr/>
                    <a:lstStyle/>
                    <a:p>
                      <a:pPr marR="7175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Solo FWD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connesso con SC</a:t>
                      </a:r>
                      <a:endParaRPr lang="it-IT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Rotazione “Forward”</a:t>
                      </a:r>
                      <a:endParaRPr lang="it-IT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Rotazione “Forward”</a:t>
                      </a:r>
                      <a:endParaRPr lang="it-IT" sz="110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01918">
                <a:tc>
                  <a:txBody>
                    <a:bodyPr/>
                    <a:lstStyle/>
                    <a:p>
                      <a:pPr marR="7175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Solo REV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connesso con SC</a:t>
                      </a:r>
                      <a:endParaRPr lang="it-IT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Rotazione “Reverse”</a:t>
                      </a:r>
                      <a:endParaRPr lang="it-IT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smtClean="0">
                          <a:latin typeface="Arial"/>
                          <a:ea typeface="Calibri"/>
                          <a:cs typeface="Times New Roman"/>
                        </a:rPr>
                        <a:t>Stop</a:t>
                      </a:r>
                      <a:endParaRPr lang="it-IT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1918">
                <a:tc>
                  <a:txBody>
                    <a:bodyPr/>
                    <a:lstStyle/>
                    <a:p>
                      <a:pPr marR="7175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FWD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ed </a:t>
                      </a: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REV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entrambi connessi </a:t>
                      </a: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con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SC</a:t>
                      </a:r>
                      <a:endParaRPr lang="it-IT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Stop</a:t>
                      </a:r>
                      <a:endParaRPr lang="it-IT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Rotazione “Reverse”</a:t>
                      </a:r>
                      <a:endParaRPr lang="it-IT" sz="110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9515">
                <a:tc>
                  <a:txBody>
                    <a:bodyPr/>
                    <a:lstStyle/>
                    <a:p>
                      <a:pPr marR="7175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FWD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ed </a:t>
                      </a: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REV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entrambi </a:t>
                      </a: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non connessi con 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SC</a:t>
                      </a:r>
                      <a:endParaRPr lang="it-IT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Stop</a:t>
                      </a:r>
                      <a:endParaRPr lang="it-IT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Stop</a:t>
                      </a:r>
                      <a:endParaRPr lang="it-IT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14772" y="997868"/>
            <a:ext cx="7704856" cy="1044116"/>
          </a:xfrm>
          <a:ln w="0"/>
          <a:effectLst/>
        </p:spPr>
        <p:txBody>
          <a:bodyPr wrap="square" lIns="0" tIns="63500" rIns="0" bIns="0"/>
          <a:lstStyle/>
          <a:p>
            <a:pPr lvl="0" algn="just"/>
            <a:r>
              <a:rPr lang="it-IT" sz="1600" dirty="0" smtClean="0"/>
              <a:t>Si hanno a disposizione </a:t>
            </a:r>
            <a:r>
              <a:rPr lang="it-IT" sz="1600" b="1" dirty="0" smtClean="0"/>
              <a:t>5 ingressi digitali </a:t>
            </a:r>
            <a:r>
              <a:rPr lang="it-IT" sz="1600" dirty="0" smtClean="0"/>
              <a:t>[X1 .. X5]</a:t>
            </a:r>
          </a:p>
          <a:p>
            <a:pPr lvl="0"/>
            <a:r>
              <a:rPr lang="it-IT" sz="1600" dirty="0" smtClean="0"/>
              <a:t>La funzione associata ad ogni ingresso </a:t>
            </a:r>
            <a:r>
              <a:rPr lang="it-IT" sz="1600" b="1" u="sng" dirty="0" smtClean="0"/>
              <a:t>va determinata </a:t>
            </a:r>
            <a:r>
              <a:rPr lang="it-IT" sz="1600" dirty="0" smtClean="0"/>
              <a:t>attraverso i parametri [E0.01 .. E0.05] che corrispondono rispettivamente a [X1 .. X5]</a:t>
            </a:r>
          </a:p>
          <a:p>
            <a:pPr lvl="0"/>
            <a:endParaRPr lang="it-IT" sz="1600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529816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smtClean="0"/>
              <a:t>Settaggio degli ingressi digitali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54732" y="2005980"/>
          <a:ext cx="2016224" cy="3456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050"/>
                <a:gridCol w="1568174"/>
              </a:tblGrid>
              <a:tr h="31421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Descrizione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Inattivo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Multi-speed 1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Multi-speed 2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3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Multi-speed 3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smtClean="0"/>
                        <a:t>4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 err="1" smtClean="0"/>
                        <a:t>Riservato</a:t>
                      </a:r>
                      <a:r>
                        <a:rPr lang="en-GB" sz="1200" dirty="0" smtClean="0"/>
                        <a:t>)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Tempo </a:t>
                      </a:r>
                      <a:r>
                        <a:rPr lang="en-GB" sz="1200" dirty="0" err="1" smtClean="0"/>
                        <a:t>di</a:t>
                      </a:r>
                      <a:r>
                        <a:rPr lang="en-GB" sz="1200" dirty="0" smtClean="0"/>
                        <a:t> acc/</a:t>
                      </a:r>
                      <a:r>
                        <a:rPr lang="en-GB" sz="1200" dirty="0" err="1" smtClean="0"/>
                        <a:t>dec</a:t>
                      </a:r>
                      <a:r>
                        <a:rPr lang="en-GB" sz="120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6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Tempo di acc/dec 2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7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Controllo 3 terminali</a:t>
                      </a:r>
                      <a:endParaRPr lang="en-GB" sz="120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8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Stop a moto libero</a:t>
                      </a:r>
                      <a:endParaRPr lang="en-GB" sz="120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Up: </a:t>
                      </a:r>
                      <a:r>
                        <a:rPr lang="en-GB" sz="1200" dirty="0" err="1" smtClean="0"/>
                        <a:t>incremento</a:t>
                      </a:r>
                      <a:r>
                        <a:rPr lang="en-GB" sz="1200" baseline="0" dirty="0" smtClean="0"/>
                        <a:t> freq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106960" y="2005977"/>
          <a:ext cx="3276364" cy="3456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7"/>
                <a:gridCol w="2834607"/>
              </a:tblGrid>
              <a:tr h="31421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Descrizione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10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Down: </a:t>
                      </a:r>
                      <a:r>
                        <a:rPr lang="en-GB" sz="1200" dirty="0" err="1" smtClean="0"/>
                        <a:t>decremento</a:t>
                      </a:r>
                      <a:r>
                        <a:rPr lang="en-GB" sz="1200" dirty="0" smtClean="0"/>
                        <a:t> freq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11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Azzeramento</a:t>
                      </a:r>
                      <a:r>
                        <a:rPr lang="en-GB" sz="1200" dirty="0" smtClean="0"/>
                        <a:t> freq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12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 err="1" smtClean="0"/>
                        <a:t>Riservato</a:t>
                      </a:r>
                      <a:r>
                        <a:rPr lang="en-GB" sz="1200" dirty="0" smtClean="0"/>
                        <a:t>)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13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Attiva</a:t>
                      </a:r>
                      <a:r>
                        <a:rPr lang="en-GB" sz="1200" dirty="0" smtClean="0"/>
                        <a:t> DC brake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14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 err="1" smtClean="0"/>
                        <a:t>Riservato</a:t>
                      </a:r>
                      <a:r>
                        <a:rPr lang="en-GB" sz="1200" dirty="0" smtClean="0"/>
                        <a:t>)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Disattivazione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controllo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logico</a:t>
                      </a:r>
                      <a:endParaRPr lang="en-GB" sz="1200" dirty="0" smtClean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16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Pausa</a:t>
                      </a:r>
                      <a:r>
                        <a:rPr lang="en-GB" sz="1200" baseline="0" smtClean="0"/>
                        <a:t> controllo logico</a:t>
                      </a:r>
                      <a:endParaRPr lang="en-GB" sz="1200" smtClean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17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(</a:t>
                      </a:r>
                      <a:r>
                        <a:rPr lang="en-GB" sz="1200" dirty="0" err="1" smtClean="0"/>
                        <a:t>Riservato</a:t>
                      </a:r>
                      <a:r>
                        <a:rPr lang="en-GB" sz="1200" dirty="0" smtClean="0"/>
                        <a:t>)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18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Enable </a:t>
                      </a:r>
                      <a:r>
                        <a:rPr lang="en-GB" sz="1200" dirty="0" err="1" smtClean="0"/>
                        <a:t>seconda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sorgente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di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frequenza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19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Contatto</a:t>
                      </a:r>
                      <a:r>
                        <a:rPr lang="en-GB" sz="1200" dirty="0" smtClean="0"/>
                        <a:t> ext </a:t>
                      </a:r>
                      <a:r>
                        <a:rPr lang="en-GB" sz="1200" dirty="0" err="1" smtClean="0"/>
                        <a:t>errore</a:t>
                      </a:r>
                      <a:r>
                        <a:rPr lang="en-GB" sz="1200" dirty="0" smtClean="0"/>
                        <a:t> N.O.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5419329" y="2005980"/>
          <a:ext cx="3024335" cy="328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43"/>
                <a:gridCol w="2598192"/>
              </a:tblGrid>
              <a:tr h="31421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Descrizione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20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Contatto</a:t>
                      </a:r>
                      <a:r>
                        <a:rPr lang="en-GB" sz="1200" dirty="0" smtClean="0"/>
                        <a:t> ext </a:t>
                      </a:r>
                      <a:r>
                        <a:rPr lang="en-GB" sz="1200" dirty="0" err="1" smtClean="0"/>
                        <a:t>errore</a:t>
                      </a:r>
                      <a:r>
                        <a:rPr lang="en-GB" sz="1200" dirty="0" smtClean="0"/>
                        <a:t> N.C.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21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Reset ext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smtClean="0"/>
                        <a:t>22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Enable </a:t>
                      </a:r>
                      <a:r>
                        <a:rPr lang="en-GB" sz="1200" dirty="0" err="1" smtClean="0"/>
                        <a:t>seconda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sorgente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di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comando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23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Forward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24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Reverse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Jog in Forward</a:t>
                      </a:r>
                      <a:endParaRPr lang="en-GB" sz="120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26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Jog in Reverse</a:t>
                      </a:r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27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Conteggio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degli</a:t>
                      </a:r>
                      <a:r>
                        <a:rPr lang="en-GB" sz="1200" dirty="0" smtClean="0"/>
                        <a:t> input</a:t>
                      </a:r>
                      <a:endParaRPr lang="en-GB" sz="1200" dirty="0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28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Reset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conteggio</a:t>
                      </a:r>
                      <a:endParaRPr lang="en-GB" sz="1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egnaposto numero diapositiva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33400" y="1357908"/>
            <a:ext cx="7315200" cy="1332148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800" b="1" i="1" dirty="0" smtClean="0"/>
              <a:t>Parametrizzazione</a:t>
            </a:r>
            <a:r>
              <a:rPr lang="it-IT" sz="1800" dirty="0" smtClean="0"/>
              <a:t>	[b1.00] = 0	</a:t>
            </a:r>
            <a:r>
              <a:rPr lang="it-IT" sz="1800" i="1" dirty="0" smtClean="0"/>
              <a:t>(valore di default)</a:t>
            </a:r>
            <a:r>
              <a:rPr lang="it-IT" sz="1800" dirty="0" smtClean="0"/>
              <a:t>	</a:t>
            </a:r>
          </a:p>
          <a:p>
            <a:pPr>
              <a:buNone/>
            </a:pPr>
            <a:endParaRPr lang="it-IT" sz="1800" dirty="0" smtClean="0"/>
          </a:p>
          <a:p>
            <a:pPr lvl="0"/>
            <a:r>
              <a:rPr lang="it-IT" sz="1800" dirty="0" smtClean="0"/>
              <a:t>Frequenza selezionata tramite potenziometro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41412"/>
            <a:ext cx="7874260" cy="608484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smtClean="0"/>
              <a:t>Comando da </a:t>
            </a:r>
            <a:r>
              <a:rPr lang="it-IT" b="1" dirty="0" smtClean="0"/>
              <a:t>potenziometro</a:t>
            </a:r>
            <a:r>
              <a:rPr lang="it-IT" dirty="0" smtClean="0"/>
              <a:t> su pannello operativo</a:t>
            </a:r>
            <a:r>
              <a:rPr lang="it-IT" b="1" i="1" dirty="0" smtClean="0"/>
              <a:t/>
            </a:r>
            <a:br>
              <a:rPr lang="it-IT" b="1" i="1" dirty="0" smtClean="0"/>
            </a:br>
            <a:endParaRPr lang="en-GB" b="0" dirty="0"/>
          </a:p>
        </p:txBody>
      </p:sp>
      <p:sp>
        <p:nvSpPr>
          <p:cNvPr id="7" name="Titolo 1_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522784" y="2945668"/>
            <a:ext cx="7622232" cy="60848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839788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sch Office Sans" pitchFamily="34" charset="0"/>
              </a:rPr>
              <a:t>Comando da </a:t>
            </a:r>
            <a:r>
              <a:rPr kumimoji="0" lang="it-IT" sz="2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sch Office Sans" pitchFamily="34" charset="0"/>
              </a:rPr>
              <a:t>display</a:t>
            </a:r>
            <a:r>
              <a:rPr kumimoji="0" lang="it-IT" sz="2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sch Office Sans" pitchFamily="34" charset="0"/>
              </a:rPr>
              <a:t> su pannello operativo</a:t>
            </a:r>
            <a:endParaRPr kumimoji="0" lang="it-IT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sch Office Sans" pitchFamily="34" charset="0"/>
            </a:endParaRPr>
          </a:p>
        </p:txBody>
      </p:sp>
      <p:sp>
        <p:nvSpPr>
          <p:cNvPr id="10" name="Segnaposto testo 7_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522784" y="3734172"/>
            <a:ext cx="7668852" cy="133214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marL="304800" marR="0" lvl="0" indent="-304800" algn="l" defTabSz="839788" rtl="0" eaLnBrk="0" fontAlgn="base" latinLnBrk="0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/>
              <a:buNone/>
              <a:tabLst/>
              <a:defRPr/>
            </a:pPr>
            <a:r>
              <a:rPr kumimoji="0" lang="it-IT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Parametrizzazione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	[b1.00] = 1		</a:t>
            </a:r>
          </a:p>
          <a:p>
            <a:pPr marL="304800" marR="0" lvl="0" indent="-304800" algn="l" defTabSz="839788" rtl="0" eaLnBrk="0" fontAlgn="base" latinLnBrk="0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/>
              <a:buNone/>
              <a:tabLst/>
              <a:defRPr/>
            </a:pPr>
            <a:endParaRPr kumimoji="0" lang="it-IT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  <a:p>
            <a:pPr marL="304800" lvl="0" indent="-304800" defTabSz="839788">
              <a:lnSpc>
                <a:spcPct val="111000"/>
              </a:lnSpc>
              <a:spcBef>
                <a:spcPct val="20000"/>
              </a:spcBef>
              <a:buSzPct val="100000"/>
              <a:buFont typeface="Wingdings"/>
              <a:buChar char="§"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Set </a:t>
            </a:r>
            <a:r>
              <a:rPr kumimoji="0" 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point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 </a:t>
            </a:r>
            <a:r>
              <a:rPr lang="it-IT" dirty="0" smtClean="0"/>
              <a:t>di frequenza inserito mediante pannello operatore attraverso il parametro </a:t>
            </a:r>
            <a:r>
              <a:rPr lang="it-IT" b="1" dirty="0" smtClean="0"/>
              <a:t>[b1.04]</a:t>
            </a:r>
            <a:endParaRPr kumimoji="0" lang="it-IT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6760" y="1285900"/>
            <a:ext cx="8028892" cy="4032448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800" b="1" i="1" dirty="0" smtClean="0"/>
              <a:t>Parametrizzazione</a:t>
            </a:r>
            <a:r>
              <a:rPr lang="it-IT" sz="1800" dirty="0" smtClean="0"/>
              <a:t>	[b1.00] = 4	</a:t>
            </a:r>
          </a:p>
          <a:p>
            <a:pPr>
              <a:buNone/>
            </a:pPr>
            <a:endParaRPr lang="it-IT" sz="1400" dirty="0" smtClean="0"/>
          </a:p>
          <a:p>
            <a:pPr lvl="0"/>
            <a:r>
              <a:rPr lang="it-IT" sz="1400" dirty="0" smtClean="0"/>
              <a:t>A due ingressi </a:t>
            </a:r>
            <a:r>
              <a:rPr lang="it-IT" sz="1400" u="sng" dirty="0" smtClean="0"/>
              <a:t>devono essere associate </a:t>
            </a:r>
            <a:r>
              <a:rPr lang="it-IT" sz="1400" dirty="0" smtClean="0"/>
              <a:t>le funzioni di Up/Down </a:t>
            </a:r>
          </a:p>
          <a:p>
            <a:pPr lvl="0"/>
            <a:endParaRPr lang="it-IT" sz="1400" dirty="0" smtClean="0"/>
          </a:p>
          <a:p>
            <a:pPr lvl="0"/>
            <a:r>
              <a:rPr lang="it-IT" sz="1400" dirty="0" smtClean="0"/>
              <a:t>Incremento di</a:t>
            </a:r>
            <a:r>
              <a:rPr lang="it-IT" sz="1400" b="1" dirty="0" smtClean="0"/>
              <a:t> </a:t>
            </a:r>
            <a:r>
              <a:rPr lang="it-IT" sz="1400" dirty="0" smtClean="0"/>
              <a:t>frequenza attivando ingresso associato al comando “UP”</a:t>
            </a:r>
          </a:p>
          <a:p>
            <a:pPr lvl="0"/>
            <a:endParaRPr lang="it-IT" sz="1400" dirty="0" smtClean="0"/>
          </a:p>
          <a:p>
            <a:r>
              <a:rPr lang="it-IT" sz="1400" dirty="0" smtClean="0"/>
              <a:t>Incremento di</a:t>
            </a:r>
            <a:r>
              <a:rPr lang="it-IT" sz="1400" b="1" dirty="0" smtClean="0"/>
              <a:t> </a:t>
            </a:r>
            <a:r>
              <a:rPr lang="it-IT" sz="1400" dirty="0" smtClean="0"/>
              <a:t>frequenza attivando ingresso associato al comando “DOWN”</a:t>
            </a:r>
          </a:p>
          <a:p>
            <a:endParaRPr lang="it-IT" sz="1400" dirty="0" smtClean="0"/>
          </a:p>
          <a:p>
            <a:r>
              <a:rPr lang="it-IT" sz="1400" dirty="0" smtClean="0"/>
              <a:t>Il </a:t>
            </a:r>
            <a:r>
              <a:rPr lang="it-IT" sz="1400" b="1" dirty="0" smtClean="0"/>
              <a:t>passo</a:t>
            </a:r>
            <a:r>
              <a:rPr lang="it-IT" sz="1400" dirty="0" smtClean="0"/>
              <a:t> di incremento/decremento della frequenza è determinabile attraverso il parametro [S3.32] </a:t>
            </a:r>
            <a:r>
              <a:rPr lang="it-IT" sz="1400" i="1" dirty="0" smtClean="0"/>
              <a:t>(valore di default 1 Hz/s)</a:t>
            </a:r>
          </a:p>
          <a:p>
            <a:endParaRPr lang="it-IT" sz="1400" i="1" dirty="0" smtClean="0"/>
          </a:p>
          <a:p>
            <a:r>
              <a:rPr lang="it-IT" sz="1400" dirty="0" smtClean="0"/>
              <a:t>La </a:t>
            </a:r>
            <a:r>
              <a:rPr lang="it-IT" sz="1400" b="1" dirty="0" smtClean="0"/>
              <a:t>frequenza iniziale</a:t>
            </a:r>
            <a:r>
              <a:rPr lang="it-IT" sz="1400" dirty="0" smtClean="0"/>
              <a:t> è selezionabile attraverso il parametro [S3.33] </a:t>
            </a:r>
            <a:r>
              <a:rPr lang="it-IT" sz="1400" i="1" dirty="0" smtClean="0"/>
              <a:t>(valore di default  0.00 Hz)</a:t>
            </a:r>
          </a:p>
          <a:p>
            <a:endParaRPr lang="it-IT" sz="1400" dirty="0" smtClean="0"/>
          </a:p>
          <a:p>
            <a:r>
              <a:rPr lang="it-IT" sz="1400" dirty="0" smtClean="0"/>
              <a:t>Comando di</a:t>
            </a:r>
            <a:r>
              <a:rPr lang="it-IT" sz="1400" b="1" dirty="0" smtClean="0"/>
              <a:t> Stop</a:t>
            </a:r>
            <a:r>
              <a:rPr lang="it-IT" sz="1400" dirty="0" smtClean="0"/>
              <a:t> gestibile sia da pannello di comando che da remoto</a:t>
            </a:r>
            <a:endParaRPr lang="it-IT" sz="1600" dirty="0" smtClean="0"/>
          </a:p>
          <a:p>
            <a:pPr lvl="0"/>
            <a:endParaRPr lang="it-IT" sz="1600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41412"/>
            <a:ext cx="7622232" cy="608484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smtClean="0"/>
              <a:t>Up/Down da remoto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6760" y="1429916"/>
            <a:ext cx="8028892" cy="3564396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600" b="1" i="1" dirty="0" smtClean="0"/>
              <a:t>Parametrizzazione</a:t>
            </a:r>
            <a:r>
              <a:rPr lang="it-IT" sz="1600" dirty="0" smtClean="0"/>
              <a:t>	[b1.00] = 6</a:t>
            </a:r>
          </a:p>
          <a:p>
            <a:pPr>
              <a:buNone/>
            </a:pPr>
            <a:endParaRPr lang="it-IT" sz="1600" dirty="0" smtClean="0"/>
          </a:p>
          <a:p>
            <a:r>
              <a:rPr lang="it-IT" sz="1600" dirty="0" smtClean="0"/>
              <a:t>Ad un numero compreso fra 1 e 3 di ingressi </a:t>
            </a:r>
            <a:r>
              <a:rPr lang="it-IT" sz="1600" u="sng" dirty="0" smtClean="0"/>
              <a:t>devono essere associate</a:t>
            </a:r>
            <a:r>
              <a:rPr lang="it-IT" sz="1600" dirty="0" smtClean="0"/>
              <a:t> le funzioni di </a:t>
            </a:r>
            <a:r>
              <a:rPr lang="it-IT" sz="1600" dirty="0" err="1" smtClean="0"/>
              <a:t>Multi-speed</a:t>
            </a:r>
            <a:r>
              <a:rPr lang="it-IT" sz="1600" dirty="0" smtClean="0"/>
              <a:t> </a:t>
            </a:r>
          </a:p>
          <a:p>
            <a:pPr lvl="0"/>
            <a:endParaRPr lang="it-IT" sz="1600" dirty="0" smtClean="0"/>
          </a:p>
          <a:p>
            <a:r>
              <a:rPr lang="it-IT" sz="1600" dirty="0" smtClean="0"/>
              <a:t>Attraverso la </a:t>
            </a:r>
            <a:r>
              <a:rPr lang="it-IT" sz="1600" b="1" dirty="0" smtClean="0"/>
              <a:t>combinazione binaria </a:t>
            </a:r>
            <a:r>
              <a:rPr lang="it-IT" sz="1600" dirty="0" smtClean="0"/>
              <a:t>associata a questi ingressi vengono attivate le velocità memorizzate</a:t>
            </a:r>
          </a:p>
          <a:p>
            <a:pPr lvl="0"/>
            <a:endParaRPr lang="it-IT" sz="1600" dirty="0" smtClean="0"/>
          </a:p>
          <a:p>
            <a:r>
              <a:rPr lang="it-IT" sz="1600" dirty="0" smtClean="0"/>
              <a:t>Entra in funzione ogniqualvolta il numero binario associato agli ingressi è </a:t>
            </a:r>
            <a:r>
              <a:rPr lang="it-IT" sz="1600" u="sng" dirty="0" smtClean="0"/>
              <a:t>diverso</a:t>
            </a:r>
            <a:r>
              <a:rPr lang="it-IT" sz="1600" dirty="0" smtClean="0"/>
              <a:t> da 0</a:t>
            </a:r>
          </a:p>
          <a:p>
            <a:pPr lvl="0"/>
            <a:endParaRPr lang="it-IT" sz="1600" dirty="0" smtClean="0"/>
          </a:p>
          <a:p>
            <a:r>
              <a:rPr lang="it-IT" sz="1600" dirty="0" smtClean="0"/>
              <a:t>Comando di</a:t>
            </a:r>
            <a:r>
              <a:rPr lang="it-IT" sz="1600" b="1" dirty="0" smtClean="0"/>
              <a:t> Stop</a:t>
            </a:r>
            <a:r>
              <a:rPr lang="it-IT" sz="1600" dirty="0" smtClean="0"/>
              <a:t> gestibile sia da pannello di comando che da remoto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err="1" smtClean="0"/>
              <a:t>Multi-speed</a:t>
            </a:r>
            <a:r>
              <a:rPr lang="it-IT" dirty="0" smtClean="0"/>
              <a:t> da remoto - 1</a:t>
            </a:r>
            <a:br>
              <a:rPr lang="it-IT" dirty="0" smtClean="0"/>
            </a:b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err="1" smtClean="0"/>
              <a:t>Multi-speed</a:t>
            </a:r>
            <a:r>
              <a:rPr lang="it-IT" dirty="0" smtClean="0"/>
              <a:t> da remoto - 2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2196970" y="2266036"/>
          <a:ext cx="4140461" cy="266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78"/>
                <a:gridCol w="1261439"/>
                <a:gridCol w="1088472"/>
                <a:gridCol w="1088472"/>
              </a:tblGrid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Par.</a:t>
                      </a:r>
                      <a:endParaRPr lang="en-US" sz="12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/>
                        <a:t>Descrizione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Range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Default</a:t>
                      </a:r>
                      <a:endParaRPr lang="en-GB" sz="1200" b="1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0.00 -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</a:t>
                      </a:r>
                      <a:r>
                        <a:rPr lang="en-GB" sz="1200" smtClean="0"/>
                        <a:t>.00 </a:t>
                      </a:r>
                      <a:r>
                        <a:rPr lang="en-GB" sz="1200" dirty="0" smtClean="0"/>
                        <a:t>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2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0.00 – HF</a:t>
                      </a:r>
                      <a:endParaRPr lang="en-GB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3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–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/>
                        <a:t>0.00 </a:t>
                      </a:r>
                      <a:r>
                        <a:rPr lang="en-GB" sz="1200" dirty="0" smtClean="0"/>
                        <a:t>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4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–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5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–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6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–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/>
                        <a:t>0.00 </a:t>
                      </a:r>
                      <a:r>
                        <a:rPr lang="en-GB" sz="1200" dirty="0" smtClean="0"/>
                        <a:t>Hz</a:t>
                      </a:r>
                      <a:endParaRPr lang="en-GB" sz="1200" b="0" dirty="0"/>
                    </a:p>
                  </a:txBody>
                  <a:tcPr anchor="ctr"/>
                </a:tc>
              </a:tr>
              <a:tr h="333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[E2.16]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Velocità</a:t>
                      </a:r>
                      <a:r>
                        <a:rPr lang="en-GB" sz="1200" baseline="0" dirty="0" smtClean="0"/>
                        <a:t> 7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– HF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0.00 Hz</a:t>
                      </a:r>
                      <a:endParaRPr lang="en-GB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Segnaposto testo 7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533400" y="1357908"/>
            <a:ext cx="7315200" cy="504056"/>
          </a:xfrm>
          <a:ln w="0"/>
          <a:effectLst/>
        </p:spPr>
        <p:txBody>
          <a:bodyPr wrap="square" lIns="0" tIns="63500" rIns="0" bIns="0"/>
          <a:lstStyle/>
          <a:p>
            <a:pPr lvl="0"/>
            <a:r>
              <a:rPr lang="it-IT" sz="1800" dirty="0" smtClean="0"/>
              <a:t>7 diverse velocità impostabili secondo i seguenti parametri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58788" y="1213892"/>
            <a:ext cx="7560840" cy="4284476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600" b="1" i="1" dirty="0" smtClean="0"/>
              <a:t>Parametrizzazione</a:t>
            </a:r>
            <a:r>
              <a:rPr lang="it-IT" sz="1600" dirty="0" smtClean="0"/>
              <a:t>	[E2.30] ≠ 0	</a:t>
            </a:r>
          </a:p>
          <a:p>
            <a:pPr>
              <a:buNone/>
            </a:pPr>
            <a:endParaRPr lang="it-IT" sz="900" dirty="0" smtClean="0"/>
          </a:p>
          <a:p>
            <a:pPr lvl="0"/>
            <a:r>
              <a:rPr lang="it-IT" sz="1600" dirty="0" smtClean="0"/>
              <a:t>Attivabile in </a:t>
            </a:r>
            <a:r>
              <a:rPr lang="it-IT" sz="1600" u="sng" dirty="0" smtClean="0"/>
              <a:t>qualsiasi modalità</a:t>
            </a:r>
            <a:r>
              <a:rPr lang="it-IT" sz="1600" dirty="0" smtClean="0"/>
              <a:t> di lavoro associata al parametro [b1.00]</a:t>
            </a:r>
          </a:p>
          <a:p>
            <a:pPr lvl="0"/>
            <a:endParaRPr lang="it-IT" sz="900" dirty="0" smtClean="0"/>
          </a:p>
          <a:p>
            <a:r>
              <a:rPr lang="it-IT" sz="1600" dirty="0" smtClean="0"/>
              <a:t>Entra in funzione ogniqualvolta viene inviato comando di </a:t>
            </a:r>
            <a:r>
              <a:rPr lang="it-IT" sz="1600" dirty="0" err="1" smtClean="0"/>
              <a:t>Run</a:t>
            </a:r>
            <a:r>
              <a:rPr lang="it-IT" sz="1600" dirty="0" smtClean="0"/>
              <a:t> con parametro </a:t>
            </a:r>
            <a:r>
              <a:rPr lang="it-IT" sz="1600" b="1" dirty="0" smtClean="0"/>
              <a:t>[E2.21 ] ≠ 0</a:t>
            </a:r>
          </a:p>
          <a:p>
            <a:endParaRPr lang="it-IT" sz="900" dirty="0" smtClean="0"/>
          </a:p>
          <a:p>
            <a:r>
              <a:rPr lang="it-IT" sz="1600" dirty="0" smtClean="0"/>
              <a:t>I parametri relativi alla definizione del valore e durata dei livelli di velocità, direzione di rotazione e transitori di accelerazione appartengono alla        famiglia </a:t>
            </a:r>
            <a:r>
              <a:rPr lang="it-IT" sz="1600" b="1" dirty="0" smtClean="0"/>
              <a:t>“E2”</a:t>
            </a:r>
          </a:p>
          <a:p>
            <a:pPr>
              <a:buNone/>
            </a:pPr>
            <a:endParaRPr lang="it-IT" sz="900" dirty="0" smtClean="0"/>
          </a:p>
          <a:p>
            <a:r>
              <a:rPr lang="it-IT" sz="1600" dirty="0" smtClean="0"/>
              <a:t>L’esecuzione del profilo di velocità può essere </a:t>
            </a:r>
            <a:r>
              <a:rPr lang="it-IT" sz="1600" b="1" dirty="0" smtClean="0"/>
              <a:t>terminata</a:t>
            </a:r>
            <a:r>
              <a:rPr lang="it-IT" sz="1600" dirty="0" smtClean="0"/>
              <a:t> anticipatamente attivando un ingresso associato alla funzione “</a:t>
            </a:r>
            <a:r>
              <a:rPr lang="en-GB" sz="1600" i="1" dirty="0" err="1" smtClean="0"/>
              <a:t>Disattivazione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controllo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logico</a:t>
            </a:r>
            <a:r>
              <a:rPr lang="it-IT" sz="1600" dirty="0" smtClean="0"/>
              <a:t>”</a:t>
            </a:r>
          </a:p>
          <a:p>
            <a:pPr>
              <a:buNone/>
            </a:pPr>
            <a:endParaRPr lang="it-IT" sz="900" dirty="0" smtClean="0"/>
          </a:p>
          <a:p>
            <a:pPr lvl="0"/>
            <a:r>
              <a:rPr lang="it-IT" sz="1600" dirty="0" smtClean="0"/>
              <a:t>L’esecuzione del profilo di velocità può essere messa in </a:t>
            </a:r>
            <a:r>
              <a:rPr lang="it-IT" sz="1600" b="1" dirty="0" smtClean="0"/>
              <a:t>pausa</a:t>
            </a:r>
            <a:r>
              <a:rPr lang="it-IT" sz="1600" dirty="0" smtClean="0"/>
              <a:t> attivando un ingresso associato alla funzione “</a:t>
            </a:r>
            <a:r>
              <a:rPr lang="it-IT" sz="1600" i="1" dirty="0" smtClean="0"/>
              <a:t>Pausa controllo logico</a:t>
            </a:r>
            <a:r>
              <a:rPr lang="it-IT" sz="1600" dirty="0" smtClean="0"/>
              <a:t>”</a:t>
            </a:r>
            <a:endParaRPr lang="it-IT" sz="16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err="1" smtClean="0"/>
              <a:t>Simple</a:t>
            </a:r>
            <a:r>
              <a:rPr lang="it-IT" dirty="0" smtClean="0"/>
              <a:t> PLC (profilo di velocità) - 1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err="1" smtClean="0"/>
              <a:t>Simple</a:t>
            </a:r>
            <a:r>
              <a:rPr lang="it-IT" dirty="0" smtClean="0"/>
              <a:t> PLC (profilo di velocità) - 2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026840" y="1213892"/>
          <a:ext cx="6660740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1656184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Descrizione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[E2.21]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err="1" smtClean="0"/>
                        <a:t>Modalità</a:t>
                      </a:r>
                      <a:r>
                        <a:rPr lang="en-GB" sz="1200" dirty="0" smtClean="0"/>
                        <a:t> Simple PLC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0</a:t>
                      </a:r>
                      <a:r>
                        <a:rPr lang="en-GB" sz="1200" dirty="0" smtClean="0"/>
                        <a:t> : </a:t>
                      </a:r>
                      <a:r>
                        <a:rPr lang="en-GB" sz="1200" dirty="0" err="1" smtClean="0"/>
                        <a:t>Disattivo</a:t>
                      </a:r>
                      <a:endParaRPr lang="en-GB" sz="1200" dirty="0" smtClean="0"/>
                    </a:p>
                    <a:p>
                      <a:pPr algn="l"/>
                      <a:r>
                        <a:rPr lang="en-GB" sz="1200" b="1" dirty="0" smtClean="0"/>
                        <a:t>1</a:t>
                      </a:r>
                      <a:r>
                        <a:rPr lang="en-GB" sz="1200" dirty="0" smtClean="0"/>
                        <a:t> : Stop </a:t>
                      </a:r>
                      <a:r>
                        <a:rPr lang="en-GB" sz="1200" dirty="0" err="1" smtClean="0"/>
                        <a:t>dopo</a:t>
                      </a:r>
                      <a:r>
                        <a:rPr lang="en-GB" sz="1200" dirty="0" smtClean="0"/>
                        <a:t> un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ciclo</a:t>
                      </a:r>
                      <a:endParaRPr lang="en-GB" sz="1200" dirty="0" smtClean="0"/>
                    </a:p>
                    <a:p>
                      <a:pPr algn="l"/>
                      <a:r>
                        <a:rPr lang="en-GB" sz="1200" b="1" dirty="0" smtClean="0"/>
                        <a:t>2</a:t>
                      </a:r>
                      <a:r>
                        <a:rPr lang="en-GB" sz="1200" dirty="0" smtClean="0"/>
                        <a:t> : </a:t>
                      </a:r>
                      <a:r>
                        <a:rPr lang="en-GB" sz="1200" dirty="0" err="1" smtClean="0"/>
                        <a:t>Esecuzione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ciclica</a:t>
                      </a:r>
                      <a:endParaRPr lang="en-GB" sz="1200" dirty="0" smtClean="0"/>
                    </a:p>
                    <a:p>
                      <a:pPr algn="l"/>
                      <a:r>
                        <a:rPr lang="en-GB" sz="1200" b="1" dirty="0" smtClean="0"/>
                        <a:t>3</a:t>
                      </a:r>
                      <a:r>
                        <a:rPr lang="en-GB" sz="1200" dirty="0" smtClean="0"/>
                        <a:t> : Continua </a:t>
                      </a:r>
                      <a:r>
                        <a:rPr lang="en-GB" sz="1200" dirty="0" err="1" smtClean="0"/>
                        <a:t>all’aultima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velocità</a:t>
                      </a:r>
                      <a:r>
                        <a:rPr lang="en-GB" sz="1200" dirty="0" smtClean="0"/>
                        <a:t> al </a:t>
                      </a:r>
                      <a:r>
                        <a:rPr lang="en-GB" sz="1200" dirty="0" err="1" smtClean="0"/>
                        <a:t>termine</a:t>
                      </a:r>
                      <a:r>
                        <a:rPr lang="en-GB" sz="1200" dirty="0" smtClean="0"/>
                        <a:t> del primo </a:t>
                      </a:r>
                      <a:r>
                        <a:rPr lang="en-GB" sz="1200" dirty="0" err="1" smtClean="0"/>
                        <a:t>ciclo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Segnaposto testo 7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86780" y="2510036"/>
            <a:ext cx="7740860" cy="2808312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400" dirty="0" smtClean="0"/>
              <a:t>Le velocità vengono impostate tramite i parametri da [E2.10] a [E2.16] </a:t>
            </a:r>
            <a:r>
              <a:rPr lang="it-IT" sz="1400" i="1" dirty="0" smtClean="0"/>
              <a:t>(vedi </a:t>
            </a:r>
            <a:r>
              <a:rPr lang="it-IT" sz="1400" b="1" i="1" dirty="0" err="1" smtClean="0"/>
              <a:t>multi-speed</a:t>
            </a:r>
            <a:r>
              <a:rPr lang="it-IT" sz="1400" i="1" dirty="0" smtClean="0"/>
              <a:t>)</a:t>
            </a:r>
          </a:p>
          <a:p>
            <a:r>
              <a:rPr lang="it-IT" sz="1400" dirty="0" smtClean="0"/>
              <a:t>La </a:t>
            </a:r>
            <a:r>
              <a:rPr lang="it-IT" sz="1400" b="1" dirty="0" smtClean="0"/>
              <a:t>prima velocità</a:t>
            </a:r>
            <a:r>
              <a:rPr lang="it-IT" sz="1400" dirty="0" smtClean="0"/>
              <a:t> eseguita è quella base, determinata dal parametro [b1.04]</a:t>
            </a:r>
          </a:p>
          <a:p>
            <a:r>
              <a:rPr lang="it-IT" sz="1400" dirty="0" smtClean="0"/>
              <a:t>Parametri pari fra [E2.35] e [E2.50] definiscono il </a:t>
            </a:r>
            <a:r>
              <a:rPr lang="it-IT" sz="1400" u="sng" dirty="0" smtClean="0"/>
              <a:t>tempo di mantenimento</a:t>
            </a:r>
            <a:r>
              <a:rPr lang="it-IT" sz="1400" dirty="0" smtClean="0"/>
              <a:t> per ogni livello di velocità </a:t>
            </a:r>
            <a:r>
              <a:rPr lang="it-IT" sz="1400" i="1" dirty="0" smtClean="0"/>
              <a:t>(da 0 a 6000 secondi), </a:t>
            </a:r>
            <a:r>
              <a:rPr lang="it-IT" sz="1400" u="sng" dirty="0" smtClean="0">
                <a:solidFill>
                  <a:srgbClr val="C00000"/>
                </a:solidFill>
              </a:rPr>
              <a:t>di base è </a:t>
            </a:r>
            <a:r>
              <a:rPr lang="it-IT" sz="1400" u="sng" smtClean="0">
                <a:solidFill>
                  <a:srgbClr val="C00000"/>
                </a:solidFill>
              </a:rPr>
              <a:t>20 s.</a:t>
            </a:r>
            <a:endParaRPr lang="it-IT" sz="1400" u="sng" dirty="0" smtClean="0"/>
          </a:p>
          <a:p>
            <a:r>
              <a:rPr lang="it-IT" sz="1400" dirty="0" smtClean="0"/>
              <a:t>Parametri dispari fra [E2.35] e [E2.50] definiscono le </a:t>
            </a:r>
            <a:r>
              <a:rPr lang="it-IT" sz="1400" u="sng" dirty="0" smtClean="0"/>
              <a:t>caratteristiche di ogni livello </a:t>
            </a:r>
            <a:r>
              <a:rPr lang="it-IT" sz="1400" dirty="0" smtClean="0"/>
              <a:t>di velocità </a:t>
            </a:r>
            <a:r>
              <a:rPr lang="it-IT" sz="1400" i="1" dirty="0" smtClean="0"/>
              <a:t>(tre cifre)</a:t>
            </a:r>
          </a:p>
          <a:p>
            <a:pPr lvl="2"/>
            <a:r>
              <a:rPr lang="it-IT" sz="1400" i="1" dirty="0" smtClean="0"/>
              <a:t>Le tre cifre vanno inserite secondo la seguente logica :</a:t>
            </a:r>
          </a:p>
          <a:p>
            <a:pPr lvl="3"/>
            <a:r>
              <a:rPr lang="it-IT" sz="1400" b="1" i="1" dirty="0" smtClean="0"/>
              <a:t>1° </a:t>
            </a:r>
            <a:r>
              <a:rPr lang="it-IT" sz="1400" i="1" dirty="0" smtClean="0"/>
              <a:t>cifra =&gt; </a:t>
            </a:r>
            <a:r>
              <a:rPr lang="it-IT" sz="1400" b="1" i="1" dirty="0" smtClean="0"/>
              <a:t>0</a:t>
            </a:r>
            <a:r>
              <a:rPr lang="it-IT" sz="1400" i="1" dirty="0" smtClean="0"/>
              <a:t> : </a:t>
            </a:r>
            <a:r>
              <a:rPr lang="it-IT" sz="1400" i="1" dirty="0" err="1" smtClean="0"/>
              <a:t>Forward</a:t>
            </a:r>
            <a:r>
              <a:rPr lang="it-IT" sz="1400" i="1" dirty="0" smtClean="0"/>
              <a:t> , </a:t>
            </a:r>
            <a:r>
              <a:rPr lang="it-IT" sz="1400" b="1" i="1" dirty="0" smtClean="0"/>
              <a:t>1</a:t>
            </a:r>
            <a:r>
              <a:rPr lang="it-IT" sz="1400" i="1" dirty="0" smtClean="0"/>
              <a:t> : Reverse</a:t>
            </a:r>
          </a:p>
          <a:p>
            <a:pPr lvl="3"/>
            <a:r>
              <a:rPr lang="it-IT" sz="1400" b="1" i="1" dirty="0" smtClean="0"/>
              <a:t>2° </a:t>
            </a:r>
            <a:r>
              <a:rPr lang="it-IT" sz="1400" i="1" dirty="0" smtClean="0"/>
              <a:t>cifra =&gt; definiscono accelerazione (1 - 4)</a:t>
            </a:r>
          </a:p>
          <a:p>
            <a:pPr lvl="3"/>
            <a:r>
              <a:rPr lang="it-IT" sz="1400" b="1" i="1" dirty="0" smtClean="0"/>
              <a:t>3° </a:t>
            </a:r>
            <a:r>
              <a:rPr lang="it-IT" sz="1400" i="1" dirty="0" smtClean="0"/>
              <a:t>cifra =&gt; definiscono decelerazione (1 - 4)</a:t>
            </a:r>
          </a:p>
          <a:p>
            <a:pPr lvl="0"/>
            <a:endParaRPr lang="it-IT" sz="1400" dirty="0" smtClean="0"/>
          </a:p>
        </p:txBody>
      </p:sp>
      <p:sp>
        <p:nvSpPr>
          <p:cNvPr id="8" name="CasellaDiTesto 7"/>
          <p:cNvSpPr txBox="1"/>
          <p:nvPr>
            <p:custDataLst>
              <p:tags r:id="rId7"/>
            </p:custDataLst>
          </p:nvPr>
        </p:nvSpPr>
        <p:spPr>
          <a:xfrm>
            <a:off x="5203304" y="5041349"/>
            <a:ext cx="3060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>
                <a:solidFill>
                  <a:srgbClr val="0070C0"/>
                </a:solidFill>
              </a:rPr>
              <a:t>Dettagli a pag. 110 del Manuale EFC 3600</a:t>
            </a:r>
            <a:endParaRPr lang="en-GB" sz="1200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6760" y="1537928"/>
            <a:ext cx="8028892" cy="3276364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800" b="1" i="1" dirty="0" smtClean="0"/>
              <a:t>Parametrizzazione</a:t>
            </a:r>
            <a:r>
              <a:rPr lang="it-IT" sz="1800" dirty="0" smtClean="0"/>
              <a:t>	 [b1.00] = 2 o 3	</a:t>
            </a:r>
          </a:p>
          <a:p>
            <a:pPr>
              <a:buNone/>
            </a:pPr>
            <a:endParaRPr lang="it-IT" sz="1600" dirty="0" smtClean="0"/>
          </a:p>
          <a:p>
            <a:endParaRPr lang="en-GB" sz="1600" dirty="0" smtClean="0"/>
          </a:p>
          <a:p>
            <a:r>
              <a:rPr lang="it-IT" sz="1600" dirty="0" smtClean="0"/>
              <a:t>Mediante il parametro [b1.02] è selezionabile se controllare mediante una </a:t>
            </a:r>
            <a:r>
              <a:rPr lang="it-IT" sz="1600" b="1" dirty="0" smtClean="0"/>
              <a:t>tensione</a:t>
            </a:r>
            <a:r>
              <a:rPr lang="it-IT" sz="1600" dirty="0" smtClean="0"/>
              <a:t> o una </a:t>
            </a:r>
            <a:r>
              <a:rPr lang="it-IT" sz="1600" b="1" dirty="0" smtClean="0"/>
              <a:t>corrente</a:t>
            </a:r>
          </a:p>
          <a:p>
            <a:pPr lvl="0"/>
            <a:r>
              <a:rPr lang="it-IT" sz="1600" dirty="0" smtClean="0"/>
              <a:t>Mediante il parametro [E0.20] è selezionabile il </a:t>
            </a:r>
            <a:r>
              <a:rPr lang="it-IT" sz="1600" u="sng" dirty="0" smtClean="0"/>
              <a:t>criterio di interpretazione </a:t>
            </a:r>
            <a:r>
              <a:rPr lang="it-IT" sz="1600" dirty="0" smtClean="0"/>
              <a:t>del segnale analogico fornito</a:t>
            </a:r>
          </a:p>
          <a:p>
            <a:pPr lvl="0"/>
            <a:endParaRPr lang="it-IT" sz="1600" i="1" dirty="0" smtClean="0"/>
          </a:p>
          <a:p>
            <a:pPr lvl="0"/>
            <a:r>
              <a:rPr lang="it-IT" sz="1600" dirty="0" smtClean="0"/>
              <a:t>É possibile generare il comando utilizzando un semplice </a:t>
            </a:r>
            <a:r>
              <a:rPr lang="it-IT" sz="1600" b="1" dirty="0" smtClean="0"/>
              <a:t>potenziometro remoto</a:t>
            </a:r>
            <a:r>
              <a:rPr lang="it-IT" sz="1600" dirty="0" smtClean="0"/>
              <a:t> sfruttando la tensione di riferimento a 10 V fornita dal convertitore stesso</a:t>
            </a:r>
          </a:p>
          <a:p>
            <a:pPr lvl="0">
              <a:buNone/>
            </a:pPr>
            <a:endParaRPr lang="it-IT" sz="1600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smtClean="0"/>
              <a:t>Controllo analogico</a:t>
            </a:r>
            <a:endParaRPr lang="en-GB" sz="54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6760" y="1177888"/>
            <a:ext cx="8028892" cy="4212468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800" b="1" i="1" dirty="0" smtClean="0"/>
              <a:t>Parametrizzazione</a:t>
            </a:r>
            <a:r>
              <a:rPr lang="it-IT" sz="1800" dirty="0" smtClean="0"/>
              <a:t>	 </a:t>
            </a:r>
            <a:r>
              <a:rPr lang="it-IT" sz="1800" i="1" dirty="0" smtClean="0"/>
              <a:t>nessun parametro specifico</a:t>
            </a:r>
            <a:r>
              <a:rPr lang="it-IT" sz="1800" dirty="0" smtClean="0"/>
              <a:t>		</a:t>
            </a:r>
          </a:p>
          <a:p>
            <a:pPr>
              <a:buNone/>
            </a:pPr>
            <a:endParaRPr lang="it-IT" sz="1500" dirty="0" smtClean="0"/>
          </a:p>
          <a:p>
            <a:pPr lvl="0"/>
            <a:r>
              <a:rPr lang="it-IT" sz="1500" dirty="0" smtClean="0"/>
              <a:t>Attivabile da esterno </a:t>
            </a:r>
            <a:r>
              <a:rPr lang="it-IT" sz="1500" u="sng" dirty="0" smtClean="0"/>
              <a:t>assegnando</a:t>
            </a:r>
            <a:r>
              <a:rPr lang="it-IT" sz="1500" dirty="0" smtClean="0"/>
              <a:t> ad uno/due ingressi digitali la funzione di “</a:t>
            </a:r>
            <a:r>
              <a:rPr lang="it-IT" sz="1500" dirty="0" err="1" smtClean="0"/>
              <a:t>Forward</a:t>
            </a:r>
            <a:r>
              <a:rPr lang="it-IT" sz="1500" dirty="0" smtClean="0"/>
              <a:t> Jogging” </a:t>
            </a:r>
            <a:r>
              <a:rPr lang="it-IT" sz="1500" i="1" dirty="0" smtClean="0"/>
              <a:t>(valore 25) </a:t>
            </a:r>
            <a:r>
              <a:rPr lang="it-IT" sz="1500" dirty="0" smtClean="0"/>
              <a:t>e/o “Reverse Jogging” </a:t>
            </a:r>
            <a:r>
              <a:rPr lang="it-IT" sz="1500" i="1" dirty="0" smtClean="0"/>
              <a:t>(valore 26) </a:t>
            </a:r>
            <a:r>
              <a:rPr lang="it-IT" sz="1500" dirty="0" smtClean="0"/>
              <a:t>tramite i parametri [E0.01 .. E0.08]</a:t>
            </a:r>
          </a:p>
          <a:p>
            <a:pPr lvl="0">
              <a:buNone/>
            </a:pPr>
            <a:endParaRPr lang="it-IT" sz="1500" dirty="0" smtClean="0"/>
          </a:p>
          <a:p>
            <a:pPr lvl="0"/>
            <a:r>
              <a:rPr lang="it-IT" sz="1500" dirty="0" smtClean="0"/>
              <a:t>Attivando l’ingresso designato a “</a:t>
            </a:r>
            <a:r>
              <a:rPr lang="it-IT" sz="1500" dirty="0" err="1" smtClean="0"/>
              <a:t>Forward</a:t>
            </a:r>
            <a:r>
              <a:rPr lang="it-IT" sz="1500" dirty="0" smtClean="0"/>
              <a:t> Jogging”, il motore si porta alla velocità associata alla frequenza di </a:t>
            </a:r>
            <a:r>
              <a:rPr lang="it-IT" sz="1500" dirty="0" err="1" smtClean="0"/>
              <a:t>jog</a:t>
            </a:r>
            <a:r>
              <a:rPr lang="it-IT" sz="1500" dirty="0" smtClean="0"/>
              <a:t> prescelta attraverso il parametro [S3.00] con verso di rotazione “</a:t>
            </a:r>
            <a:r>
              <a:rPr lang="it-IT" sz="1500" dirty="0" err="1" smtClean="0"/>
              <a:t>Forward</a:t>
            </a:r>
            <a:r>
              <a:rPr lang="it-IT" sz="1500" dirty="0" smtClean="0"/>
              <a:t>”</a:t>
            </a:r>
          </a:p>
          <a:p>
            <a:pPr lvl="0">
              <a:buNone/>
            </a:pPr>
            <a:endParaRPr lang="it-IT" sz="1500" dirty="0" smtClean="0"/>
          </a:p>
          <a:p>
            <a:pPr lvl="0"/>
            <a:r>
              <a:rPr lang="it-IT" sz="1500" dirty="0" smtClean="0"/>
              <a:t>Attivando l’ingresso designato a “Reverse Jogging”, il motore si porta alla velocità associata alla frequenza di </a:t>
            </a:r>
            <a:r>
              <a:rPr lang="it-IT" sz="1500" dirty="0" err="1" smtClean="0"/>
              <a:t>jog</a:t>
            </a:r>
            <a:r>
              <a:rPr lang="it-IT" sz="1500" dirty="0" smtClean="0"/>
              <a:t> prescelta attraverso il parametro [S3.00] con verso di rotazione “Reverse”</a:t>
            </a:r>
          </a:p>
          <a:p>
            <a:pPr lvl="0"/>
            <a:endParaRPr lang="it-IT" sz="1500" dirty="0" smtClean="0"/>
          </a:p>
          <a:p>
            <a:pPr lvl="0"/>
            <a:r>
              <a:rPr lang="it-IT" sz="1500" dirty="0" smtClean="0"/>
              <a:t>Variando i parametri [S3.01] e [S3.02] è possibile variare anche accelerazione e decelerazione</a:t>
            </a:r>
            <a:endParaRPr lang="it-IT" sz="15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dirty="0" smtClean="0"/>
              <a:t>Modalità </a:t>
            </a:r>
            <a:r>
              <a:rPr lang="it-IT" dirty="0" err="1" smtClean="0"/>
              <a:t>Jog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/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533400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US" smtClean="0"/>
              <a:t>Montaggio</a:t>
            </a:r>
            <a:endParaRPr lang="en-US"/>
          </a:p>
        </p:txBody>
      </p:sp>
      <p:sp>
        <p:nvSpPr>
          <p:cNvPr id="10" name="CasellaDiTesto 9"/>
          <p:cNvSpPr txBox="1"/>
          <p:nvPr>
            <p:custDataLst>
              <p:tags r:id="rId5"/>
            </p:custDataLst>
          </p:nvPr>
        </p:nvSpPr>
        <p:spPr>
          <a:xfrm>
            <a:off x="198748" y="1251051"/>
            <a:ext cx="34923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400" dirty="0" smtClean="0"/>
              <a:t> Il </a:t>
            </a:r>
            <a:r>
              <a:rPr lang="en-US" sz="1400" dirty="0" err="1" smtClean="0"/>
              <a:t>componente</a:t>
            </a:r>
            <a:r>
              <a:rPr lang="en-US" sz="1400" dirty="0" smtClean="0"/>
              <a:t> </a:t>
            </a:r>
            <a:r>
              <a:rPr lang="en-US" sz="1400" dirty="0" err="1" smtClean="0"/>
              <a:t>deve</a:t>
            </a:r>
            <a:r>
              <a:rPr lang="en-US" sz="1400" dirty="0" smtClean="0"/>
              <a:t> </a:t>
            </a:r>
            <a:r>
              <a:rPr lang="en-US" sz="1400" dirty="0" err="1" smtClean="0"/>
              <a:t>essere</a:t>
            </a:r>
            <a:r>
              <a:rPr lang="en-US" sz="1400" dirty="0" smtClean="0"/>
              <a:t> </a:t>
            </a:r>
            <a:r>
              <a:rPr lang="en-US" sz="1400" dirty="0" err="1" smtClean="0"/>
              <a:t>necessariamente</a:t>
            </a:r>
            <a:r>
              <a:rPr lang="en-US" sz="1400" dirty="0" smtClean="0"/>
              <a:t> </a:t>
            </a:r>
            <a:r>
              <a:rPr lang="en-US" sz="1400" dirty="0" err="1" smtClean="0"/>
              <a:t>montato</a:t>
            </a:r>
            <a:r>
              <a:rPr lang="en-US" sz="1400" dirty="0" smtClean="0"/>
              <a:t> in </a:t>
            </a:r>
            <a:r>
              <a:rPr lang="en-US" sz="1400" dirty="0" err="1" smtClean="0"/>
              <a:t>posizione</a:t>
            </a:r>
            <a:r>
              <a:rPr lang="en-US" sz="1400" dirty="0" smtClean="0"/>
              <a:t> </a:t>
            </a:r>
            <a:r>
              <a:rPr lang="en-US" sz="1400" b="1" dirty="0" err="1" smtClean="0"/>
              <a:t>verticale</a:t>
            </a:r>
            <a:endParaRPr lang="en-US" sz="1400" b="1" dirty="0" smtClean="0"/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r>
              <a:rPr lang="en-US" sz="1400" dirty="0" smtClean="0"/>
              <a:t> E’ </a:t>
            </a:r>
            <a:r>
              <a:rPr lang="en-US" sz="1400" dirty="0" err="1" smtClean="0"/>
              <a:t>possibile</a:t>
            </a:r>
            <a:r>
              <a:rPr lang="en-US" sz="1400" dirty="0" smtClean="0"/>
              <a:t> </a:t>
            </a:r>
            <a:r>
              <a:rPr lang="en-US" sz="1400" dirty="0" err="1" smtClean="0"/>
              <a:t>posizionare</a:t>
            </a:r>
            <a:r>
              <a:rPr lang="en-US" sz="1400" dirty="0" smtClean="0"/>
              <a:t> </a:t>
            </a:r>
            <a:r>
              <a:rPr lang="en-US" sz="1400" dirty="0" err="1" smtClean="0"/>
              <a:t>più</a:t>
            </a:r>
            <a:r>
              <a:rPr lang="en-US" sz="1400" dirty="0" smtClean="0"/>
              <a:t> </a:t>
            </a:r>
            <a:r>
              <a:rPr lang="en-US" sz="1400" dirty="0" err="1" smtClean="0"/>
              <a:t>convertitori</a:t>
            </a:r>
            <a:r>
              <a:rPr lang="en-US" sz="1400" dirty="0" smtClean="0"/>
              <a:t> </a:t>
            </a:r>
            <a:r>
              <a:rPr lang="en-US" sz="1400" b="1" dirty="0" err="1" smtClean="0"/>
              <a:t>affiancati</a:t>
            </a:r>
            <a:r>
              <a:rPr lang="en-US" sz="1400" dirty="0" smtClean="0"/>
              <a:t> </a:t>
            </a:r>
            <a:r>
              <a:rPr lang="en-US" sz="1400" dirty="0" err="1" smtClean="0"/>
              <a:t>dato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la </a:t>
            </a:r>
            <a:r>
              <a:rPr lang="en-US" sz="1400" dirty="0" err="1" smtClean="0"/>
              <a:t>dissipazione</a:t>
            </a:r>
            <a:r>
              <a:rPr lang="en-US" sz="1400" dirty="0" smtClean="0"/>
              <a:t> del </a:t>
            </a:r>
            <a:r>
              <a:rPr lang="en-US" sz="1400" dirty="0" err="1" smtClean="0"/>
              <a:t>calore</a:t>
            </a:r>
            <a:r>
              <a:rPr lang="en-US" sz="1400" dirty="0" smtClean="0"/>
              <a:t> è </a:t>
            </a:r>
            <a:r>
              <a:rPr lang="en-US" sz="1400" dirty="0" err="1" smtClean="0"/>
              <a:t>posteriore</a:t>
            </a:r>
            <a:endParaRPr lang="en-US" sz="1400" dirty="0" smtClean="0"/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r>
              <a:rPr lang="en-US" sz="1400" dirty="0" smtClean="0"/>
              <a:t> La </a:t>
            </a:r>
            <a:r>
              <a:rPr lang="en-US" sz="1400" dirty="0" err="1" smtClean="0"/>
              <a:t>distanza</a:t>
            </a:r>
            <a:r>
              <a:rPr lang="en-US" sz="1400" dirty="0" smtClean="0"/>
              <a:t> </a:t>
            </a:r>
            <a:r>
              <a:rPr lang="en-US" sz="1400" dirty="0" err="1" smtClean="0"/>
              <a:t>da</a:t>
            </a:r>
            <a:r>
              <a:rPr lang="en-US" sz="1400" dirty="0" smtClean="0"/>
              <a:t> </a:t>
            </a:r>
            <a:r>
              <a:rPr lang="en-US" sz="1400" dirty="0" err="1" smtClean="0"/>
              <a:t>altri</a:t>
            </a:r>
            <a:r>
              <a:rPr lang="en-US" sz="1400" dirty="0" smtClean="0"/>
              <a:t> </a:t>
            </a:r>
            <a:r>
              <a:rPr lang="en-US" sz="1400" dirty="0" err="1" smtClean="0"/>
              <a:t>dispositivi</a:t>
            </a:r>
            <a:r>
              <a:rPr lang="en-US" sz="1400" dirty="0" smtClean="0"/>
              <a:t> </a:t>
            </a:r>
            <a:r>
              <a:rPr lang="en-US" sz="1400" dirty="0" err="1" smtClean="0"/>
              <a:t>deve</a:t>
            </a:r>
            <a:r>
              <a:rPr lang="en-US" sz="1400" dirty="0" smtClean="0"/>
              <a:t> </a:t>
            </a:r>
            <a:r>
              <a:rPr lang="en-US" sz="1400" dirty="0" err="1" smtClean="0"/>
              <a:t>essere</a:t>
            </a:r>
            <a:r>
              <a:rPr lang="en-US" sz="1400" dirty="0" smtClean="0"/>
              <a:t> tale </a:t>
            </a:r>
            <a:r>
              <a:rPr lang="en-US" sz="1400" dirty="0" err="1" smtClean="0"/>
              <a:t>da</a:t>
            </a:r>
            <a:r>
              <a:rPr lang="en-US" sz="1400" dirty="0" smtClean="0"/>
              <a:t> </a:t>
            </a:r>
            <a:r>
              <a:rPr lang="en-US" sz="1400" dirty="0" err="1" smtClean="0"/>
              <a:t>garantire</a:t>
            </a:r>
            <a:r>
              <a:rPr lang="en-US" sz="1400" dirty="0" smtClean="0"/>
              <a:t> </a:t>
            </a:r>
            <a:r>
              <a:rPr lang="en-US" sz="1400" dirty="0" err="1" smtClean="0"/>
              <a:t>che</a:t>
            </a:r>
            <a:r>
              <a:rPr lang="en-US" sz="1400" dirty="0" smtClean="0"/>
              <a:t> la </a:t>
            </a:r>
            <a:r>
              <a:rPr lang="en-US" sz="1400" dirty="0" err="1" smtClean="0"/>
              <a:t>temperatura</a:t>
            </a:r>
            <a:r>
              <a:rPr lang="en-US" sz="1400" dirty="0" smtClean="0"/>
              <a:t> </a:t>
            </a:r>
            <a:r>
              <a:rPr lang="en-US" sz="1400" dirty="0" err="1" smtClean="0"/>
              <a:t>ambiente</a:t>
            </a:r>
            <a:r>
              <a:rPr lang="en-US" sz="1400" dirty="0" smtClean="0"/>
              <a:t> non </a:t>
            </a:r>
            <a:r>
              <a:rPr lang="en-US" sz="1400" dirty="0" err="1" smtClean="0"/>
              <a:t>superi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b="1" dirty="0" smtClean="0"/>
              <a:t>50°C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endParaRPr lang="en-US" sz="1400" dirty="0" smtClean="0"/>
          </a:p>
          <a:p>
            <a:pPr>
              <a:buFont typeface="Wingdings" pitchFamily="2" charset="2"/>
              <a:buChar char="§"/>
            </a:pPr>
            <a:r>
              <a:rPr lang="en-US" sz="1400" dirty="0" smtClean="0"/>
              <a:t> Per temperature </a:t>
            </a:r>
            <a:r>
              <a:rPr lang="en-US" sz="1400" dirty="0" err="1" smtClean="0"/>
              <a:t>superiori</a:t>
            </a:r>
            <a:r>
              <a:rPr lang="en-US" sz="1400" dirty="0" smtClean="0"/>
              <a:t> </a:t>
            </a:r>
            <a:r>
              <a:rPr lang="en-US" sz="1400" dirty="0" err="1" smtClean="0"/>
              <a:t>ai</a:t>
            </a:r>
            <a:r>
              <a:rPr lang="en-US" sz="1400" dirty="0" smtClean="0"/>
              <a:t> 50°C fare </a:t>
            </a:r>
            <a:r>
              <a:rPr lang="en-US" sz="1400" dirty="0" err="1" smtClean="0"/>
              <a:t>riferimento</a:t>
            </a:r>
            <a:r>
              <a:rPr lang="en-US" sz="1400" dirty="0" smtClean="0"/>
              <a:t> </a:t>
            </a:r>
            <a:r>
              <a:rPr lang="en-US" sz="1400" dirty="0" err="1" smtClean="0"/>
              <a:t>alla</a:t>
            </a:r>
            <a:r>
              <a:rPr lang="en-US" sz="1400" dirty="0" smtClean="0"/>
              <a:t> </a:t>
            </a:r>
            <a:r>
              <a:rPr lang="en-US" sz="1400" dirty="0" err="1" smtClean="0"/>
              <a:t>tebella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derating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   </a:t>
            </a:r>
            <a:r>
              <a:rPr lang="en-US" sz="1400" i="1" u="sng" dirty="0" err="1" smtClean="0">
                <a:solidFill>
                  <a:srgbClr val="0070C0"/>
                </a:solidFill>
              </a:rPr>
              <a:t>pag</a:t>
            </a:r>
            <a:r>
              <a:rPr lang="en-US" sz="1400" i="1" u="sng" dirty="0" smtClean="0">
                <a:solidFill>
                  <a:srgbClr val="0070C0"/>
                </a:solidFill>
              </a:rPr>
              <a:t>. 145 del </a:t>
            </a:r>
            <a:r>
              <a:rPr lang="en-US" sz="1400" i="1" u="sng" dirty="0" err="1" smtClean="0">
                <a:solidFill>
                  <a:srgbClr val="0070C0"/>
                </a:solidFill>
              </a:rPr>
              <a:t>manuale</a:t>
            </a:r>
            <a:r>
              <a:rPr lang="en-US" sz="1400" i="1" u="sng" dirty="0" smtClean="0">
                <a:solidFill>
                  <a:srgbClr val="0070C0"/>
                </a:solidFill>
              </a:rPr>
              <a:t> EFC 3600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grpSp>
        <p:nvGrpSpPr>
          <p:cNvPr id="21" name="Gruppo 20"/>
          <p:cNvGrpSpPr/>
          <p:nvPr/>
        </p:nvGrpSpPr>
        <p:grpSpPr>
          <a:xfrm>
            <a:off x="3727140" y="823959"/>
            <a:ext cx="4680000" cy="4674409"/>
            <a:chOff x="3727140" y="823959"/>
            <a:chExt cx="4680000" cy="4674409"/>
          </a:xfrm>
        </p:grpSpPr>
        <p:pic>
          <p:nvPicPr>
            <p:cNvPr id="1026" name="Picture 2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727140" y="823959"/>
              <a:ext cx="4680000" cy="4674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uppo 28"/>
            <p:cNvGrpSpPr/>
            <p:nvPr/>
          </p:nvGrpSpPr>
          <p:grpSpPr>
            <a:xfrm>
              <a:off x="4699248" y="1213892"/>
              <a:ext cx="72008" cy="187200"/>
              <a:chOff x="5095292" y="3158108"/>
              <a:chExt cx="72008" cy="180020"/>
            </a:xfrm>
          </p:grpSpPr>
          <p:cxnSp>
            <p:nvCxnSpPr>
              <p:cNvPr id="12" name="Connettore 1 11"/>
              <p:cNvCxnSpPr/>
              <p:nvPr>
                <p:custDataLst>
                  <p:tags r:id="rId12"/>
                </p:custDataLst>
              </p:nvPr>
            </p:nvCxnSpPr>
            <p:spPr bwMode="auto">
              <a:xfrm>
                <a:off x="5131296" y="3158108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Connettore 1 12"/>
              <p:cNvCxnSpPr/>
              <p:nvPr>
                <p:custDataLst>
                  <p:tags r:id="rId13"/>
                </p:custDataLst>
              </p:nvPr>
            </p:nvCxnSpPr>
            <p:spPr bwMode="auto">
              <a:xfrm>
                <a:off x="5095292" y="333812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Connettore 1 13"/>
              <p:cNvCxnSpPr/>
              <p:nvPr>
                <p:custDataLst>
                  <p:tags r:id="rId14"/>
                </p:custDataLst>
              </p:nvPr>
            </p:nvCxnSpPr>
            <p:spPr bwMode="auto">
              <a:xfrm>
                <a:off x="5095292" y="315810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CasellaDiTesto 14"/>
            <p:cNvSpPr txBox="1"/>
            <p:nvPr>
              <p:custDataLst>
                <p:tags r:id="rId7"/>
              </p:custDataLst>
            </p:nvPr>
          </p:nvSpPr>
          <p:spPr>
            <a:xfrm>
              <a:off x="4699248" y="1199084"/>
              <a:ext cx="7200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smtClean="0">
                  <a:solidFill>
                    <a:srgbClr val="FF0000"/>
                  </a:solidFill>
                </a:rPr>
                <a:t>150 mm</a:t>
              </a:r>
              <a:endParaRPr lang="en-GB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CasellaDiTesto 15"/>
            <p:cNvSpPr txBox="1"/>
            <p:nvPr>
              <p:custDataLst>
                <p:tags r:id="rId8"/>
              </p:custDataLst>
            </p:nvPr>
          </p:nvSpPr>
          <p:spPr>
            <a:xfrm>
              <a:off x="4699248" y="3410136"/>
              <a:ext cx="7200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smtClean="0">
                  <a:solidFill>
                    <a:srgbClr val="FF0000"/>
                  </a:solidFill>
                </a:rPr>
                <a:t>150 mm</a:t>
              </a:r>
              <a:endParaRPr lang="en-GB" sz="9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7" name="Gruppo 28"/>
            <p:cNvGrpSpPr/>
            <p:nvPr/>
          </p:nvGrpSpPr>
          <p:grpSpPr>
            <a:xfrm>
              <a:off x="4699248" y="3427200"/>
              <a:ext cx="72008" cy="187200"/>
              <a:chOff x="5095292" y="3158108"/>
              <a:chExt cx="72008" cy="180020"/>
            </a:xfrm>
          </p:grpSpPr>
          <p:cxnSp>
            <p:nvCxnSpPr>
              <p:cNvPr id="18" name="Connettore 1 17"/>
              <p:cNvCxnSpPr/>
              <p:nvPr>
                <p:custDataLst>
                  <p:tags r:id="rId9"/>
                </p:custDataLst>
              </p:nvPr>
            </p:nvCxnSpPr>
            <p:spPr bwMode="auto">
              <a:xfrm>
                <a:off x="5131296" y="3158108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Connettore 1 18"/>
              <p:cNvCxnSpPr/>
              <p:nvPr>
                <p:custDataLst>
                  <p:tags r:id="rId10"/>
                </p:custDataLst>
              </p:nvPr>
            </p:nvCxnSpPr>
            <p:spPr bwMode="auto">
              <a:xfrm>
                <a:off x="5095292" y="333812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Connettore 1 19"/>
              <p:cNvCxnSpPr/>
              <p:nvPr>
                <p:custDataLst>
                  <p:tags r:id="rId11"/>
                </p:custDataLst>
              </p:nvPr>
            </p:nvCxnSpPr>
            <p:spPr bwMode="auto">
              <a:xfrm>
                <a:off x="5095292" y="315810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34752" y="1861964"/>
            <a:ext cx="4068452" cy="3132348"/>
          </a:xfrm>
          <a:ln w="0"/>
          <a:effectLst/>
        </p:spPr>
        <p:txBody>
          <a:bodyPr wrap="square" lIns="0" tIns="63500" rIns="0" bIns="0"/>
          <a:lstStyle/>
          <a:p>
            <a:pPr>
              <a:buNone/>
            </a:pPr>
            <a:r>
              <a:rPr lang="it-IT" sz="1800" b="1" i="1" dirty="0" smtClean="0"/>
              <a:t>Parametrizzazione</a:t>
            </a:r>
            <a:r>
              <a:rPr lang="it-IT" sz="1800" dirty="0" smtClean="0"/>
              <a:t>	[S0.00]</a:t>
            </a:r>
          </a:p>
          <a:p>
            <a:pPr>
              <a:buNone/>
            </a:pPr>
            <a:endParaRPr lang="it-IT" sz="1200" dirty="0" smtClean="0"/>
          </a:p>
          <a:p>
            <a:r>
              <a:rPr lang="it-IT" sz="1600" dirty="0" smtClean="0"/>
              <a:t>Si ha la possibilità di impostare una caratteristica lineare, quadratica o personalizzata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			</a:t>
            </a:r>
            <a:r>
              <a:rPr lang="it-IT" sz="1400" b="1" dirty="0" smtClean="0"/>
              <a:t>0 </a:t>
            </a:r>
            <a:r>
              <a:rPr lang="it-IT" sz="1400" dirty="0" smtClean="0"/>
              <a:t>: lineare</a:t>
            </a:r>
          </a:p>
          <a:p>
            <a:pPr>
              <a:buNone/>
            </a:pPr>
            <a:r>
              <a:rPr lang="it-IT" sz="1400" b="1" dirty="0" smtClean="0"/>
              <a:t>	         - [S0.00]    	1 </a:t>
            </a:r>
            <a:r>
              <a:rPr lang="it-IT" sz="1400" dirty="0" smtClean="0"/>
              <a:t>: quadratica</a:t>
            </a:r>
          </a:p>
          <a:p>
            <a:pPr lvl="2">
              <a:buNone/>
            </a:pPr>
            <a:r>
              <a:rPr lang="it-IT" sz="1400" dirty="0" smtClean="0"/>
              <a:t>		</a:t>
            </a:r>
            <a:r>
              <a:rPr lang="it-IT" sz="1400" b="1" dirty="0" smtClean="0"/>
              <a:t>2 </a:t>
            </a:r>
            <a:r>
              <a:rPr lang="it-IT" sz="1400" dirty="0" smtClean="0"/>
              <a:t>: personalizzata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637828"/>
            <a:ext cx="7622232" cy="468052"/>
          </a:xfrm>
          <a:noFill/>
          <a:ln w="0"/>
          <a:effectLst/>
        </p:spPr>
        <p:txBody>
          <a:bodyPr wrap="square" lIns="0" tIns="12700" rIns="0" bIns="0" anchor="t"/>
          <a:lstStyle/>
          <a:p>
            <a:pPr lvl="1">
              <a:lnSpc>
                <a:spcPct val="111000"/>
              </a:lnSpc>
              <a:spcBef>
                <a:spcPct val="0"/>
              </a:spcBef>
            </a:pPr>
            <a:r>
              <a:rPr lang="it-IT" smtClean="0"/>
              <a:t>Tecnica di controllo V/f</a:t>
            </a:r>
            <a:r>
              <a:rPr lang="it-IT" sz="3200" b="1" i="1" dirty="0" smtClean="0"/>
              <a:t/>
            </a:r>
            <a:br>
              <a:rPr lang="it-IT" sz="3200" b="1" i="1" dirty="0" smtClean="0"/>
            </a:br>
            <a:endParaRPr lang="en-GB" sz="5400" b="0" dirty="0"/>
          </a:p>
        </p:txBody>
      </p:sp>
      <p:pic>
        <p:nvPicPr>
          <p:cNvPr id="7" name="Immagine 6" descr="VsuF1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5203303" y="745840"/>
            <a:ext cx="2379629" cy="2325299"/>
          </a:xfrm>
          <a:prstGeom prst="rect">
            <a:avLst/>
          </a:prstGeom>
        </p:spPr>
      </p:pic>
      <p:pic>
        <p:nvPicPr>
          <p:cNvPr id="10" name="Immagine 9" descr="VsuF2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4879268" y="3158108"/>
            <a:ext cx="2680353" cy="2304256"/>
          </a:xfrm>
          <a:prstGeom prst="rect">
            <a:avLst/>
          </a:prstGeom>
        </p:spPr>
      </p:pic>
      <p:sp>
        <p:nvSpPr>
          <p:cNvPr id="12" name="Parentesi graffa aperta 11"/>
          <p:cNvSpPr/>
          <p:nvPr>
            <p:custDataLst>
              <p:tags r:id="rId8"/>
            </p:custDataLst>
          </p:nvPr>
        </p:nvSpPr>
        <p:spPr bwMode="auto">
          <a:xfrm>
            <a:off x="1746920" y="3518148"/>
            <a:ext cx="180020" cy="972108"/>
          </a:xfrm>
          <a:prstGeom prst="leftBrace">
            <a:avLst>
              <a:gd name="adj1" fmla="val 67456"/>
              <a:gd name="adj2" fmla="val 4787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0776" y="1069876"/>
            <a:ext cx="7956884" cy="1764196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600" dirty="0" smtClean="0"/>
              <a:t>Attraverso il parametro [b1.22] posso scegliere se usare modalità </a:t>
            </a:r>
            <a:r>
              <a:rPr lang="it-IT" sz="1600" b="1" dirty="0" smtClean="0"/>
              <a:t>lineare</a:t>
            </a:r>
            <a:r>
              <a:rPr lang="it-IT" sz="1600" dirty="0" smtClean="0"/>
              <a:t> o </a:t>
            </a:r>
            <a:r>
              <a:rPr lang="it-IT" sz="1600" b="1" dirty="0" smtClean="0"/>
              <a:t>S-Curve</a:t>
            </a:r>
          </a:p>
          <a:p>
            <a:pPr>
              <a:buNone/>
            </a:pPr>
            <a:endParaRPr lang="it-IT" sz="1600" dirty="0" smtClean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522784" y="3086100"/>
          <a:ext cx="7704856" cy="162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909763"/>
                <a:gridCol w="2876480"/>
                <a:gridCol w="1198533"/>
              </a:tblGrid>
              <a:tr h="25265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Par.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 smtClean="0"/>
                        <a:t>Descrizione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smtClean="0"/>
                        <a:t>Range di scelta</a:t>
                      </a: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Default</a:t>
                      </a:r>
                      <a:endParaRPr lang="en-GB" sz="1100" dirty="0"/>
                    </a:p>
                  </a:txBody>
                  <a:tcPr/>
                </a:tc>
              </a:tr>
              <a:tr h="27356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[b1.20]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Tempo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accelerazione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T1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0.1 – 6000.0 s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5.0 s</a:t>
                      </a:r>
                      <a:endParaRPr lang="en-GB" sz="1100" dirty="0"/>
                    </a:p>
                  </a:txBody>
                  <a:tcPr anchor="ctr"/>
                </a:tc>
              </a:tr>
              <a:tr h="27356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[b1.21]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Tempo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decelerazione</a:t>
                      </a:r>
                      <a:r>
                        <a:rPr lang="en-GB" sz="1100" dirty="0" smtClean="0"/>
                        <a:t> T2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0.1 – 6000.0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5.0 s</a:t>
                      </a:r>
                      <a:endParaRPr lang="en-GB" sz="1100" dirty="0"/>
                    </a:p>
                  </a:txBody>
                  <a:tcPr anchor="ctr"/>
                </a:tc>
              </a:tr>
              <a:tr h="27328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[b1.22]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err="1" smtClean="0"/>
                        <a:t>Modalità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accelerazione</a:t>
                      </a:r>
                      <a:r>
                        <a:rPr lang="en-GB" sz="1100" dirty="0" smtClean="0"/>
                        <a:t>/</a:t>
                      </a:r>
                      <a:r>
                        <a:rPr lang="en-GB" sz="1100" dirty="0" err="1" smtClean="0"/>
                        <a:t>decelerazione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0</a:t>
                      </a:r>
                      <a:r>
                        <a:rPr lang="en-GB" sz="1100" dirty="0" smtClean="0"/>
                        <a:t> : </a:t>
                      </a:r>
                      <a:r>
                        <a:rPr lang="en-GB" sz="1100" dirty="0" err="1" smtClean="0"/>
                        <a:t>lineare</a:t>
                      </a:r>
                      <a:r>
                        <a:rPr lang="en-GB" sz="1100" dirty="0" smtClean="0"/>
                        <a:t>   </a:t>
                      </a:r>
                      <a:r>
                        <a:rPr lang="en-GB" sz="1100" b="1" dirty="0" smtClean="0"/>
                        <a:t>1</a:t>
                      </a:r>
                      <a:r>
                        <a:rPr lang="en-GB" sz="1100" dirty="0" smtClean="0"/>
                        <a:t> : S-Curve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smtClean="0"/>
                        <a:t>0</a:t>
                      </a:r>
                      <a:endParaRPr lang="en-GB" sz="1100"/>
                    </a:p>
                  </a:txBody>
                  <a:tcPr anchor="ctr"/>
                </a:tc>
              </a:tr>
              <a:tr h="27356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[b1.23]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err="1" smtClean="0"/>
                        <a:t>Tratti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partenza</a:t>
                      </a:r>
                      <a:r>
                        <a:rPr lang="en-GB" sz="1100" dirty="0" smtClean="0"/>
                        <a:t> – S-Curve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0.0% -</a:t>
                      </a:r>
                      <a:r>
                        <a:rPr lang="en-GB" sz="1100" baseline="0" dirty="0" smtClean="0"/>
                        <a:t> 40.0%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smtClean="0"/>
                        <a:t>20.0%</a:t>
                      </a:r>
                      <a:endParaRPr lang="en-GB" sz="1100"/>
                    </a:p>
                  </a:txBody>
                  <a:tcPr anchor="ctr"/>
                </a:tc>
              </a:tr>
              <a:tr h="27356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/>
                        <a:t>[b1.24]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err="1" smtClean="0"/>
                        <a:t>Tratti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di</a:t>
                      </a:r>
                      <a:r>
                        <a:rPr lang="en-GB" sz="1100" dirty="0" smtClean="0"/>
                        <a:t> </a:t>
                      </a:r>
                      <a:r>
                        <a:rPr lang="en-GB" sz="1100" dirty="0" err="1" smtClean="0"/>
                        <a:t>arresto</a:t>
                      </a:r>
                      <a:r>
                        <a:rPr lang="en-GB" sz="1100" dirty="0" smtClean="0"/>
                        <a:t> – S-Curve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0.0% -</a:t>
                      </a:r>
                      <a:r>
                        <a:rPr lang="en-GB" sz="1100" baseline="0" dirty="0" smtClean="0"/>
                        <a:t> 40.0%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20.0%</a:t>
                      </a:r>
                      <a:endParaRPr lang="en-GB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3400" y="533400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mtClean="0"/>
              <a:t>Modalità di accelerazione e decelerazione</a:t>
            </a:r>
            <a:endParaRPr lang="en-GB"/>
          </a:p>
        </p:txBody>
      </p:sp>
      <p:pic>
        <p:nvPicPr>
          <p:cNvPr id="12" name="Immagine 11" descr="linear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01962" y="1552127"/>
            <a:ext cx="2945258" cy="1425961"/>
          </a:xfrm>
          <a:prstGeom prst="rect">
            <a:avLst/>
          </a:prstGeom>
        </p:spPr>
      </p:pic>
      <p:pic>
        <p:nvPicPr>
          <p:cNvPr id="13" name="Immagine 12" descr="Scurve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5023284" y="1525733"/>
            <a:ext cx="2268252" cy="1524363"/>
          </a:xfrm>
          <a:prstGeom prst="rect">
            <a:avLst/>
          </a:prstGeom>
        </p:spPr>
      </p:pic>
      <p:sp>
        <p:nvSpPr>
          <p:cNvPr id="14" name="CasellaDiTesto 13"/>
          <p:cNvSpPr txBox="1"/>
          <p:nvPr>
            <p:custDataLst>
              <p:tags r:id="rId9"/>
            </p:custDataLst>
          </p:nvPr>
        </p:nvSpPr>
        <p:spPr>
          <a:xfrm>
            <a:off x="450776" y="4706280"/>
            <a:ext cx="7596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GB" sz="1200" dirty="0" smtClean="0"/>
              <a:t> </a:t>
            </a:r>
            <a:r>
              <a:rPr lang="en-GB" sz="1200" dirty="0" err="1" smtClean="0"/>
              <a:t>Tratto</a:t>
            </a:r>
            <a:r>
              <a:rPr lang="en-GB" sz="1200" dirty="0" smtClean="0"/>
              <a:t> 1 : [b1.23] </a:t>
            </a:r>
            <a:r>
              <a:rPr lang="en-GB" sz="1200" dirty="0" err="1" smtClean="0"/>
              <a:t>di</a:t>
            </a:r>
            <a:r>
              <a:rPr lang="en-GB" sz="1200" dirty="0" smtClean="0"/>
              <a:t> [b1.20]</a:t>
            </a:r>
          </a:p>
          <a:p>
            <a:pPr algn="ctr">
              <a:buFontTx/>
              <a:buChar char="-"/>
            </a:pPr>
            <a:r>
              <a:rPr lang="en-GB" sz="1200" dirty="0" smtClean="0"/>
              <a:t> </a:t>
            </a:r>
            <a:r>
              <a:rPr lang="en-GB" sz="1200" dirty="0" err="1" smtClean="0"/>
              <a:t>Tratto</a:t>
            </a:r>
            <a:r>
              <a:rPr lang="en-GB" sz="1200" dirty="0" smtClean="0"/>
              <a:t> 3 : [b1.24] </a:t>
            </a:r>
            <a:r>
              <a:rPr lang="en-GB" sz="1200" dirty="0" err="1" smtClean="0"/>
              <a:t>di</a:t>
            </a:r>
            <a:r>
              <a:rPr lang="en-GB" sz="1200" dirty="0" smtClean="0"/>
              <a:t> [b1.20]</a:t>
            </a:r>
          </a:p>
          <a:p>
            <a:pPr algn="ctr">
              <a:buFontTx/>
              <a:buChar char="-"/>
            </a:pPr>
            <a:r>
              <a:rPr lang="en-GB" sz="1200" dirty="0" smtClean="0"/>
              <a:t> </a:t>
            </a:r>
            <a:r>
              <a:rPr lang="en-GB" sz="1200" dirty="0" err="1" smtClean="0"/>
              <a:t>Tratto</a:t>
            </a:r>
            <a:r>
              <a:rPr lang="en-GB" sz="1200" dirty="0" smtClean="0"/>
              <a:t> 4 : [b1.23] </a:t>
            </a:r>
            <a:r>
              <a:rPr lang="en-GB" sz="1200" dirty="0" err="1" smtClean="0"/>
              <a:t>di</a:t>
            </a:r>
            <a:r>
              <a:rPr lang="en-GB" sz="1200" dirty="0" smtClean="0"/>
              <a:t> [b1.21]</a:t>
            </a:r>
          </a:p>
          <a:p>
            <a:pPr algn="ctr">
              <a:buFontTx/>
              <a:buChar char="-"/>
            </a:pPr>
            <a:r>
              <a:rPr lang="en-GB" sz="1200" dirty="0" smtClean="0"/>
              <a:t> </a:t>
            </a:r>
            <a:r>
              <a:rPr lang="en-GB" sz="1200" dirty="0" err="1" smtClean="0"/>
              <a:t>Tratto</a:t>
            </a:r>
            <a:r>
              <a:rPr lang="en-GB" sz="1200" dirty="0" smtClean="0"/>
              <a:t> 6 : [b1.24] </a:t>
            </a:r>
            <a:r>
              <a:rPr lang="en-GB" sz="1200" dirty="0" err="1" smtClean="0"/>
              <a:t>di</a:t>
            </a:r>
            <a:r>
              <a:rPr lang="en-GB" sz="1200" dirty="0" smtClean="0"/>
              <a:t> [b1.21]</a:t>
            </a:r>
            <a:endParaRPr lang="en-GB" sz="1200" dirty="0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22784" y="1069876"/>
            <a:ext cx="7884876" cy="792088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600" dirty="0" smtClean="0"/>
              <a:t>È possibile impostare delle frequenze o dei </a:t>
            </a:r>
            <a:r>
              <a:rPr lang="it-IT" sz="1600" dirty="0" err="1" smtClean="0"/>
              <a:t>range</a:t>
            </a:r>
            <a:r>
              <a:rPr lang="it-IT" sz="1600" dirty="0" smtClean="0"/>
              <a:t> di frequenze alle quali il motore non può lavorare (tipicamente frequenza di </a:t>
            </a:r>
            <a:r>
              <a:rPr lang="it-IT" sz="1600" b="1" dirty="0" smtClean="0"/>
              <a:t>risonanza</a:t>
            </a:r>
            <a:r>
              <a:rPr lang="it-IT" sz="1600" dirty="0" smtClean="0"/>
              <a:t> del sistema meccanico)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522784" y="3842185"/>
          <a:ext cx="7704856" cy="1548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/>
                <a:gridCol w="2945767"/>
                <a:gridCol w="2876480"/>
                <a:gridCol w="1198533"/>
              </a:tblGrid>
              <a:tr h="33077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Descrizione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Default</a:t>
                      </a:r>
                      <a:endParaRPr lang="en-GB" sz="1400"/>
                    </a:p>
                  </a:txBody>
                  <a:tcPr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[S3.05]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Skip frequency 1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Lower Freq. – Upper Freq.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0.00 Hz</a:t>
                      </a:r>
                      <a:endParaRPr lang="en-GB" sz="1200"/>
                    </a:p>
                  </a:txBody>
                  <a:tcPr anchor="ctr"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[S3.06]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Skip frequency 2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Lower Freq. – Upper Freq.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0.00 Hz</a:t>
                      </a:r>
                      <a:endParaRPr lang="en-GB" sz="120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[S3.07]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Skip frequency 3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Lower Freq. – Upper Freq.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0.00 Hz</a:t>
                      </a:r>
                      <a:endParaRPr lang="en-GB" sz="1200"/>
                    </a:p>
                  </a:txBody>
                  <a:tcPr anchor="ctr"/>
                </a:tc>
              </a:tr>
              <a:tr h="304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[S3.08]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Skip frequency range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 – 30.0 Hz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0.00 Hz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3400" y="533400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mtClean="0"/>
              <a:t>Skip frequencies</a:t>
            </a:r>
            <a:endParaRPr lang="en-GB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grpSp>
        <p:nvGrpSpPr>
          <p:cNvPr id="19" name="Gruppo 18"/>
          <p:cNvGrpSpPr/>
          <p:nvPr/>
        </p:nvGrpSpPr>
        <p:grpSpPr>
          <a:xfrm>
            <a:off x="5023284" y="2330016"/>
            <a:ext cx="2340260" cy="639994"/>
            <a:chOff x="5023284" y="2330016"/>
            <a:chExt cx="2340260" cy="639994"/>
          </a:xfrm>
        </p:grpSpPr>
        <p:pic>
          <p:nvPicPr>
            <p:cNvPr id="16" name="Immagine 15" descr="SkipFreq2.png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023284" y="2330016"/>
              <a:ext cx="1977012" cy="639994"/>
            </a:xfrm>
            <a:prstGeom prst="rect">
              <a:avLst/>
            </a:prstGeom>
          </p:spPr>
        </p:pic>
        <p:sp>
          <p:nvSpPr>
            <p:cNvPr id="13" name="CasellaDiTesto 12"/>
            <p:cNvSpPr txBox="1"/>
            <p:nvPr>
              <p:custDataLst>
                <p:tags r:id="rId11"/>
              </p:custDataLst>
            </p:nvPr>
          </p:nvSpPr>
          <p:spPr>
            <a:xfrm>
              <a:off x="6535452" y="2551847"/>
              <a:ext cx="8280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[S3.08]</a:t>
              </a:r>
              <a:endParaRPr lang="en-GB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6800" y="1753952"/>
            <a:ext cx="3510528" cy="190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uppo 17"/>
          <p:cNvGrpSpPr/>
          <p:nvPr/>
        </p:nvGrpSpPr>
        <p:grpSpPr>
          <a:xfrm>
            <a:off x="2971056" y="2041984"/>
            <a:ext cx="2186161" cy="636910"/>
            <a:chOff x="3043064" y="2089150"/>
            <a:chExt cx="2186161" cy="636910"/>
          </a:xfrm>
        </p:grpSpPr>
        <p:sp>
          <p:nvSpPr>
            <p:cNvPr id="14" name="Ovale 13"/>
            <p:cNvSpPr/>
            <p:nvPr>
              <p:custDataLst>
                <p:tags r:id="rId8"/>
              </p:custDataLst>
            </p:nvPr>
          </p:nvSpPr>
          <p:spPr bwMode="auto">
            <a:xfrm>
              <a:off x="3043064" y="2113992"/>
              <a:ext cx="828092" cy="612068"/>
            </a:xfrm>
            <a:prstGeom prst="ellipse">
              <a:avLst/>
            </a:prstGeom>
            <a:noFill/>
            <a:ln w="254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igura a mano libera 16"/>
            <p:cNvSpPr/>
            <p:nvPr>
              <p:custDataLst>
                <p:tags r:id="rId9"/>
              </p:custDataLst>
            </p:nvPr>
          </p:nvSpPr>
          <p:spPr bwMode="auto">
            <a:xfrm>
              <a:off x="3819525" y="2089150"/>
              <a:ext cx="1409700" cy="292100"/>
            </a:xfrm>
            <a:custGeom>
              <a:avLst/>
              <a:gdLst>
                <a:gd name="connsiteX0" fmla="*/ 0 w 1409700"/>
                <a:gd name="connsiteY0" fmla="*/ 196850 h 292100"/>
                <a:gd name="connsiteX1" fmla="*/ 809625 w 1409700"/>
                <a:gd name="connsiteY1" fmla="*/ 15875 h 292100"/>
                <a:gd name="connsiteX2" fmla="*/ 1409700 w 1409700"/>
                <a:gd name="connsiteY2" fmla="*/ 29210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0" h="292100">
                  <a:moveTo>
                    <a:pt x="0" y="196850"/>
                  </a:moveTo>
                  <a:cubicBezTo>
                    <a:pt x="287337" y="98425"/>
                    <a:pt x="574675" y="0"/>
                    <a:pt x="809625" y="15875"/>
                  </a:cubicBezTo>
                  <a:cubicBezTo>
                    <a:pt x="1044575" y="31750"/>
                    <a:pt x="1227137" y="161925"/>
                    <a:pt x="1409700" y="292100"/>
                  </a:cubicBezTo>
                </a:path>
              </a:pathLst>
            </a:custGeom>
            <a:noFill/>
            <a:ln w="254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30796" y="1249896"/>
            <a:ext cx="7416824" cy="1764196"/>
          </a:xfrm>
          <a:ln w="0"/>
          <a:effectLst/>
        </p:spPr>
        <p:txBody>
          <a:bodyPr wrap="square" lIns="0" tIns="63500" rIns="0" bIns="0"/>
          <a:lstStyle/>
          <a:p>
            <a:pPr lvl="0"/>
            <a:r>
              <a:rPr lang="it-IT" sz="1600" dirty="0" smtClean="0"/>
              <a:t>È possibile impostare un </a:t>
            </a:r>
            <a:r>
              <a:rPr lang="it-IT" sz="1600" b="1" dirty="0" smtClean="0"/>
              <a:t>limite</a:t>
            </a:r>
            <a:r>
              <a:rPr lang="it-IT" sz="1600" dirty="0" smtClean="0"/>
              <a:t>, sia massimo (UF) che minimo (LF), alla frequenza di uscita.</a:t>
            </a:r>
          </a:p>
          <a:p>
            <a:pPr lvl="0">
              <a:buNone/>
            </a:pPr>
            <a:endParaRPr lang="it-IT" sz="1100" dirty="0" smtClean="0"/>
          </a:p>
          <a:p>
            <a:r>
              <a:rPr lang="it-IT" sz="1600" dirty="0" smtClean="0"/>
              <a:t>La </a:t>
            </a:r>
            <a:r>
              <a:rPr lang="it-IT" sz="1600" b="1" dirty="0" err="1" smtClean="0"/>
              <a:t>Maximum</a:t>
            </a:r>
            <a:r>
              <a:rPr lang="it-IT" sz="1600" dirty="0" smtClean="0"/>
              <a:t> </a:t>
            </a:r>
            <a:r>
              <a:rPr lang="it-IT" sz="1600" b="1" dirty="0" err="1" smtClean="0"/>
              <a:t>Frequency</a:t>
            </a:r>
            <a:r>
              <a:rPr lang="it-IT" sz="1600" dirty="0" smtClean="0"/>
              <a:t> è la massima frequenza fornibile in output da parte del </a:t>
            </a:r>
            <a:r>
              <a:rPr lang="it-IT" sz="1600" dirty="0" err="1" smtClean="0"/>
              <a:t>frequency</a:t>
            </a:r>
            <a:r>
              <a:rPr lang="it-IT" sz="1600" dirty="0" smtClean="0"/>
              <a:t> </a:t>
            </a:r>
            <a:r>
              <a:rPr lang="it-IT" sz="1600" dirty="0" err="1" smtClean="0"/>
              <a:t>converter</a:t>
            </a:r>
            <a:endParaRPr lang="it-IT" sz="1600" dirty="0" smtClean="0"/>
          </a:p>
          <a:p>
            <a:pPr lvl="0">
              <a:buNone/>
            </a:pPr>
            <a:endParaRPr lang="it-IT" sz="1050" dirty="0" smtClean="0"/>
          </a:p>
          <a:p>
            <a:pPr lvl="0"/>
            <a:r>
              <a:rPr lang="it-IT" sz="1600" b="1" dirty="0" smtClean="0"/>
              <a:t>LF</a:t>
            </a:r>
            <a:r>
              <a:rPr lang="it-IT" sz="1600" dirty="0" smtClean="0"/>
              <a:t> può essere utile qualora si voglia impostare una soglia minima di lavoro.</a:t>
            </a:r>
          </a:p>
          <a:p>
            <a:pPr lvl="0">
              <a:buNone/>
            </a:pPr>
            <a:endParaRPr lang="it-IT" sz="1100" dirty="0" smtClean="0"/>
          </a:p>
          <a:p>
            <a:pPr lvl="0"/>
            <a:r>
              <a:rPr lang="it-IT" sz="1600" b="1" dirty="0" smtClean="0"/>
              <a:t>UF</a:t>
            </a:r>
            <a:r>
              <a:rPr lang="it-IT" sz="1600" dirty="0" smtClean="0"/>
              <a:t> può essere utile qualora si voglia impostare una soglia massima di lavoro.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522784" y="4146612"/>
          <a:ext cx="7704856" cy="124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/>
                <a:gridCol w="2945767"/>
                <a:gridCol w="2876480"/>
                <a:gridCol w="1198533"/>
              </a:tblGrid>
              <a:tr h="33077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Descrizione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Default</a:t>
                      </a:r>
                      <a:endParaRPr lang="en-GB" sz="1400"/>
                    </a:p>
                  </a:txBody>
                  <a:tcPr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[b1.05]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Maximum frequency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50.00 – 400.00 Hz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50.00 Hz</a:t>
                      </a:r>
                      <a:endParaRPr lang="en-GB" sz="1200"/>
                    </a:p>
                  </a:txBody>
                  <a:tcPr anchor="ctr"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[b1.06]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Upper frequency</a:t>
                      </a:r>
                      <a:r>
                        <a:rPr lang="en-GB" sz="1200" baseline="0" smtClean="0"/>
                        <a:t> (UF)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Lower Freq. – Maximum</a:t>
                      </a:r>
                      <a:r>
                        <a:rPr lang="en-GB" sz="1200" baseline="0" smtClean="0"/>
                        <a:t> Freq.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50.00 Hz</a:t>
                      </a:r>
                      <a:endParaRPr lang="en-GB" sz="120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[b1.07]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Lower frequency</a:t>
                      </a:r>
                      <a:r>
                        <a:rPr lang="en-GB" sz="1200" baseline="0" smtClean="0"/>
                        <a:t> (LF)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 – Upper</a:t>
                      </a:r>
                      <a:r>
                        <a:rPr lang="en-GB" sz="1200" baseline="0" smtClean="0"/>
                        <a:t> F</a:t>
                      </a:r>
                      <a:r>
                        <a:rPr lang="en-GB" sz="1200" smtClean="0"/>
                        <a:t>req.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0.00 Hz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3400" y="569404"/>
            <a:ext cx="7315200" cy="464468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mtClean="0"/>
              <a:t>Upper/Lower frequency</a:t>
            </a:r>
            <a:endParaRPr lang="en-GB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33400" y="1249896"/>
            <a:ext cx="7315200" cy="756084"/>
          </a:xfrm>
          <a:ln w="0"/>
          <a:effectLst/>
        </p:spPr>
        <p:txBody>
          <a:bodyPr wrap="square" lIns="0" tIns="63500" rIns="0" bIns="0"/>
          <a:lstStyle/>
          <a:p>
            <a:pPr lvl="0"/>
            <a:r>
              <a:rPr lang="it-IT" sz="1600" dirty="0" smtClean="0"/>
              <a:t>Qualora venga impostata la </a:t>
            </a:r>
            <a:r>
              <a:rPr lang="it-IT" sz="1600" dirty="0" err="1" smtClean="0"/>
              <a:t>Lower</a:t>
            </a:r>
            <a:r>
              <a:rPr lang="it-IT" sz="1600" dirty="0" smtClean="0"/>
              <a:t> </a:t>
            </a:r>
            <a:r>
              <a:rPr lang="it-IT" sz="1600" dirty="0" err="1" smtClean="0"/>
              <a:t>Frequency</a:t>
            </a:r>
            <a:r>
              <a:rPr lang="it-IT" sz="1600" dirty="0" smtClean="0"/>
              <a:t>, è necessario tenere conto anche dei parametri [b1.08] e [b1.09]</a:t>
            </a:r>
            <a:endParaRPr lang="it-IT" sz="16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533400"/>
            <a:ext cx="7622232" cy="608484"/>
          </a:xfrm>
          <a:noFill/>
          <a:ln w="0"/>
          <a:effectLst/>
        </p:spPr>
        <p:txBody>
          <a:bodyPr wrap="square" lIns="0" tIns="12700" rIns="0" bIns="0" anchor="t"/>
          <a:lstStyle/>
          <a:p>
            <a:r>
              <a:rPr lang="en-US" dirty="0" smtClean="0"/>
              <a:t>Lower Frequency</a:t>
            </a:r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306760" y="2077988"/>
          <a:ext cx="7848872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2736304"/>
                <a:gridCol w="3312368"/>
                <a:gridCol w="900100"/>
              </a:tblGrid>
              <a:tr h="204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Par.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Nome </a:t>
                      </a:r>
                      <a:r>
                        <a:rPr lang="en-GB" sz="1400" dirty="0" err="1" smtClean="0"/>
                        <a:t>Parametro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Range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Default</a:t>
                      </a:r>
                      <a:endParaRPr lang="en-GB" sz="1400" b="1" dirty="0"/>
                    </a:p>
                  </a:txBody>
                  <a:tcPr anchor="ctr"/>
                </a:tc>
              </a:tr>
              <a:tr h="204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[b1.08]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Lower Frequency mode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0</a:t>
                      </a:r>
                      <a:r>
                        <a:rPr lang="en-GB" sz="1400" dirty="0" smtClean="0"/>
                        <a:t> : </a:t>
                      </a:r>
                      <a:r>
                        <a:rPr lang="en-GB" sz="1400" dirty="0" err="1" smtClean="0"/>
                        <a:t>Partenza</a:t>
                      </a:r>
                      <a:r>
                        <a:rPr lang="en-GB" sz="1400" baseline="0" dirty="0" smtClean="0"/>
                        <a:t> con 0 Hz</a:t>
                      </a:r>
                    </a:p>
                    <a:p>
                      <a:pPr algn="l"/>
                      <a:r>
                        <a:rPr lang="en-GB" sz="1400" b="1" dirty="0" smtClean="0"/>
                        <a:t>1</a:t>
                      </a:r>
                      <a:r>
                        <a:rPr lang="en-GB" sz="1400" dirty="0" smtClean="0"/>
                        <a:t> : </a:t>
                      </a:r>
                      <a:r>
                        <a:rPr lang="en-GB" sz="1400" dirty="0" err="1" smtClean="0"/>
                        <a:t>Partenza</a:t>
                      </a:r>
                      <a:r>
                        <a:rPr lang="en-GB" sz="1400" dirty="0" smtClean="0"/>
                        <a:t> con Lower frequency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b="0" dirty="0"/>
                    </a:p>
                  </a:txBody>
                  <a:tcPr anchor="ctr"/>
                </a:tc>
              </a:tr>
              <a:tr h="204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[b1.09]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Hysteresis frequency width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0.00 – [b1.07]</a:t>
                      </a:r>
                      <a:endParaRPr lang="en-GB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0.00 Hz</a:t>
                      </a:r>
                      <a:endParaRPr lang="en-GB" sz="1400" b="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06860" y="3518148"/>
            <a:ext cx="2124236" cy="193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79268" y="3446140"/>
            <a:ext cx="277289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30796" y="1105880"/>
            <a:ext cx="7416824" cy="1332148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200" dirty="0" smtClean="0"/>
              <a:t>Il convertitore dispone di un </a:t>
            </a:r>
            <a:r>
              <a:rPr lang="it-IT" sz="1200" b="1" dirty="0" smtClean="0"/>
              <a:t>freno in </a:t>
            </a:r>
            <a:r>
              <a:rPr lang="it-IT" sz="1200" b="1" dirty="0" err="1" smtClean="0"/>
              <a:t>DC</a:t>
            </a:r>
            <a:r>
              <a:rPr lang="it-IT" sz="1200" b="1" dirty="0" smtClean="0"/>
              <a:t> </a:t>
            </a:r>
            <a:r>
              <a:rPr lang="it-IT" sz="1200" dirty="0" smtClean="0"/>
              <a:t>che può essere attivato per la decelerazione del motore</a:t>
            </a:r>
          </a:p>
          <a:p>
            <a:pPr>
              <a:buNone/>
            </a:pPr>
            <a:endParaRPr lang="it-IT" sz="1050" dirty="0" smtClean="0"/>
          </a:p>
          <a:p>
            <a:r>
              <a:rPr lang="it-IT" sz="1200" dirty="0" smtClean="0"/>
              <a:t>Può essere parametrizzato secondo i seguenti indicatori :</a:t>
            </a:r>
          </a:p>
          <a:p>
            <a:pPr lvl="0"/>
            <a:endParaRPr lang="it-IT" sz="1200" dirty="0" smtClean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98749" y="1958569"/>
          <a:ext cx="8172906" cy="346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3"/>
                <a:gridCol w="3240360"/>
                <a:gridCol w="3384376"/>
                <a:gridCol w="792087"/>
              </a:tblGrid>
              <a:tr h="33077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Descrizione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Default</a:t>
                      </a:r>
                      <a:endParaRPr lang="en-GB" sz="1400"/>
                    </a:p>
                  </a:txBody>
                  <a:tcPr/>
                </a:tc>
              </a:tr>
              <a:tr h="304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[b1.30]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Starting mode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0</a:t>
                      </a:r>
                      <a:r>
                        <a:rPr lang="en-GB" sz="1200" baseline="0" dirty="0" smtClean="0"/>
                        <a:t> : </a:t>
                      </a:r>
                      <a:r>
                        <a:rPr lang="en-GB" sz="1200" baseline="0" dirty="0" err="1" smtClean="0"/>
                        <a:t>Partenza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diretta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="1" baseline="0" dirty="0" smtClean="0"/>
                        <a:t>1 </a:t>
                      </a:r>
                      <a:r>
                        <a:rPr lang="en-GB" sz="1200" baseline="0" dirty="0" smtClean="0"/>
                        <a:t>: </a:t>
                      </a:r>
                      <a:r>
                        <a:rPr lang="en-GB" sz="1200" baseline="0" dirty="0" err="1" smtClean="0"/>
                        <a:t>Frena</a:t>
                      </a:r>
                      <a:r>
                        <a:rPr lang="en-GB" sz="1200" baseline="0" dirty="0" smtClean="0"/>
                        <a:t> prima </a:t>
                      </a:r>
                      <a:r>
                        <a:rPr lang="en-GB" sz="1200" baseline="0" dirty="0" err="1" smtClean="0"/>
                        <a:t>di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partire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="1" baseline="0" dirty="0" smtClean="0"/>
                        <a:t>2</a:t>
                      </a:r>
                      <a:r>
                        <a:rPr lang="en-GB" sz="1200" baseline="0" dirty="0" smtClean="0"/>
                        <a:t> : </a:t>
                      </a:r>
                      <a:r>
                        <a:rPr lang="en-GB" sz="1200" baseline="0" dirty="0" err="1" smtClean="0"/>
                        <a:t>Partenza</a:t>
                      </a:r>
                      <a:r>
                        <a:rPr lang="en-GB" sz="1200" baseline="0" dirty="0" smtClean="0"/>
                        <a:t> con lo speed capture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</a:t>
                      </a:r>
                      <a:endParaRPr lang="en-US" sz="1200" b="1" dirty="0" smtClean="0"/>
                    </a:p>
                  </a:txBody>
                  <a:tcPr anchor="ctr"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[b1.40]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err="1" smtClean="0"/>
                        <a:t>Modalità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di</a:t>
                      </a:r>
                      <a:r>
                        <a:rPr lang="en-GB" sz="1200" dirty="0" smtClean="0"/>
                        <a:t> stop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0</a:t>
                      </a:r>
                      <a:r>
                        <a:rPr lang="en-GB" sz="1200" dirty="0" smtClean="0"/>
                        <a:t> : </a:t>
                      </a:r>
                      <a:r>
                        <a:rPr lang="en-GB" sz="1200" dirty="0" err="1" smtClean="0"/>
                        <a:t>Decelerazione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forzata</a:t>
                      </a:r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1</a:t>
                      </a:r>
                      <a:r>
                        <a:rPr lang="en-GB" sz="1200" dirty="0" smtClean="0"/>
                        <a:t> : Moto </a:t>
                      </a:r>
                      <a:r>
                        <a:rPr lang="en-GB" sz="1200" dirty="0" err="1" smtClean="0"/>
                        <a:t>libero</a:t>
                      </a:r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2</a:t>
                      </a:r>
                      <a:r>
                        <a:rPr lang="en-GB" sz="1200" b="0" dirty="0" smtClean="0"/>
                        <a:t> : </a:t>
                      </a:r>
                      <a:r>
                        <a:rPr lang="en-GB" sz="1200" dirty="0" smtClean="0"/>
                        <a:t>Moto </a:t>
                      </a:r>
                      <a:r>
                        <a:rPr lang="en-GB" sz="1200" dirty="0" err="1" smtClean="0"/>
                        <a:t>libero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dopo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comando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di</a:t>
                      </a:r>
                      <a:r>
                        <a:rPr lang="en-GB" sz="1200" dirty="0" smtClean="0"/>
                        <a:t> Stop,</a:t>
                      </a:r>
                      <a:endParaRPr lang="en-GB" sz="1200" baseline="0" dirty="0" smtClean="0"/>
                    </a:p>
                    <a:p>
                      <a:r>
                        <a:rPr lang="en-GB" sz="1200" b="0" dirty="0" smtClean="0"/>
                        <a:t>     </a:t>
                      </a:r>
                      <a:r>
                        <a:rPr lang="en-GB" sz="1200" b="0" dirty="0" err="1" smtClean="0"/>
                        <a:t>Decelerazione</a:t>
                      </a:r>
                      <a:r>
                        <a:rPr lang="en-GB" sz="1200" b="0" dirty="0" smtClean="0"/>
                        <a:t> </a:t>
                      </a:r>
                      <a:r>
                        <a:rPr lang="en-GB" sz="1200" b="0" dirty="0" err="1" smtClean="0"/>
                        <a:t>forzata</a:t>
                      </a:r>
                      <a:r>
                        <a:rPr lang="en-GB" sz="1200" b="0" dirty="0" smtClean="0"/>
                        <a:t> se </a:t>
                      </a:r>
                      <a:r>
                        <a:rPr lang="en-GB" sz="1200" b="0" dirty="0" err="1" smtClean="0"/>
                        <a:t>cambio</a:t>
                      </a:r>
                      <a:r>
                        <a:rPr lang="en-GB" sz="1200" b="0" dirty="0" smtClean="0"/>
                        <a:t> </a:t>
                      </a:r>
                      <a:r>
                        <a:rPr lang="en-GB" sz="1200" b="0" dirty="0" err="1" smtClean="0"/>
                        <a:t>direzione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</a:t>
                      </a:r>
                      <a:endParaRPr lang="en-GB" sz="1200" dirty="0"/>
                    </a:p>
                  </a:txBody>
                  <a:tcPr anchor="ctr"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[b1.33]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Tempo </a:t>
                      </a:r>
                      <a:r>
                        <a:rPr lang="en-GB" sz="1200" dirty="0" err="1" smtClean="0"/>
                        <a:t>frenatura</a:t>
                      </a:r>
                      <a:r>
                        <a:rPr lang="en-GB" sz="1200" dirty="0" smtClean="0"/>
                        <a:t> in </a:t>
                      </a:r>
                      <a:r>
                        <a:rPr lang="en-GB" sz="1200" dirty="0" err="1" smtClean="0"/>
                        <a:t>partenza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 – 20.0 s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 s</a:t>
                      </a:r>
                      <a:endParaRPr lang="en-GB" sz="120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[b1.41]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Frequenza soglia</a:t>
                      </a:r>
                      <a:r>
                        <a:rPr lang="en-GB" sz="1200" baseline="0" smtClean="0"/>
                        <a:t> intervento DC brake in spegnimento 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0.00 – 50.00 Hz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0.00 Hz</a:t>
                      </a:r>
                      <a:endParaRPr lang="en-GB" sz="120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[b1.42]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Tempo frenatura in spegnimento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 – 20.0 s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0.0 s</a:t>
                      </a:r>
                      <a:endParaRPr lang="en-GB" sz="120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[b1.34]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err="1" smtClean="0"/>
                        <a:t>Corrente</a:t>
                      </a:r>
                      <a:r>
                        <a:rPr lang="en-GB" sz="1200" baseline="0" dirty="0" smtClean="0"/>
                        <a:t> DC brake in </a:t>
                      </a:r>
                      <a:r>
                        <a:rPr lang="en-GB" sz="1200" baseline="0" dirty="0" err="1" smtClean="0"/>
                        <a:t>partenza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0.0% – 150%</a:t>
                      </a:r>
                      <a:r>
                        <a:rPr lang="en-GB" sz="1200" baseline="0" dirty="0" smtClean="0"/>
                        <a:t> (</a:t>
                      </a:r>
                      <a:r>
                        <a:rPr lang="en-GB" sz="1200" baseline="0" dirty="0" err="1" smtClean="0"/>
                        <a:t>della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corrente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nominale</a:t>
                      </a:r>
                      <a:r>
                        <a:rPr lang="en-GB" sz="1200" baseline="0" dirty="0" smtClean="0"/>
                        <a:t>)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0.0%</a:t>
                      </a:r>
                      <a:endParaRPr lang="en-GB" sz="1200" dirty="0"/>
                    </a:p>
                  </a:txBody>
                  <a:tcPr anchor="ctr"/>
                </a:tc>
              </a:tr>
              <a:tr h="30411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[b1.43]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err="1" smtClean="0"/>
                        <a:t>Corrente</a:t>
                      </a:r>
                      <a:r>
                        <a:rPr lang="en-GB" sz="1200" baseline="0" dirty="0" smtClean="0"/>
                        <a:t> DC brake in </a:t>
                      </a:r>
                      <a:r>
                        <a:rPr lang="en-GB" sz="1200" baseline="0" dirty="0" err="1" smtClean="0"/>
                        <a:t>partenza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0.0% – 150%</a:t>
                      </a:r>
                      <a:r>
                        <a:rPr lang="en-GB" sz="1200" baseline="0" dirty="0" smtClean="0"/>
                        <a:t> (</a:t>
                      </a:r>
                      <a:r>
                        <a:rPr lang="en-GB" sz="1200" baseline="0" dirty="0" err="1" smtClean="0"/>
                        <a:t>della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corrente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nominale</a:t>
                      </a:r>
                      <a:r>
                        <a:rPr lang="en-GB" sz="1200" baseline="0" dirty="0" smtClean="0"/>
                        <a:t>)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0.0%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3400" y="569404"/>
            <a:ext cx="7315200" cy="464468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dirty="0" smtClean="0"/>
              <a:t>DC brake</a:t>
            </a:r>
            <a:endParaRPr lang="en-GB" dirty="0"/>
          </a:p>
        </p:txBody>
      </p:sp>
      <p:sp>
        <p:nvSpPr>
          <p:cNvPr id="12" name="CasellaDiTesto 11"/>
          <p:cNvSpPr txBox="1"/>
          <p:nvPr>
            <p:custDataLst>
              <p:tags r:id="rId7"/>
            </p:custDataLst>
          </p:nvPr>
        </p:nvSpPr>
        <p:spPr>
          <a:xfrm>
            <a:off x="6067400" y="1467081"/>
            <a:ext cx="2178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u="sng" dirty="0" smtClean="0">
                <a:solidFill>
                  <a:srgbClr val="0070C0"/>
                </a:solidFill>
              </a:rPr>
              <a:t>Per </a:t>
            </a:r>
            <a:r>
              <a:rPr lang="en-GB" sz="1100" i="1" u="sng" dirty="0" err="1" smtClean="0">
                <a:solidFill>
                  <a:srgbClr val="0070C0"/>
                </a:solidFill>
              </a:rPr>
              <a:t>dettagli</a:t>
            </a:r>
            <a:r>
              <a:rPr lang="en-GB" sz="1100" i="1" u="sng" dirty="0" smtClean="0">
                <a:solidFill>
                  <a:srgbClr val="0070C0"/>
                </a:solidFill>
              </a:rPr>
              <a:t> </a:t>
            </a:r>
            <a:r>
              <a:rPr lang="en-GB" sz="1100" i="1" u="sng" dirty="0" err="1" smtClean="0">
                <a:solidFill>
                  <a:srgbClr val="0070C0"/>
                </a:solidFill>
              </a:rPr>
              <a:t>vedere</a:t>
            </a:r>
            <a:r>
              <a:rPr lang="en-GB" sz="1100" i="1" u="sng" dirty="0" smtClean="0">
                <a:solidFill>
                  <a:srgbClr val="0070C0"/>
                </a:solidFill>
              </a:rPr>
              <a:t> </a:t>
            </a:r>
            <a:r>
              <a:rPr lang="en-GB" sz="1100" i="1" u="sng" dirty="0" err="1" smtClean="0">
                <a:solidFill>
                  <a:srgbClr val="0070C0"/>
                </a:solidFill>
              </a:rPr>
              <a:t>pag</a:t>
            </a:r>
            <a:r>
              <a:rPr lang="en-GB" sz="1100" i="1" u="sng" dirty="0" smtClean="0">
                <a:solidFill>
                  <a:srgbClr val="0070C0"/>
                </a:solidFill>
              </a:rPr>
              <a:t>. 68-69</a:t>
            </a:r>
          </a:p>
          <a:p>
            <a:r>
              <a:rPr lang="en-GB" sz="1100" i="1" u="sng" dirty="0" smtClean="0">
                <a:solidFill>
                  <a:srgbClr val="0070C0"/>
                </a:solidFill>
              </a:rPr>
              <a:t> del </a:t>
            </a:r>
            <a:r>
              <a:rPr lang="en-GB" sz="1100" i="1" u="sng" dirty="0" err="1" smtClean="0">
                <a:solidFill>
                  <a:srgbClr val="0070C0"/>
                </a:solidFill>
              </a:rPr>
              <a:t>manuale</a:t>
            </a:r>
            <a:r>
              <a:rPr lang="en-GB" sz="1100" i="1" u="sng" dirty="0" smtClean="0">
                <a:solidFill>
                  <a:srgbClr val="0070C0"/>
                </a:solidFill>
              </a:rPr>
              <a:t> EFC 3600</a:t>
            </a:r>
            <a:endParaRPr lang="en-GB" sz="1100" i="1" u="sng" dirty="0">
              <a:solidFill>
                <a:srgbClr val="0070C0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30796" y="1141884"/>
            <a:ext cx="7416824" cy="1044116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400" dirty="0" smtClean="0"/>
              <a:t>É possibile eseguire un </a:t>
            </a:r>
            <a:r>
              <a:rPr lang="it-IT" sz="1400" b="1" dirty="0" smtClean="0"/>
              <a:t>riconoscimento automatico </a:t>
            </a:r>
            <a:r>
              <a:rPr lang="it-IT" sz="1400" dirty="0" smtClean="0"/>
              <a:t>dei parametri relativi al modello del motore collegato al </a:t>
            </a:r>
            <a:r>
              <a:rPr lang="it-IT" sz="1400" dirty="0" err="1" smtClean="0"/>
              <a:t>frequency</a:t>
            </a:r>
            <a:r>
              <a:rPr lang="it-IT" sz="1400" dirty="0" smtClean="0"/>
              <a:t> </a:t>
            </a:r>
            <a:r>
              <a:rPr lang="it-IT" sz="1400" dirty="0" err="1" smtClean="0"/>
              <a:t>converter</a:t>
            </a:r>
            <a:endParaRPr lang="it-IT" sz="1400" dirty="0" smtClean="0"/>
          </a:p>
          <a:p>
            <a:r>
              <a:rPr lang="it-IT" sz="1400" dirty="0" smtClean="0"/>
              <a:t>Per eseguire l’</a:t>
            </a:r>
            <a:r>
              <a:rPr lang="it-IT" sz="1400" dirty="0" err="1" smtClean="0"/>
              <a:t>auto-tuning</a:t>
            </a:r>
            <a:r>
              <a:rPr lang="it-IT" sz="1400" dirty="0" smtClean="0"/>
              <a:t> è necessario </a:t>
            </a:r>
            <a:r>
              <a:rPr lang="it-IT" sz="1400" u="sng" dirty="0" smtClean="0"/>
              <a:t>rimuovere</a:t>
            </a:r>
            <a:r>
              <a:rPr lang="it-IT" sz="1400" dirty="0" smtClean="0"/>
              <a:t> il carico dal motore</a:t>
            </a:r>
          </a:p>
          <a:p>
            <a:r>
              <a:rPr lang="it-IT" sz="1400" dirty="0" smtClean="0"/>
              <a:t>Dopo aver settato il parametro </a:t>
            </a:r>
            <a:r>
              <a:rPr lang="it-IT" sz="1400" u="sng" dirty="0" smtClean="0"/>
              <a:t>va dato </a:t>
            </a:r>
            <a:r>
              <a:rPr lang="it-IT" sz="1400" dirty="0" smtClean="0"/>
              <a:t>il comando di </a:t>
            </a:r>
            <a:r>
              <a:rPr lang="it-IT" sz="1400" dirty="0" err="1" smtClean="0"/>
              <a:t>Run</a:t>
            </a:r>
            <a:endParaRPr lang="it-IT" sz="1400" dirty="0" smtClean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666800" y="2364415"/>
          <a:ext cx="7380816" cy="115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927"/>
                <a:gridCol w="2330785"/>
                <a:gridCol w="3425548"/>
                <a:gridCol w="847556"/>
              </a:tblGrid>
              <a:tr h="33077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Descrizione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Default</a:t>
                      </a:r>
                      <a:endParaRPr lang="en-GB" sz="1400"/>
                    </a:p>
                  </a:txBody>
                  <a:tcPr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[S2.15]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Auto-tuning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0</a:t>
                      </a:r>
                      <a:r>
                        <a:rPr lang="en-GB" sz="1200" dirty="0" smtClean="0"/>
                        <a:t> : Non </a:t>
                      </a:r>
                      <a:r>
                        <a:rPr lang="en-GB" sz="1200" dirty="0" err="1" smtClean="0"/>
                        <a:t>attivo</a:t>
                      </a:r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1</a:t>
                      </a:r>
                      <a:r>
                        <a:rPr lang="en-GB" sz="1200" b="0" dirty="0" smtClean="0"/>
                        <a:t> : </a:t>
                      </a:r>
                      <a:r>
                        <a:rPr lang="en-GB" sz="1200" b="0" dirty="0" err="1" smtClean="0"/>
                        <a:t>Calcolo</a:t>
                      </a:r>
                      <a:endParaRPr lang="en-GB" sz="1200" b="1" dirty="0" smtClean="0"/>
                    </a:p>
                    <a:p>
                      <a:r>
                        <a:rPr lang="en-GB" sz="1200" b="1" dirty="0" smtClean="0"/>
                        <a:t>2</a:t>
                      </a:r>
                      <a:r>
                        <a:rPr lang="en-GB" sz="1200" dirty="0" smtClean="0"/>
                        <a:t> : Auto-tuning</a:t>
                      </a:r>
                      <a:r>
                        <a:rPr lang="en-GB" sz="1200" baseline="0" dirty="0" smtClean="0"/>
                        <a:t> con </a:t>
                      </a:r>
                      <a:r>
                        <a:rPr lang="en-GB" sz="1200" baseline="0" dirty="0" err="1" smtClean="0"/>
                        <a:t>motore</a:t>
                      </a:r>
                      <a:r>
                        <a:rPr lang="en-GB" sz="1200" baseline="0" dirty="0" smtClean="0"/>
                        <a:t> in </a:t>
                      </a:r>
                      <a:r>
                        <a:rPr lang="en-GB" sz="1200" baseline="0" dirty="0" err="1" smtClean="0"/>
                        <a:t>movimento</a:t>
                      </a:r>
                      <a:endParaRPr lang="en-GB" sz="1200" baseline="0" dirty="0" smtClean="0"/>
                    </a:p>
                    <a:p>
                      <a:r>
                        <a:rPr lang="en-GB" sz="1200" b="1" baseline="0" dirty="0" smtClean="0"/>
                        <a:t>3</a:t>
                      </a:r>
                      <a:r>
                        <a:rPr lang="en-GB" sz="1200" baseline="0" dirty="0" smtClean="0"/>
                        <a:t> : Auto-tuning con </a:t>
                      </a:r>
                      <a:r>
                        <a:rPr lang="en-GB" sz="1200" baseline="0" dirty="0" err="1" smtClean="0"/>
                        <a:t>motore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fermo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33400" y="569404"/>
            <a:ext cx="7315200" cy="464468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mtClean="0"/>
              <a:t>Auto-tuning</a:t>
            </a:r>
            <a:endParaRPr lang="en-GB"/>
          </a:p>
        </p:txBody>
      </p:sp>
      <p:sp>
        <p:nvSpPr>
          <p:cNvPr id="12" name="Titolo 10_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372380" y="3593740"/>
            <a:ext cx="7315200" cy="46446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39788" rtl="0" eaLnBrk="0" fontAlgn="base" latinLnBrk="0" hangingPunct="0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700" kern="0" smtClean="0">
                <a:solidFill>
                  <a:srgbClr val="000000"/>
                </a:solidFill>
                <a:ea typeface="+mj-ea"/>
                <a:cs typeface="+mj-cs"/>
              </a:rPr>
              <a:t>Rei</a:t>
            </a:r>
            <a:r>
              <a:rPr kumimoji="0" lang="en-GB" sz="27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nizializzazione dei parametri</a:t>
            </a:r>
            <a:endParaRPr kumimoji="0" lang="en-GB" sz="27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sch Office Sans"/>
              <a:ea typeface="+mj-ea"/>
              <a:cs typeface="+mj-cs"/>
            </a:endParaRPr>
          </a:p>
        </p:txBody>
      </p:sp>
      <p:sp>
        <p:nvSpPr>
          <p:cNvPr id="14" name="Segnaposto testo 7_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630796" y="4130216"/>
            <a:ext cx="7596844" cy="144016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marL="304800" marR="0" lvl="0" indent="-304800" algn="l" defTabSz="839788" rtl="0" eaLnBrk="0" fontAlgn="base" latinLnBrk="0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/>
              <a:buNone/>
              <a:tabLst/>
              <a:defRPr/>
            </a:pPr>
            <a:r>
              <a:rPr kumimoji="0" lang="it-IT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Parametrizzazione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	[b0.05] = 1</a:t>
            </a:r>
          </a:p>
          <a:p>
            <a:pPr marL="304800" marR="0" lvl="0" indent="-304800" algn="l" defTabSz="839788" rtl="0" eaLnBrk="0" fontAlgn="base" latinLnBrk="0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/>
              <a:buNone/>
              <a:tabLst/>
              <a:defRPr/>
            </a:pPr>
            <a:endParaRPr kumimoji="0" lang="it-IT" sz="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  <a:p>
            <a:pPr marL="304800" lvl="0" indent="-304800" defTabSz="839788">
              <a:lnSpc>
                <a:spcPct val="111000"/>
              </a:lnSpc>
              <a:spcBef>
                <a:spcPct val="20000"/>
              </a:spcBef>
              <a:buSzPct val="100000"/>
              <a:buFont typeface="Wingdings"/>
              <a:buChar char="§"/>
            </a:pPr>
            <a:r>
              <a:rPr lang="it-IT" sz="1400" b="1" kern="0" dirty="0" smtClean="0"/>
              <a:t>1</a:t>
            </a:r>
            <a:r>
              <a:rPr lang="it-IT" sz="1400" kern="0" dirty="0" smtClean="0"/>
              <a:t> : </a:t>
            </a:r>
            <a:r>
              <a:rPr lang="it-IT" sz="1400" kern="0" dirty="0" err="1" smtClean="0"/>
              <a:t>Reinizializza</a:t>
            </a:r>
            <a:r>
              <a:rPr lang="it-IT" sz="1400" kern="0" dirty="0" smtClean="0"/>
              <a:t> i parametri del convertitore ai </a:t>
            </a:r>
            <a:r>
              <a:rPr lang="it-IT" sz="1400" u="sng" kern="0" dirty="0" smtClean="0"/>
              <a:t>valori di fabbrica</a:t>
            </a:r>
          </a:p>
          <a:p>
            <a:pPr marL="304800" lvl="0" indent="-304800" defTabSz="839788">
              <a:lnSpc>
                <a:spcPct val="111000"/>
              </a:lnSpc>
              <a:spcBef>
                <a:spcPct val="20000"/>
              </a:spcBef>
              <a:buSzPct val="100000"/>
              <a:buFont typeface="Wingdings"/>
              <a:buChar char="§"/>
            </a:pPr>
            <a:r>
              <a:rPr lang="it-IT" sz="1400" b="1" kern="0" dirty="0" smtClean="0"/>
              <a:t>2 </a:t>
            </a:r>
            <a:r>
              <a:rPr lang="it-IT" sz="1400" kern="0" dirty="0" smtClean="0"/>
              <a:t>: Elimina record degli errori</a:t>
            </a:r>
          </a:p>
          <a:p>
            <a:pPr marL="304800" lvl="0" indent="-304800" defTabSz="839788">
              <a:lnSpc>
                <a:spcPct val="111000"/>
              </a:lnSpc>
              <a:spcBef>
                <a:spcPct val="20000"/>
              </a:spcBef>
              <a:buSzPct val="100000"/>
              <a:buFont typeface="Wingdings"/>
              <a:buChar char="§"/>
            </a:pPr>
            <a:r>
              <a:rPr lang="it-IT" sz="1400" kern="0" dirty="0" smtClean="0"/>
              <a:t>Dopo aver eseguito l’operazione il parametro torna </a:t>
            </a:r>
            <a:r>
              <a:rPr lang="it-IT" sz="1400" u="sng" kern="0" dirty="0" smtClean="0"/>
              <a:t>automaticamente</a:t>
            </a:r>
            <a:r>
              <a:rPr lang="it-IT" sz="1400" kern="0" dirty="0" smtClean="0"/>
              <a:t> a 0</a:t>
            </a: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33400" y="1472344"/>
            <a:ext cx="7315200" cy="3810000"/>
          </a:xfrm>
          <a:ln w="0"/>
          <a:effectLst/>
        </p:spPr>
        <p:txBody>
          <a:bodyPr wrap="square" lIns="0" tIns="63500" rIns="0" bIns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 err="1" smtClean="0"/>
              <a:t>Qualora</a:t>
            </a:r>
            <a:r>
              <a:rPr lang="en-GB" sz="1400" dirty="0" smtClean="0"/>
              <a:t> </a:t>
            </a:r>
            <a:r>
              <a:rPr lang="en-GB" sz="1400" dirty="0" err="1" smtClean="0"/>
              <a:t>si</a:t>
            </a:r>
            <a:r>
              <a:rPr lang="en-GB" sz="1400" dirty="0" smtClean="0"/>
              <a:t> </a:t>
            </a:r>
            <a:r>
              <a:rPr lang="en-GB" sz="1400" dirty="0" err="1" smtClean="0"/>
              <a:t>abbiano</a:t>
            </a:r>
            <a:r>
              <a:rPr lang="en-GB" sz="1400" dirty="0" smtClean="0"/>
              <a:t> </a:t>
            </a:r>
            <a:r>
              <a:rPr lang="en-GB" sz="1400" dirty="0" err="1" smtClean="0"/>
              <a:t>più</a:t>
            </a:r>
            <a:r>
              <a:rPr lang="en-GB" sz="1400" dirty="0" smtClean="0"/>
              <a:t> </a:t>
            </a:r>
            <a:r>
              <a:rPr lang="en-GB" sz="1400" dirty="0" err="1" smtClean="0"/>
              <a:t>convertitori</a:t>
            </a:r>
            <a:r>
              <a:rPr lang="en-GB" sz="1400" dirty="0" smtClean="0"/>
              <a:t> </a:t>
            </a:r>
            <a:r>
              <a:rPr lang="en-GB" sz="1400" dirty="0" err="1" smtClean="0"/>
              <a:t>che</a:t>
            </a:r>
            <a:r>
              <a:rPr lang="en-GB" sz="1400" dirty="0" smtClean="0"/>
              <a:t> </a:t>
            </a:r>
            <a:r>
              <a:rPr lang="en-GB" sz="1400" dirty="0" err="1" smtClean="0"/>
              <a:t>debbano</a:t>
            </a:r>
            <a:r>
              <a:rPr lang="en-GB" sz="1400" dirty="0" smtClean="0"/>
              <a:t> </a:t>
            </a:r>
            <a:r>
              <a:rPr lang="en-GB" sz="1400" dirty="0" err="1" smtClean="0"/>
              <a:t>lavorare</a:t>
            </a:r>
            <a:r>
              <a:rPr lang="en-GB" sz="1400" dirty="0" smtClean="0"/>
              <a:t> con </a:t>
            </a:r>
            <a:r>
              <a:rPr lang="en-GB" sz="1400" dirty="0" err="1" smtClean="0"/>
              <a:t>gli</a:t>
            </a:r>
            <a:r>
              <a:rPr lang="en-GB" sz="1400" dirty="0" smtClean="0"/>
              <a:t> </a:t>
            </a:r>
            <a:r>
              <a:rPr lang="en-GB" sz="1400" dirty="0" err="1" smtClean="0"/>
              <a:t>stessi</a:t>
            </a:r>
            <a:r>
              <a:rPr lang="en-GB" sz="1400" dirty="0" smtClean="0"/>
              <a:t> </a:t>
            </a:r>
            <a:r>
              <a:rPr lang="en-GB" sz="1400" dirty="0" err="1" smtClean="0"/>
              <a:t>parametri</a:t>
            </a:r>
            <a:r>
              <a:rPr lang="en-GB" sz="1400" dirty="0" smtClean="0"/>
              <a:t>, è </a:t>
            </a:r>
            <a:r>
              <a:rPr lang="en-GB" sz="1400" dirty="0" err="1" smtClean="0"/>
              <a:t>possibile</a:t>
            </a:r>
            <a:r>
              <a:rPr lang="en-GB" sz="1400" dirty="0" smtClean="0"/>
              <a:t> </a:t>
            </a:r>
            <a:r>
              <a:rPr lang="en-GB" sz="1400" dirty="0" err="1" smtClean="0"/>
              <a:t>copiare</a:t>
            </a:r>
            <a:r>
              <a:rPr lang="en-GB" sz="1400" dirty="0" smtClean="0"/>
              <a:t> </a:t>
            </a:r>
            <a:r>
              <a:rPr lang="en-GB" sz="1400" dirty="0" err="1" smtClean="0"/>
              <a:t>questi</a:t>
            </a:r>
            <a:r>
              <a:rPr lang="en-GB" sz="1400" dirty="0" smtClean="0"/>
              <a:t> </a:t>
            </a:r>
            <a:r>
              <a:rPr lang="en-GB" sz="1400" dirty="0" err="1" smtClean="0"/>
              <a:t>sul</a:t>
            </a:r>
            <a:r>
              <a:rPr lang="en-GB" sz="1400" dirty="0" smtClean="0"/>
              <a:t> </a:t>
            </a:r>
            <a:r>
              <a:rPr lang="en-GB" sz="1400" dirty="0" err="1" smtClean="0"/>
              <a:t>pannello</a:t>
            </a:r>
            <a:r>
              <a:rPr lang="en-GB" sz="1400" dirty="0" smtClean="0"/>
              <a:t> </a:t>
            </a:r>
            <a:r>
              <a:rPr lang="en-GB" sz="1400" dirty="0" err="1" smtClean="0"/>
              <a:t>operativo</a:t>
            </a:r>
            <a:r>
              <a:rPr lang="en-GB" sz="1400" dirty="0" smtClean="0"/>
              <a:t> e </a:t>
            </a:r>
            <a:r>
              <a:rPr lang="en-GB" sz="1400" dirty="0" err="1" smtClean="0"/>
              <a:t>riportarli</a:t>
            </a:r>
            <a:r>
              <a:rPr lang="en-GB" sz="1400" dirty="0" smtClean="0"/>
              <a:t> sui </a:t>
            </a:r>
            <a:r>
              <a:rPr lang="en-GB" sz="1400" dirty="0" err="1" smtClean="0"/>
              <a:t>vari</a:t>
            </a:r>
            <a:r>
              <a:rPr lang="en-GB" sz="1400" dirty="0" smtClean="0"/>
              <a:t> </a:t>
            </a:r>
            <a:r>
              <a:rPr lang="en-GB" sz="1400" dirty="0" err="1" smtClean="0"/>
              <a:t>convertitori</a:t>
            </a: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/>
              <a:t>Nota</a:t>
            </a:r>
            <a:r>
              <a:rPr lang="en-GB" sz="1400" dirty="0" smtClean="0"/>
              <a:t> : Il </a:t>
            </a:r>
            <a:r>
              <a:rPr lang="en-GB" sz="1400" dirty="0" err="1" smtClean="0"/>
              <a:t>parametro</a:t>
            </a:r>
            <a:r>
              <a:rPr lang="en-GB" sz="1400" dirty="0" smtClean="0"/>
              <a:t> è </a:t>
            </a:r>
            <a:r>
              <a:rPr lang="en-GB" sz="1400" dirty="0" err="1" smtClean="0"/>
              <a:t>automaticamente</a:t>
            </a:r>
            <a:r>
              <a:rPr lang="en-GB" sz="1400" dirty="0" smtClean="0"/>
              <a:t> </a:t>
            </a:r>
            <a:r>
              <a:rPr lang="en-GB" sz="1400" dirty="0" err="1" smtClean="0"/>
              <a:t>settato</a:t>
            </a:r>
            <a:r>
              <a:rPr lang="en-GB" sz="1400" dirty="0" smtClean="0"/>
              <a:t> a 0 </a:t>
            </a:r>
            <a:r>
              <a:rPr lang="en-GB" sz="1400" dirty="0" err="1" smtClean="0"/>
              <a:t>dopo</a:t>
            </a:r>
            <a:r>
              <a:rPr lang="en-GB" sz="1400" dirty="0" smtClean="0"/>
              <a:t> </a:t>
            </a:r>
            <a:r>
              <a:rPr lang="en-GB" sz="1400" dirty="0" err="1" smtClean="0"/>
              <a:t>un’operazione</a:t>
            </a:r>
            <a:endParaRPr lang="en-GB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533400"/>
            <a:ext cx="7315200" cy="533400"/>
          </a:xfrm>
          <a:noFill/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dirty="0" err="1" smtClean="0"/>
              <a:t>Replicazione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parametri</a:t>
            </a:r>
            <a:endParaRPr lang="en-GB" sz="2700" b="0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342764" y="2467920"/>
          <a:ext cx="792088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696667"/>
                <a:gridCol w="3488094"/>
                <a:gridCol w="872023"/>
              </a:tblGrid>
              <a:tr h="204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Par.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Nome </a:t>
                      </a:r>
                      <a:r>
                        <a:rPr lang="en-GB" sz="1600" dirty="0" err="1" smtClean="0"/>
                        <a:t>Parametro</a:t>
                      </a:r>
                      <a:endParaRPr lang="en-GB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Range</a:t>
                      </a:r>
                      <a:endParaRPr lang="en-GB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Default</a:t>
                      </a:r>
                      <a:endParaRPr lang="en-GB" sz="1600" b="1" dirty="0"/>
                    </a:p>
                  </a:txBody>
                  <a:tcPr anchor="ctr"/>
                </a:tc>
              </a:tr>
              <a:tr h="204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[b0.06]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err="1" smtClean="0"/>
                        <a:t>Replicazione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dei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parametri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 smtClean="0"/>
                        <a:t>0</a:t>
                      </a:r>
                      <a:r>
                        <a:rPr lang="en-GB" sz="1600" dirty="0" smtClean="0"/>
                        <a:t> : </a:t>
                      </a:r>
                      <a:r>
                        <a:rPr lang="en-GB" sz="1600" dirty="0" err="1" smtClean="0"/>
                        <a:t>Nessuna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azione</a:t>
                      </a:r>
                      <a:endParaRPr lang="en-GB" sz="1600" baseline="0" dirty="0" smtClean="0"/>
                    </a:p>
                    <a:p>
                      <a:pPr algn="l"/>
                      <a:r>
                        <a:rPr lang="en-GB" sz="1600" b="1" baseline="0" dirty="0" smtClean="0"/>
                        <a:t>1</a:t>
                      </a:r>
                      <a:r>
                        <a:rPr lang="en-GB" sz="1600" baseline="0" dirty="0" smtClean="0"/>
                        <a:t> : </a:t>
                      </a:r>
                      <a:r>
                        <a:rPr lang="en-GB" sz="1600" baseline="0" dirty="0" err="1" smtClean="0"/>
                        <a:t>Copia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i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parametri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sul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pannello</a:t>
                      </a:r>
                      <a:endParaRPr lang="en-GB" sz="1600" baseline="0" dirty="0" smtClean="0"/>
                    </a:p>
                    <a:p>
                      <a:pPr algn="l"/>
                      <a:r>
                        <a:rPr lang="en-GB" sz="1600" b="1" baseline="0" dirty="0" smtClean="0"/>
                        <a:t>2</a:t>
                      </a:r>
                      <a:r>
                        <a:rPr lang="en-GB" sz="1600" baseline="0" dirty="0" smtClean="0"/>
                        <a:t> : </a:t>
                      </a:r>
                      <a:r>
                        <a:rPr lang="en-GB" sz="1600" baseline="0" dirty="0" err="1" smtClean="0"/>
                        <a:t>Copia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i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parametri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sul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convertitore</a:t>
                      </a:r>
                      <a:endParaRPr lang="en-GB" sz="16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0</a:t>
                      </a:r>
                      <a:endParaRPr lang="en-GB" sz="16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Segnaposto numero diapositiva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/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533400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US" smtClean="0"/>
              <a:t>Cablaggio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27140" y="817848"/>
            <a:ext cx="4669192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e 9"/>
          <p:cNvSpPr/>
          <p:nvPr>
            <p:custDataLst>
              <p:tags r:id="rId6"/>
            </p:custDataLst>
          </p:nvPr>
        </p:nvSpPr>
        <p:spPr bwMode="auto">
          <a:xfrm>
            <a:off x="4483224" y="925860"/>
            <a:ext cx="1224136" cy="108012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e 10"/>
          <p:cNvSpPr/>
          <p:nvPr>
            <p:custDataLst>
              <p:tags r:id="rId7"/>
            </p:custDataLst>
          </p:nvPr>
        </p:nvSpPr>
        <p:spPr bwMode="auto">
          <a:xfrm>
            <a:off x="7111516" y="997868"/>
            <a:ext cx="1224136" cy="108012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CasellaDiTesto 11"/>
          <p:cNvSpPr txBox="1"/>
          <p:nvPr>
            <p:custDataLst>
              <p:tags r:id="rId8"/>
            </p:custDataLst>
          </p:nvPr>
        </p:nvSpPr>
        <p:spPr>
          <a:xfrm>
            <a:off x="2539008" y="2618048"/>
            <a:ext cx="133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Caso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Monofase</a:t>
            </a:r>
            <a:endParaRPr lang="en-US" dirty="0"/>
          </a:p>
        </p:txBody>
      </p:sp>
      <p:pic>
        <p:nvPicPr>
          <p:cNvPr id="1026" name="Picture 2_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4146" y="1169454"/>
            <a:ext cx="2032854" cy="429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e 12"/>
          <p:cNvSpPr/>
          <p:nvPr>
            <p:custDataLst>
              <p:tags r:id="rId10"/>
            </p:custDataLst>
          </p:nvPr>
        </p:nvSpPr>
        <p:spPr bwMode="auto">
          <a:xfrm>
            <a:off x="630796" y="4418248"/>
            <a:ext cx="576064" cy="75608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e 13"/>
          <p:cNvSpPr/>
          <p:nvPr>
            <p:custDataLst>
              <p:tags r:id="rId11"/>
            </p:custDataLst>
          </p:nvPr>
        </p:nvSpPr>
        <p:spPr bwMode="auto">
          <a:xfrm>
            <a:off x="1782924" y="4994312"/>
            <a:ext cx="864096" cy="50405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Andrea Toffalori, Diego Epis, Carlo Mariani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/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549883-4976-49DC-950E-16D0B0148DA1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8" name="Titolo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533400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US" dirty="0" err="1" smtClean="0"/>
              <a:t>Ingressi</a:t>
            </a:r>
            <a:r>
              <a:rPr lang="en-US" dirty="0" smtClean="0"/>
              <a:t> / </a:t>
            </a:r>
            <a:r>
              <a:rPr lang="en-US" dirty="0" err="1" smtClean="0"/>
              <a:t>Uscite</a:t>
            </a:r>
            <a:endParaRPr lang="en-US" dirty="0"/>
          </a:p>
        </p:txBody>
      </p:sp>
      <p:sp>
        <p:nvSpPr>
          <p:cNvPr id="61" name="CasellaDiTesto 60"/>
          <p:cNvSpPr txBox="1"/>
          <p:nvPr>
            <p:custDataLst>
              <p:tags r:id="rId5"/>
            </p:custDataLst>
          </p:nvPr>
        </p:nvSpPr>
        <p:spPr>
          <a:xfrm>
            <a:off x="450776" y="1316385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/>
              <a:t> </a:t>
            </a:r>
            <a:r>
              <a:rPr lang="en-GB" sz="1600" dirty="0" err="1" smtClean="0"/>
              <a:t>Ingressi</a:t>
            </a:r>
            <a:r>
              <a:rPr lang="en-GB" sz="1600" dirty="0" smtClean="0"/>
              <a:t> </a:t>
            </a:r>
            <a:r>
              <a:rPr lang="en-GB" sz="1600" dirty="0" err="1" smtClean="0"/>
              <a:t>analogici</a:t>
            </a:r>
            <a:r>
              <a:rPr lang="en-GB" sz="1600" dirty="0" smtClean="0"/>
              <a:t> :</a:t>
            </a:r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</a:t>
            </a:r>
            <a:r>
              <a:rPr lang="en-GB" sz="1600" dirty="0" err="1" smtClean="0"/>
              <a:t>uno</a:t>
            </a:r>
            <a:r>
              <a:rPr lang="en-GB" sz="1600" dirty="0" smtClean="0"/>
              <a:t> in </a:t>
            </a:r>
            <a:r>
              <a:rPr lang="en-GB" sz="1600" dirty="0" err="1" smtClean="0"/>
              <a:t>tensione</a:t>
            </a:r>
            <a:endParaRPr lang="en-GB" sz="1600" dirty="0" smtClean="0"/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</a:t>
            </a:r>
            <a:r>
              <a:rPr lang="en-GB" sz="1600" dirty="0" err="1" smtClean="0"/>
              <a:t>uno</a:t>
            </a:r>
            <a:r>
              <a:rPr lang="en-GB" sz="1600" dirty="0" smtClean="0"/>
              <a:t> in </a:t>
            </a:r>
            <a:r>
              <a:rPr lang="en-GB" sz="1600" dirty="0" err="1" smtClean="0"/>
              <a:t>corrente</a:t>
            </a:r>
            <a:endParaRPr lang="en-GB" sz="1600" dirty="0" smtClean="0"/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 </a:t>
            </a:r>
            <a:r>
              <a:rPr lang="en-GB" sz="1600" dirty="0" err="1" smtClean="0"/>
              <a:t>Ingressi</a:t>
            </a:r>
            <a:r>
              <a:rPr lang="en-GB" sz="1600" dirty="0" smtClean="0"/>
              <a:t> </a:t>
            </a:r>
            <a:r>
              <a:rPr lang="en-GB" sz="1600" dirty="0" err="1" smtClean="0"/>
              <a:t>digitali</a:t>
            </a:r>
            <a:r>
              <a:rPr lang="en-GB" sz="1600" dirty="0" smtClean="0"/>
              <a:t> :</a:t>
            </a:r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X1, X2, X3, X4, X5</a:t>
            </a:r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SC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 </a:t>
            </a:r>
            <a:r>
              <a:rPr lang="en-GB" sz="1600" dirty="0" err="1" smtClean="0"/>
              <a:t>Uscite</a:t>
            </a:r>
            <a:r>
              <a:rPr lang="en-GB" sz="1600" dirty="0" smtClean="0"/>
              <a:t> </a:t>
            </a:r>
            <a:r>
              <a:rPr lang="en-GB" sz="1600" dirty="0" err="1" smtClean="0"/>
              <a:t>analogiche</a:t>
            </a:r>
            <a:r>
              <a:rPr lang="en-GB" sz="1600" dirty="0" smtClean="0"/>
              <a:t> :</a:t>
            </a:r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1 </a:t>
            </a:r>
            <a:r>
              <a:rPr lang="en-GB" sz="1600" dirty="0" err="1" smtClean="0"/>
              <a:t>canale</a:t>
            </a:r>
            <a:r>
              <a:rPr lang="en-GB" sz="1600" dirty="0" smtClean="0"/>
              <a:t>, </a:t>
            </a:r>
            <a:r>
              <a:rPr lang="en-GB" sz="1600" dirty="0" err="1" smtClean="0"/>
              <a:t>tensione</a:t>
            </a:r>
            <a:r>
              <a:rPr lang="en-GB" sz="1600" dirty="0" smtClean="0"/>
              <a:t> / </a:t>
            </a:r>
            <a:r>
              <a:rPr lang="en-GB" sz="1600" dirty="0" err="1" smtClean="0"/>
              <a:t>corrente</a:t>
            </a:r>
            <a:r>
              <a:rPr lang="en-GB" sz="1600" dirty="0" smtClean="0"/>
              <a:t>, </a:t>
            </a:r>
            <a:r>
              <a:rPr lang="en-GB" sz="1600" dirty="0" err="1" smtClean="0"/>
              <a:t>programmabile</a:t>
            </a:r>
            <a:endParaRPr lang="en-GB" sz="1600" dirty="0" smtClean="0"/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 </a:t>
            </a:r>
            <a:r>
              <a:rPr lang="en-GB" sz="1600" dirty="0" err="1" smtClean="0"/>
              <a:t>Uscite</a:t>
            </a:r>
            <a:r>
              <a:rPr lang="en-GB" sz="1600" dirty="0" smtClean="0"/>
              <a:t> </a:t>
            </a:r>
            <a:r>
              <a:rPr lang="en-GB" sz="1600" dirty="0" err="1" smtClean="0"/>
              <a:t>digitali</a:t>
            </a:r>
            <a:r>
              <a:rPr lang="en-GB" sz="1600" dirty="0" smtClean="0"/>
              <a:t> :</a:t>
            </a:r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1 </a:t>
            </a:r>
            <a:r>
              <a:rPr lang="en-GB" sz="1600" dirty="0" err="1" smtClean="0"/>
              <a:t>programmabile</a:t>
            </a:r>
            <a:endParaRPr lang="en-GB" sz="1600" dirty="0" smtClean="0"/>
          </a:p>
          <a:p>
            <a:pPr lvl="1">
              <a:buFont typeface="Courier New" pitchFamily="49" charset="0"/>
              <a:buChar char="­"/>
            </a:pPr>
            <a:r>
              <a:rPr lang="en-GB" sz="1600" dirty="0" smtClean="0"/>
              <a:t> </a:t>
            </a:r>
            <a:r>
              <a:rPr lang="en-GB" sz="1600" dirty="0" err="1" smtClean="0"/>
              <a:t>uscite</a:t>
            </a:r>
            <a:r>
              <a:rPr lang="en-GB" sz="1600" dirty="0" smtClean="0"/>
              <a:t> a </a:t>
            </a:r>
            <a:r>
              <a:rPr lang="en-GB" sz="1600" dirty="0" err="1" smtClean="0"/>
              <a:t>relè</a:t>
            </a:r>
            <a:endParaRPr lang="en-GB" sz="1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/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8788" y="637828"/>
            <a:ext cx="731520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US" smtClean="0"/>
              <a:t>Pannello operatore</a:t>
            </a:r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853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5" name="Tabella 4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62744" y="2340280"/>
          <a:ext cx="2844316" cy="116096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76064"/>
                <a:gridCol w="2268252"/>
              </a:tblGrid>
              <a:tr h="248471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solidFill>
                            <a:sysClr val="windowText" lastClr="000000"/>
                          </a:solidFill>
                        </a:rPr>
                        <a:t>Spia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>
                          <a:solidFill>
                            <a:sysClr val="windowText" lastClr="000000"/>
                          </a:solidFill>
                        </a:rPr>
                        <a:t>Descrizione</a:t>
                      </a:r>
                      <a:endParaRPr lang="en-US" sz="105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248471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FWD</a:t>
                      </a:r>
                      <a:endParaRPr 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Verso </a:t>
                      </a:r>
                      <a:r>
                        <a:rPr lang="en-US" sz="1050" dirty="0" err="1" smtClean="0"/>
                        <a:t>di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rotazione</a:t>
                      </a:r>
                      <a:r>
                        <a:rPr lang="en-US" sz="1050" dirty="0" smtClean="0"/>
                        <a:t> “Forward”</a:t>
                      </a:r>
                      <a:endParaRPr lang="en-US" sz="1050" dirty="0"/>
                    </a:p>
                  </a:txBody>
                  <a:tcPr anchor="ctr"/>
                </a:tc>
              </a:tr>
              <a:tr h="248471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REV</a:t>
                      </a:r>
                      <a:endParaRPr 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Verso </a:t>
                      </a:r>
                      <a:r>
                        <a:rPr lang="en-US" sz="1050" dirty="0" err="1" smtClean="0"/>
                        <a:t>di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rotazione</a:t>
                      </a:r>
                      <a:r>
                        <a:rPr lang="en-US" sz="1050" dirty="0" smtClean="0"/>
                        <a:t> “Reverse”</a:t>
                      </a:r>
                    </a:p>
                  </a:txBody>
                  <a:tcPr anchor="ctr"/>
                </a:tc>
              </a:tr>
              <a:tr h="406588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Run</a:t>
                      </a:r>
                      <a:endParaRPr 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/>
                        <a:t>Convertitore</a:t>
                      </a:r>
                      <a:r>
                        <a:rPr lang="en-US" sz="1050" dirty="0" smtClean="0"/>
                        <a:t> in “Run” 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3259088" y="1645940"/>
            <a:ext cx="5747004" cy="2887218"/>
            <a:chOff x="270" y="1215"/>
            <a:chExt cx="12570" cy="631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70" y="1215"/>
              <a:ext cx="12570" cy="6315"/>
              <a:chOff x="270" y="1215"/>
              <a:chExt cx="12570" cy="6315"/>
            </a:xfrm>
          </p:grpSpPr>
          <p:pic>
            <p:nvPicPr>
              <p:cNvPr id="9" name="Picture 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105" y="1890"/>
                <a:ext cx="5670" cy="4950"/>
              </a:xfrm>
              <a:prstGeom prst="rect">
                <a:avLst/>
              </a:prstGeom>
              <a:noFill/>
            </p:spPr>
          </p:pic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70" y="1215"/>
                <a:ext cx="12570" cy="6315"/>
                <a:chOff x="270" y="1215"/>
                <a:chExt cx="12570" cy="6315"/>
              </a:xfrm>
            </p:grpSpPr>
            <p:sp>
              <p:nvSpPr>
                <p:cNvPr id="1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245" y="1395"/>
                  <a:ext cx="4200" cy="12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Display 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- Mostra valori dei parametri monitorati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- Mostra codice e valore dei parametri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- Mostra codici errore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0" y="4290"/>
                  <a:ext cx="4200" cy="12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Indicatori di RUN,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FWD e REV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35" y="3330"/>
                  <a:ext cx="2550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Set :</a:t>
                  </a:r>
                </a:p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- Passa al sotto-menu</a:t>
                  </a:r>
                </a:p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- Conferma parametri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70" y="5280"/>
                  <a:ext cx="3015" cy="1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Run :</a:t>
                  </a:r>
                </a:p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Avvia il convertitore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545" y="6330"/>
                  <a:ext cx="2310" cy="1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Stop :</a:t>
                  </a:r>
                </a:p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Ferma il convertitore </a:t>
                  </a:r>
                </a:p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e resetta gli errori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5505" y="6555"/>
                  <a:ext cx="2310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Tasto Diminuisci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70" y="6105"/>
                  <a:ext cx="2310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Tasto Aumenta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8640" y="3210"/>
                  <a:ext cx="2550" cy="12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Potenziometro 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Imposta la frequenza da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7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Bosch Office Sans" pitchFamily="34" charset="0"/>
                      <a:cs typeface="Arial" pitchFamily="34" charset="0"/>
                    </a:rPr>
                    <a:t>comandare</a:t>
                  </a:r>
                  <a:endParaRPr kumimoji="0" lang="it-IT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45" y="1215"/>
                  <a:ext cx="10635" cy="6180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50"/>
                </a:p>
              </p:txBody>
            </p:sp>
          </p:grpSp>
        </p:grp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270" y="4200"/>
              <a:ext cx="3015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7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sch Office Sans" pitchFamily="34" charset="0"/>
                  <a:cs typeface="Arial" pitchFamily="34" charset="0"/>
                </a:rPr>
                <a:t>Function :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sch Office Sans" pitchFamily="34" charset="0"/>
                  <a:cs typeface="Arial" pitchFamily="34" charset="0"/>
                </a:rPr>
                <a:t>- Switch tra i menu e le visualizzazioni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sch Office Sans" pitchFamily="34" charset="0"/>
                  <a:cs typeface="Arial" pitchFamily="34" charset="0"/>
                </a:rPr>
                <a:t>- Torna al menu precedente</a:t>
              </a:r>
              <a:endParaRPr kumimoji="0" lang="it-IT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Segnaposto numero diapositiva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11" name="Titolo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641412"/>
            <a:ext cx="7315200" cy="464468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dirty="0" err="1" smtClean="0"/>
              <a:t>Scelta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logica</a:t>
            </a:r>
            <a:r>
              <a:rPr lang="en-GB" dirty="0" smtClean="0"/>
              <a:t> PNP/NPN</a:t>
            </a:r>
            <a:endParaRPr lang="en-GB" dirty="0"/>
          </a:p>
        </p:txBody>
      </p:sp>
      <p:sp>
        <p:nvSpPr>
          <p:cNvPr id="15" name="Segnaposto testo 7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22784" y="1177888"/>
            <a:ext cx="7884876" cy="756084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400" dirty="0" smtClean="0"/>
              <a:t>È possibile lavorare solamente tramite alimentazione </a:t>
            </a:r>
            <a:r>
              <a:rPr lang="it-IT" sz="1400" b="1" dirty="0" smtClean="0"/>
              <a:t>interna</a:t>
            </a:r>
          </a:p>
          <a:p>
            <a:r>
              <a:rPr lang="it-IT" sz="1400" dirty="0" smtClean="0"/>
              <a:t>La logica è impostabile mediante il selettore </a:t>
            </a:r>
            <a:r>
              <a:rPr lang="it-IT" sz="1400" b="1" dirty="0" smtClean="0"/>
              <a:t>SW</a:t>
            </a:r>
            <a:r>
              <a:rPr lang="it-IT" sz="1400" dirty="0" smtClean="0"/>
              <a:t> secondo il seguente schema: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853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6626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68563" y="1789956"/>
            <a:ext cx="3597275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9" name="Segnaposto testo 7_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522784" y="4850296"/>
            <a:ext cx="7884876" cy="75608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marL="304800" marR="0" lvl="0" indent="-304800" algn="l" defTabSz="839788" rtl="0" eaLnBrk="0" fontAlgn="base" latinLnBrk="0" hangingPunct="0">
              <a:lnSpc>
                <a:spcPct val="111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/>
              <a:buChar char="§"/>
              <a:tabLst/>
              <a:defRPr/>
            </a:pPr>
            <a:r>
              <a:rPr kumimoji="0" lang="it-IT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In logica </a:t>
            </a:r>
            <a:r>
              <a:rPr kumimoji="0" lang="it-IT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NPN</a:t>
            </a:r>
            <a:r>
              <a:rPr kumimoji="0" lang="it-IT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 all’ingresso SC va collegata la </a:t>
            </a:r>
            <a:r>
              <a:rPr kumimoji="0" lang="it-IT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massa</a:t>
            </a:r>
            <a:r>
              <a:rPr kumimoji="0" lang="it-IT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 del controllo remoto</a:t>
            </a:r>
          </a:p>
          <a:p>
            <a:pPr marL="304800" lvl="0" indent="-304800" defTabSz="839788">
              <a:lnSpc>
                <a:spcPct val="111000"/>
              </a:lnSpc>
              <a:spcBef>
                <a:spcPct val="20000"/>
              </a:spcBef>
              <a:buSzPct val="100000"/>
              <a:buFont typeface="Wingdings"/>
              <a:buChar char="§"/>
            </a:pPr>
            <a:r>
              <a:rPr kumimoji="0" lang="it-IT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In</a:t>
            </a:r>
            <a:r>
              <a:rPr kumimoji="0" lang="it-IT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 logica </a:t>
            </a:r>
            <a:r>
              <a:rPr kumimoji="0" lang="it-IT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n-ea"/>
                <a:cs typeface="+mn-cs"/>
              </a:rPr>
              <a:t>PNP</a:t>
            </a:r>
            <a:r>
              <a:rPr lang="it-IT" sz="1400" kern="0" dirty="0" smtClean="0"/>
              <a:t> all’ingresso SC va collegata la </a:t>
            </a:r>
            <a:r>
              <a:rPr lang="it-IT" sz="1400" b="1" kern="0" dirty="0" smtClean="0"/>
              <a:t>24V</a:t>
            </a:r>
            <a:r>
              <a:rPr lang="it-IT" sz="1400" kern="0" dirty="0" smtClean="0"/>
              <a:t> del controllo remoto</a:t>
            </a:r>
            <a:endParaRPr kumimoji="0" lang="it-IT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11" name="Titolo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3400" y="641412"/>
            <a:ext cx="7315200" cy="464468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mtClean="0"/>
              <a:t>Visualizzazione dei parametri</a:t>
            </a:r>
            <a:endParaRPr lang="en-GB"/>
          </a:p>
        </p:txBody>
      </p:sp>
      <p:sp>
        <p:nvSpPr>
          <p:cNvPr id="15" name="Segnaposto testo 7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22784" y="1429916"/>
            <a:ext cx="7884876" cy="1476164"/>
          </a:xfrm>
          <a:ln w="0"/>
          <a:effectLst/>
        </p:spPr>
        <p:txBody>
          <a:bodyPr wrap="square" lIns="0" tIns="63500" rIns="0" bIns="0"/>
          <a:lstStyle/>
          <a:p>
            <a:r>
              <a:rPr lang="it-IT" sz="1600" dirty="0" smtClean="0"/>
              <a:t>Il convertitore permette di default di visualizzare ed intervenire solamente sui parametri appartenenti alla famiglia </a:t>
            </a:r>
            <a:r>
              <a:rPr lang="it-IT" sz="1600" b="1" dirty="0" smtClean="0"/>
              <a:t>“b”</a:t>
            </a:r>
          </a:p>
          <a:p>
            <a:endParaRPr lang="it-IT" sz="1600" b="1" dirty="0" smtClean="0"/>
          </a:p>
          <a:p>
            <a:r>
              <a:rPr lang="it-IT" sz="1600" dirty="0" smtClean="0"/>
              <a:t>É possibile filtrare la visualizzazione dei parametri agendo su [b0.02]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853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702804" y="3194112"/>
          <a:ext cx="7380820" cy="133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927"/>
                <a:gridCol w="2279776"/>
                <a:gridCol w="3460021"/>
                <a:gridCol w="864096"/>
              </a:tblGrid>
              <a:tr h="33077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Par.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Descrizione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Range di scelta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Default</a:t>
                      </a:r>
                      <a:endParaRPr lang="en-GB" sz="1400"/>
                    </a:p>
                  </a:txBody>
                  <a:tcPr/>
                </a:tc>
              </a:tr>
              <a:tr h="30442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[b0.11]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smtClean="0"/>
                        <a:t>Filtro visualizzazione parametri</a:t>
                      </a:r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0 </a:t>
                      </a:r>
                      <a:r>
                        <a:rPr lang="en-GB" sz="1200" dirty="0" smtClean="0"/>
                        <a:t>: </a:t>
                      </a:r>
                      <a:r>
                        <a:rPr lang="en-GB" sz="1200" dirty="0" err="1" smtClean="0"/>
                        <a:t>Parametri</a:t>
                      </a:r>
                      <a:r>
                        <a:rPr lang="en-GB" sz="1200" dirty="0" smtClean="0"/>
                        <a:t> b</a:t>
                      </a:r>
                    </a:p>
                    <a:p>
                      <a:r>
                        <a:rPr lang="en-GB" sz="1200" b="1" dirty="0" smtClean="0"/>
                        <a:t>1 </a:t>
                      </a:r>
                      <a:r>
                        <a:rPr lang="en-GB" sz="1200" dirty="0" smtClean="0"/>
                        <a:t>: </a:t>
                      </a:r>
                      <a:r>
                        <a:rPr lang="en-GB" sz="1200" dirty="0" err="1" smtClean="0"/>
                        <a:t>Parametri</a:t>
                      </a:r>
                      <a:r>
                        <a:rPr lang="en-GB" sz="1200" dirty="0" smtClean="0"/>
                        <a:t> b, S</a:t>
                      </a:r>
                      <a:endParaRPr lang="en-GB" sz="1200" baseline="0" dirty="0" smtClean="0"/>
                    </a:p>
                    <a:p>
                      <a:r>
                        <a:rPr lang="en-GB" sz="1200" b="1" baseline="0" dirty="0" smtClean="0"/>
                        <a:t>2 </a:t>
                      </a:r>
                      <a:r>
                        <a:rPr lang="en-GB" sz="1200" baseline="0" dirty="0" smtClean="0"/>
                        <a:t>: </a:t>
                      </a:r>
                      <a:r>
                        <a:rPr lang="en-GB" sz="1200" dirty="0" err="1" smtClean="0"/>
                        <a:t>Parametri</a:t>
                      </a:r>
                      <a:r>
                        <a:rPr lang="en-GB" sz="1200" dirty="0" smtClean="0"/>
                        <a:t> b, S, E</a:t>
                      </a:r>
                    </a:p>
                    <a:p>
                      <a:r>
                        <a:rPr lang="en-GB" sz="1200" b="1" dirty="0" smtClean="0"/>
                        <a:t>3 </a:t>
                      </a:r>
                      <a:r>
                        <a:rPr lang="en-GB" sz="1200" dirty="0" smtClean="0"/>
                        <a:t>: </a:t>
                      </a:r>
                      <a:r>
                        <a:rPr lang="en-GB" sz="1200" dirty="0" err="1" smtClean="0"/>
                        <a:t>Parametri</a:t>
                      </a:r>
                      <a:r>
                        <a:rPr lang="en-GB" sz="1200" dirty="0" smtClean="0"/>
                        <a:t> b, S, E, H</a:t>
                      </a:r>
                    </a:p>
                    <a:p>
                      <a:r>
                        <a:rPr lang="en-GB" sz="1200" b="1" dirty="0" smtClean="0"/>
                        <a:t>4 </a:t>
                      </a:r>
                      <a:r>
                        <a:rPr lang="en-GB" sz="1200" dirty="0" smtClean="0"/>
                        <a:t>: </a:t>
                      </a:r>
                      <a:r>
                        <a:rPr lang="en-GB" sz="1200" dirty="0" err="1" smtClean="0"/>
                        <a:t>Parametri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i="1" dirty="0" smtClean="0"/>
                        <a:t>Start-up</a:t>
                      </a:r>
                      <a:r>
                        <a:rPr lang="en-GB" sz="1200" dirty="0" smtClean="0"/>
                        <a:t> (</a:t>
                      </a:r>
                      <a:r>
                        <a:rPr lang="en-GB" sz="1200" dirty="0" err="1" smtClean="0"/>
                        <a:t>settaggi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iniziali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di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lavoro</a:t>
                      </a:r>
                      <a:r>
                        <a:rPr lang="en-GB" sz="1200" dirty="0" smtClean="0"/>
                        <a:t>)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</a:t>
                      </a:r>
                      <a:endParaRPr lang="en-GB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Segnaposto numero diapositiva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>
            <p:custDataLst>
              <p:tags r:id="rId2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/>
          <p:nvPr>
            <p:custDataLst>
              <p:tags r:id="rId3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8788" y="680492"/>
            <a:ext cx="7452828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US" smtClean="0"/>
              <a:t>Inizializzazione rapida parametri di lavoro</a:t>
            </a:r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853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044842" y="1357908"/>
          <a:ext cx="6444716" cy="3746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22"/>
                <a:gridCol w="3168352"/>
                <a:gridCol w="2178242"/>
              </a:tblGrid>
              <a:tr h="261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Parametro</a:t>
                      </a:r>
                      <a:endParaRPr lang="it-IT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/>
                        <a:t>Descrizione</a:t>
                      </a:r>
                      <a:endParaRPr lang="it-IT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/>
                        <a:t>Valore di default</a:t>
                      </a:r>
                      <a:endParaRPr lang="it-IT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[b1.05]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Frequenza massima </a:t>
                      </a:r>
                      <a:r>
                        <a:rPr lang="it-IT" sz="1200" dirty="0" err="1"/>
                        <a:t>Frequency</a:t>
                      </a:r>
                      <a:r>
                        <a:rPr lang="it-IT" sz="1200" dirty="0"/>
                        <a:t> </a:t>
                      </a:r>
                      <a:r>
                        <a:rPr lang="it-IT" sz="1200" dirty="0" err="1"/>
                        <a:t>Converter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50.0 Hz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[S2.00]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Frequenza di targa del motore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/>
                        <a:t>50.0 Hz</a:t>
                      </a:r>
                      <a:endParaRPr lang="it-IT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/>
                        <a:t>[b1.20]</a:t>
                      </a:r>
                      <a:endParaRPr lang="it-IT" sz="12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Tempo</a:t>
                      </a:r>
                      <a:r>
                        <a:rPr lang="it-IT" sz="1200" baseline="0" dirty="0" smtClean="0"/>
                        <a:t> di accelerazione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Dipende da taglia EFC 3600</a:t>
                      </a:r>
                      <a:endParaRPr lang="it-IT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/>
                        <a:t>[b1.21]</a:t>
                      </a:r>
                      <a:endParaRPr lang="it-IT" sz="12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Tempo di decelerazione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Dipende da taglia EFC 3600</a:t>
                      </a:r>
                      <a:endParaRPr lang="it-IT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/>
                        <a:t>[b1.06]</a:t>
                      </a:r>
                      <a:endParaRPr lang="it-IT" sz="12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Upper </a:t>
                      </a:r>
                      <a:r>
                        <a:rPr lang="it-IT" sz="1200" dirty="0" err="1" smtClean="0"/>
                        <a:t>frequency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smtClean="0"/>
                        <a:t>50.0 Hz</a:t>
                      </a:r>
                      <a:endParaRPr lang="it-IT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[b1.07]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 smtClean="0"/>
                        <a:t>Lower</a:t>
                      </a:r>
                      <a:r>
                        <a:rPr lang="it-IT" sz="1200" dirty="0" smtClean="0"/>
                        <a:t> </a:t>
                      </a:r>
                      <a:r>
                        <a:rPr lang="it-IT" sz="1200" dirty="0" err="1" smtClean="0"/>
                        <a:t>frequency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0.0 </a:t>
                      </a:r>
                      <a:r>
                        <a:rPr lang="it-IT" sz="1200" dirty="0"/>
                        <a:t>Hz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[b0.04]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Tensione di alimentazione </a:t>
                      </a:r>
                      <a:r>
                        <a:rPr lang="it-IT" sz="1200" dirty="0" err="1"/>
                        <a:t>Frequency</a:t>
                      </a:r>
                      <a:r>
                        <a:rPr lang="it-IT" sz="1200" dirty="0"/>
                        <a:t> </a:t>
                      </a:r>
                      <a:r>
                        <a:rPr lang="it-IT" sz="1200" dirty="0" err="1"/>
                        <a:t>Converter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/>
                        <a:t>380 V</a:t>
                      </a:r>
                      <a:endParaRPr lang="it-IT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Arial"/>
                          <a:ea typeface="Calibri"/>
                          <a:cs typeface="Times New Roman"/>
                        </a:rPr>
                        <a:t>[S2.01]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+mn-lt"/>
                          <a:ea typeface="Calibri"/>
                          <a:cs typeface="Times New Roman"/>
                        </a:rPr>
                        <a:t>Velocità</a:t>
                      </a:r>
                      <a:r>
                        <a:rPr lang="it-IT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nominale del motore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Dipende da taglia EFC 3600</a:t>
                      </a:r>
                      <a:endParaRPr lang="it-IT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[S2.02]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Potenza nominale del motore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Dipende da taglia EFC 3600</a:t>
                      </a:r>
                      <a:endParaRPr lang="it-IT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[S2.03]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/>
                        <a:t>Tensione </a:t>
                      </a:r>
                      <a:r>
                        <a:rPr lang="it-IT" sz="1200" dirty="0"/>
                        <a:t>nominale del motore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Dipende da taglia </a:t>
                      </a:r>
                      <a:r>
                        <a:rPr lang="it-IT" sz="1200" dirty="0" smtClean="0"/>
                        <a:t>EFC 3600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/>
                        <a:t>[S2.04]</a:t>
                      </a:r>
                      <a:endParaRPr lang="it-IT" sz="12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/>
                        <a:t>Corrente nominale del motore</a:t>
                      </a:r>
                      <a:endParaRPr lang="it-IT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Dipende da taglia </a:t>
                      </a:r>
                      <a:r>
                        <a:rPr lang="it-IT" sz="1200" dirty="0" smtClean="0"/>
                        <a:t>EFC 3600</a:t>
                      </a:r>
                      <a:endParaRPr lang="it-IT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la 10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30796" y="1522698"/>
          <a:ext cx="6948772" cy="3448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2520280"/>
                <a:gridCol w="3528392"/>
              </a:tblGrid>
              <a:tr h="461146">
                <a:tc>
                  <a:txBody>
                    <a:bodyPr/>
                    <a:lstStyle/>
                    <a:p>
                      <a:r>
                        <a:rPr lang="en-GB" dirty="0" smtClean="0"/>
                        <a:t>Par.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Descrizione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Range </a:t>
                      </a:r>
                      <a:r>
                        <a:rPr lang="en-GB" dirty="0" err="1" smtClean="0"/>
                        <a:t>di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scelta</a:t>
                      </a:r>
                      <a:endParaRPr lang="en-GB" dirty="0"/>
                    </a:p>
                  </a:txBody>
                  <a:tcPr/>
                </a:tc>
              </a:tr>
              <a:tr h="51442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[b1.00]</a:t>
                      </a:r>
                      <a:endParaRPr lang="en-GB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Setta</a:t>
                      </a:r>
                      <a:r>
                        <a:rPr lang="en-GB" sz="1400" dirty="0" smtClean="0"/>
                        <a:t> la </a:t>
                      </a:r>
                      <a:r>
                        <a:rPr lang="en-GB" sz="1400" dirty="0" err="1" smtClean="0"/>
                        <a:t>sorgente</a:t>
                      </a:r>
                      <a:r>
                        <a:rPr lang="en-GB" sz="1400" dirty="0" smtClean="0"/>
                        <a:t> del set point </a:t>
                      </a:r>
                      <a:r>
                        <a:rPr lang="en-GB" sz="1400" dirty="0" err="1" smtClean="0"/>
                        <a:t>di</a:t>
                      </a:r>
                      <a:r>
                        <a:rPr lang="en-GB" sz="1400" dirty="0" smtClean="0"/>
                        <a:t> </a:t>
                      </a:r>
                      <a:r>
                        <a:rPr lang="en-GB" sz="1400" dirty="0" err="1" smtClean="0"/>
                        <a:t>frequenza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 smtClean="0"/>
                        <a:t>0 </a:t>
                      </a:r>
                      <a:r>
                        <a:rPr lang="en-GB" sz="1500" dirty="0" smtClean="0"/>
                        <a:t>: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>
                          <a:solidFill>
                            <a:srgbClr val="C00000"/>
                          </a:solidFill>
                        </a:rPr>
                        <a:t>potenziometro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su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pannello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operativo</a:t>
                      </a:r>
                      <a:endParaRPr lang="en-GB" sz="1500" dirty="0" smtClean="0"/>
                    </a:p>
                    <a:p>
                      <a:pPr algn="l"/>
                      <a:r>
                        <a:rPr lang="en-GB" sz="1500" b="1" dirty="0" smtClean="0"/>
                        <a:t>1 </a:t>
                      </a:r>
                      <a:r>
                        <a:rPr lang="en-GB" sz="1500" dirty="0" smtClean="0"/>
                        <a:t>: </a:t>
                      </a:r>
                      <a:r>
                        <a:rPr lang="en-GB" sz="1500" baseline="0" dirty="0" err="1" smtClean="0">
                          <a:solidFill>
                            <a:srgbClr val="C00000"/>
                          </a:solidFill>
                        </a:rPr>
                        <a:t>pannello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operativo</a:t>
                      </a:r>
                      <a:endParaRPr lang="en-GB" sz="1500" baseline="0" dirty="0" smtClean="0"/>
                    </a:p>
                    <a:p>
                      <a:pPr algn="l"/>
                      <a:r>
                        <a:rPr lang="en-GB" sz="1500" b="1" baseline="0" dirty="0" smtClean="0"/>
                        <a:t>2 </a:t>
                      </a:r>
                      <a:r>
                        <a:rPr lang="en-GB" sz="1500" baseline="0" dirty="0" smtClean="0"/>
                        <a:t>: </a:t>
                      </a:r>
                      <a:r>
                        <a:rPr lang="en-GB" sz="1500" baseline="0" dirty="0" err="1" smtClean="0"/>
                        <a:t>ingresso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>
                          <a:solidFill>
                            <a:srgbClr val="C00000"/>
                          </a:solidFill>
                        </a:rPr>
                        <a:t>analogico</a:t>
                      </a:r>
                      <a:r>
                        <a:rPr lang="en-GB" sz="1500" baseline="0" dirty="0" smtClean="0"/>
                        <a:t> in </a:t>
                      </a:r>
                      <a:r>
                        <a:rPr lang="en-GB" sz="1500" baseline="0" dirty="0" err="1" smtClean="0"/>
                        <a:t>tensione</a:t>
                      </a:r>
                      <a:endParaRPr lang="en-GB" sz="1500" baseline="0" dirty="0" smtClean="0"/>
                    </a:p>
                    <a:p>
                      <a:pPr algn="l"/>
                      <a:r>
                        <a:rPr lang="en-GB" sz="1500" b="1" baseline="0" dirty="0" smtClean="0"/>
                        <a:t>3 </a:t>
                      </a:r>
                      <a:r>
                        <a:rPr lang="en-GB" sz="1500" b="0" baseline="0" dirty="0" smtClean="0"/>
                        <a:t>: </a:t>
                      </a:r>
                      <a:r>
                        <a:rPr lang="en-GB" sz="1500" baseline="0" dirty="0" err="1" smtClean="0"/>
                        <a:t>ingresso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analogico</a:t>
                      </a:r>
                      <a:r>
                        <a:rPr lang="en-GB" sz="1500" baseline="0" dirty="0" smtClean="0"/>
                        <a:t> in </a:t>
                      </a:r>
                      <a:r>
                        <a:rPr lang="en-GB" sz="1500" baseline="0" dirty="0" err="1" smtClean="0"/>
                        <a:t>corrente</a:t>
                      </a:r>
                      <a:endParaRPr lang="en-GB" sz="1500" b="1" baseline="0" dirty="0" smtClean="0"/>
                    </a:p>
                    <a:p>
                      <a:pPr algn="l"/>
                      <a:r>
                        <a:rPr lang="en-GB" sz="1500" b="1" baseline="0" dirty="0" smtClean="0"/>
                        <a:t>4 </a:t>
                      </a:r>
                      <a:r>
                        <a:rPr lang="en-GB" sz="1500" baseline="0" dirty="0" smtClean="0"/>
                        <a:t>: </a:t>
                      </a:r>
                      <a:r>
                        <a:rPr lang="en-GB" sz="1500" baseline="0" dirty="0" err="1" smtClean="0"/>
                        <a:t>segnali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smtClean="0">
                          <a:solidFill>
                            <a:srgbClr val="C00000"/>
                          </a:solidFill>
                        </a:rPr>
                        <a:t>Up/Down</a:t>
                      </a:r>
                    </a:p>
                    <a:p>
                      <a:pPr algn="l"/>
                      <a:r>
                        <a:rPr lang="en-GB" sz="1500" b="1" baseline="0" dirty="0" smtClean="0"/>
                        <a:t>5 </a:t>
                      </a:r>
                      <a:r>
                        <a:rPr lang="en-GB" sz="1500" baseline="0" dirty="0" smtClean="0"/>
                        <a:t>: </a:t>
                      </a:r>
                      <a:r>
                        <a:rPr lang="en-GB" sz="1500" baseline="0" dirty="0" smtClean="0">
                          <a:solidFill>
                            <a:srgbClr val="C00000"/>
                          </a:solidFill>
                        </a:rPr>
                        <a:t>bus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di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comunicazione</a:t>
                      </a:r>
                      <a:endParaRPr lang="en-GB" sz="1500" baseline="0" dirty="0" smtClean="0"/>
                    </a:p>
                    <a:p>
                      <a:pPr algn="l"/>
                      <a:r>
                        <a:rPr lang="en-GB" sz="1500" b="1" baseline="0" dirty="0" smtClean="0"/>
                        <a:t>6</a:t>
                      </a:r>
                      <a:r>
                        <a:rPr lang="en-GB" sz="1500" b="0" baseline="0" dirty="0" smtClean="0"/>
                        <a:t> : </a:t>
                      </a:r>
                      <a:r>
                        <a:rPr lang="en-GB" sz="1500" b="0" baseline="0" dirty="0" err="1" smtClean="0"/>
                        <a:t>ingresso</a:t>
                      </a:r>
                      <a:r>
                        <a:rPr lang="en-GB" sz="1500" b="0" baseline="0" dirty="0" smtClean="0"/>
                        <a:t> </a:t>
                      </a:r>
                      <a:r>
                        <a:rPr lang="en-GB" sz="1500" b="0" baseline="0" dirty="0" smtClean="0">
                          <a:solidFill>
                            <a:srgbClr val="C00000"/>
                          </a:solidFill>
                        </a:rPr>
                        <a:t>multi-speed</a:t>
                      </a:r>
                      <a:endParaRPr lang="en-GB" sz="15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51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[b1.02]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Setta</a:t>
                      </a:r>
                      <a:r>
                        <a:rPr lang="en-GB" sz="1400" dirty="0" smtClean="0"/>
                        <a:t> la </a:t>
                      </a:r>
                      <a:r>
                        <a:rPr lang="en-GB" sz="1400" dirty="0" err="1" smtClean="0"/>
                        <a:t>sorgente</a:t>
                      </a:r>
                      <a:r>
                        <a:rPr lang="en-GB" sz="1400" dirty="0" smtClean="0"/>
                        <a:t> </a:t>
                      </a:r>
                      <a:r>
                        <a:rPr lang="en-GB" sz="1400" dirty="0" err="1" smtClean="0"/>
                        <a:t>dei</a:t>
                      </a:r>
                      <a:r>
                        <a:rPr lang="en-GB" sz="1400" dirty="0" smtClean="0"/>
                        <a:t> </a:t>
                      </a:r>
                      <a:r>
                        <a:rPr lang="en-GB" sz="1400" dirty="0" err="1" smtClean="0"/>
                        <a:t>comandi</a:t>
                      </a:r>
                      <a:r>
                        <a:rPr lang="en-GB" sz="1400" baseline="0" dirty="0" smtClean="0"/>
                        <a:t> per </a:t>
                      </a:r>
                      <a:r>
                        <a:rPr lang="en-GB" sz="1400" baseline="0" dirty="0" err="1" smtClean="0"/>
                        <a:t>il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err="1" smtClean="0"/>
                        <a:t>convertitore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 smtClean="0"/>
                        <a:t>0 </a:t>
                      </a:r>
                      <a:r>
                        <a:rPr lang="en-GB" sz="1500" dirty="0" smtClean="0"/>
                        <a:t>: </a:t>
                      </a:r>
                      <a:r>
                        <a:rPr lang="en-GB" sz="1500" dirty="0" err="1" smtClean="0">
                          <a:solidFill>
                            <a:srgbClr val="C00000"/>
                          </a:solidFill>
                        </a:rPr>
                        <a:t>pannello</a:t>
                      </a:r>
                      <a:r>
                        <a:rPr lang="en-GB" sz="1500" dirty="0" smtClean="0"/>
                        <a:t> </a:t>
                      </a:r>
                      <a:r>
                        <a:rPr lang="en-GB" sz="1500" dirty="0" err="1" smtClean="0"/>
                        <a:t>operativo</a:t>
                      </a:r>
                      <a:endParaRPr lang="en-GB" sz="1500" dirty="0" smtClean="0"/>
                    </a:p>
                    <a:p>
                      <a:pPr algn="l"/>
                      <a:r>
                        <a:rPr lang="en-GB" sz="1500" b="1" dirty="0" smtClean="0"/>
                        <a:t>1 </a:t>
                      </a:r>
                      <a:r>
                        <a:rPr lang="en-GB" sz="1500" dirty="0" smtClean="0"/>
                        <a:t>: </a:t>
                      </a:r>
                      <a:r>
                        <a:rPr lang="en-GB" sz="1500" dirty="0" err="1" smtClean="0"/>
                        <a:t>ingressi</a:t>
                      </a:r>
                      <a:r>
                        <a:rPr lang="en-GB" sz="1500" dirty="0" smtClean="0"/>
                        <a:t> </a:t>
                      </a:r>
                      <a:r>
                        <a:rPr lang="en-GB" sz="1500" dirty="0" err="1" smtClean="0">
                          <a:solidFill>
                            <a:srgbClr val="C00000"/>
                          </a:solidFill>
                        </a:rPr>
                        <a:t>digitali</a:t>
                      </a:r>
                      <a:endParaRPr lang="en-GB" sz="15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l"/>
                      <a:r>
                        <a:rPr lang="en-GB" sz="1500" b="1" dirty="0" smtClean="0"/>
                        <a:t>2 </a:t>
                      </a:r>
                      <a:r>
                        <a:rPr lang="en-GB" sz="1500" dirty="0" smtClean="0"/>
                        <a:t>: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smtClean="0">
                          <a:solidFill>
                            <a:srgbClr val="C00000"/>
                          </a:solidFill>
                        </a:rPr>
                        <a:t>bus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di</a:t>
                      </a:r>
                      <a:r>
                        <a:rPr lang="en-GB" sz="1500" baseline="0" dirty="0" smtClean="0"/>
                        <a:t> </a:t>
                      </a:r>
                      <a:r>
                        <a:rPr lang="en-GB" sz="1500" baseline="0" dirty="0" err="1" smtClean="0"/>
                        <a:t>comunicazione</a:t>
                      </a:r>
                      <a:endParaRPr lang="en-GB" sz="1500" dirty="0" smtClean="0"/>
                    </a:p>
                  </a:txBody>
                  <a:tcPr anchor="ctr"/>
                </a:tc>
              </a:tr>
              <a:tr h="51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[b1.04]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Set point </a:t>
                      </a:r>
                      <a:r>
                        <a:rPr lang="en-GB" sz="1400" dirty="0" err="1" smtClean="0"/>
                        <a:t>di</a:t>
                      </a:r>
                      <a:r>
                        <a:rPr lang="en-GB" sz="1400" dirty="0" smtClean="0"/>
                        <a:t> </a:t>
                      </a:r>
                      <a:r>
                        <a:rPr lang="en-GB" sz="1400" baseline="0" dirty="0" err="1" smtClean="0"/>
                        <a:t>frequenza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err="1" smtClean="0"/>
                        <a:t>da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err="1" smtClean="0"/>
                        <a:t>pannello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err="1" smtClean="0"/>
                        <a:t>operativo</a:t>
                      </a:r>
                      <a:endParaRPr lang="en-GB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 smtClean="0"/>
                        <a:t>Lower Frequency – Upper</a:t>
                      </a:r>
                      <a:r>
                        <a:rPr lang="en-GB" sz="1500" baseline="0" dirty="0" smtClean="0"/>
                        <a:t> Frequency  </a:t>
                      </a:r>
                      <a:endParaRPr lang="en-GB" sz="15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tangolo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33400" y="5799137"/>
            <a:ext cx="6403975" cy="288925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35000"/>
              </a:spcBef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819EB1"/>
                </a:solidFill>
                <a:effectLst/>
              </a:rPr>
              <a:t>22/03/2013 | Carlo Mariani, Diego Epis, Andrea Toffalori | © Bosch Rexroth S.p.A. 2013. All rights reserved, also regarding any disposal, exploitation, reproduction, editing, distribution, as well as in the event of applications for industrial property rights.</a:t>
            </a:r>
            <a:endParaRPr kumimoji="0" lang="x-none" sz="700" b="0" i="0" u="none" strike="noStrike" cap="none" normalizeH="0" baseline="0" smtClean="0">
              <a:ln>
                <a:noFill/>
              </a:ln>
              <a:solidFill>
                <a:srgbClr val="819EB1"/>
              </a:solidFill>
              <a:effectLst/>
            </a:endParaRPr>
          </a:p>
        </p:txBody>
      </p:sp>
      <p:sp>
        <p:nvSpPr>
          <p:cNvPr id="5" name="CasellaDiTesto 4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533400" y="0"/>
            <a:ext cx="73152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57150" rIns="0" bIns="0" rtlCol="0" anchor="ctr">
            <a:noAutofit/>
          </a:bodyPr>
          <a:lstStyle/>
          <a:p>
            <a:pPr>
              <a:lnSpc>
                <a:spcPct val="111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Frequency Converter - EFC 3600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3400" y="533400"/>
            <a:ext cx="7315200" cy="392460"/>
          </a:xfrm>
          <a:noFill/>
          <a:ln w="0"/>
          <a:effectLst/>
        </p:spPr>
        <p:txBody>
          <a:bodyPr wrap="square" lIns="0" tIns="12700" rIns="0" bIns="0" anchor="t"/>
          <a:lstStyle/>
          <a:p>
            <a:pPr>
              <a:lnSpc>
                <a:spcPct val="111000"/>
              </a:lnSpc>
              <a:spcBef>
                <a:spcPct val="0"/>
              </a:spcBef>
            </a:pPr>
            <a:r>
              <a:rPr lang="en-GB" sz="2700" b="0" smtClean="0"/>
              <a:t>Parametrizzazione – indicatori principali</a:t>
            </a:r>
            <a:endParaRPr lang="en-GB" sz="2700" b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D1472-C339-45C8-B51F-5B507E7EF0F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2057"/>
  <p:tag name="CFG.LAYOUT" val="configREX00.xml"/>
  <p:tag name="CFG.CUSTOMERVERSION" val="9"/>
  <p:tag name="CONFIG" val="configREX00.xml"/>
  <p:tag name="CFG.VERSION" val="0"/>
  <p:tag name="CFG.LAYOUTID" val="Bosch Rexroth 4:3"/>
  <p:tag name="MAPNAME" val="Map1"/>
  <p:tag name="LICENSEKEY" val="46504b9e-b1c9-48ed-967f-a36de42ae84b"/>
  <p:tag name="ML_1" val="DCIT_Cer"/>
  <p:tag name="ML_2" val="REX.MCR"/>
  <p:tag name="ML_LAYOUT_RESOURCE" val="REX4_3.MCR"/>
  <p:tag name="FIELD.DATE.SUFFIX.CONTENT" val=" | "/>
  <p:tag name="FIELD.CONF.SUFFIX.CONTENT" val=" | "/>
  <p:tag name="FIELD.CONF.COMBOINDEX" val="0"/>
  <p:tag name="FIELD.REM_ABL.SUFFIX.CONTENT" val=" | "/>
  <p:tag name="FIELD.COPY.CONTENT" val="© Bosch Rexroth S.p.A. 2013. All rights reserved, also regarding any disposal, exploitation, reproduction, editing, distribution, as well as in the event of applications for industrial property rights."/>
  <p:tag name="FIELD.COPY.VALUE" val="© Bosch Rexroth S.p.A. 2013. All rights reserved, also regarding any disposal, exploitation, reproduction, editing, distribution, as well as in the event of applications for industrial property rights."/>
  <p:tag name="FIELD.COPY.COMBOINDEX" val="0"/>
  <p:tag name="FIELD.CHAPTER.CONTENT" val="Chapter title (select multiple slides)"/>
  <p:tag name="FIELD.CHAPTER.VALUE" val="Chapter title (select multiple slides)"/>
  <p:tag name="FIELD.DPT.SUFFIX.CONTENT" val=" | "/>
  <p:tag name="FIELD.BGROUP.SUFFIX.CONTENT" val=" | "/>
  <p:tag name="FIELD.BGROUP.COMBOINDEX" val="0"/>
  <p:tag name="FIELDS.INITIALIZED" val="1"/>
  <p:tag name="FIELD.DATE.CONTENT" val="22/03/2013"/>
  <p:tag name="FIELD.DATE.VALUE" val="22/03/2013 | "/>
  <p:tag name="FIELD.DATE.COMBOINDEX" val="-2"/>
  <p:tag name="FIELD.REM_ABL.COMBOINDEX" val="-2"/>
  <p:tag name="FIELD.CHAPTER.COMBOINDEX" val="-2"/>
  <p:tag name="FIELD.DPT.CONTENT" val="Carlo Mariani, Andrea Toffalori, Diego Epis"/>
  <p:tag name="FIELD.DPT.VALUE" val="Carlo Mariani, Andrea Toffalori, Diego Epis | "/>
  <p:tag name="FIELD.DPT.COMBOINDEX" val="-2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ML_UFSOK" val="de2de3de4de5e26e27de6de8de7de9e10e11e12e13e14e15e16e17e18e19e20e21e24e22e23e2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HeaderLineColor;HeaderLineColor;HeaderLineColor;-2;HeaderLine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Line"/>
  <p:tag name="SHAPECLASSPROTECTIONTYPE" val="1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FooterLine"/>
  <p:tag name="SHAPECLASSPROTECTIONTYPE" val="1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SEGNAPOSTO TESTO 6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"/>
  <p:tag name="SHAPECLASSFILE" val="LogoRexCol01.jpg"/>
  <p:tag name="SHAPECLASSPROTECTIONTYPE" val="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SEGNAPOSTO TESTO 6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;-2"/>
  <p:tag name="COLORSETCLASSNAME" val="ColorSet1"/>
  <p:tag name="SCRIPT" val="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PageBox"/>
  <p:tag name="SHAPECLASSPROTECTIONTYPE" val="3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6_SHAPECLASSPROTECTIONTYPE" val="0"/>
  <p:tag name="CASELLADITESTO 8_SHAPECLASSPROTECTIONTYPE" val="11"/>
  <p:tag name="RETTANGOLO 9_SHAPECLASSPROTECTIONTYPE" val="63"/>
  <p:tag name="NBTXT" val="7"/>
  <p:tag name="NBTXTC" val="7"/>
  <p:tag name="AGTX" val="7"/>
  <p:tag name="AGTXC" val="7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MBOINDEX" val="-2"/>
  <p:tag name="FIELD.DPT.COMBOINDEX" val="-2"/>
  <p:tag name="FIELD.CHAPTER.CONTENT" val="Frequency Converter - EFC 3600"/>
  <p:tag name="FIELD.CHAPTER.VALUE" val="Frequency Converter - EFC 3600"/>
  <p:tag name="FIELD.DPT.CONTENT" val="Carlo Mariani, Diego Epis, Andrea Toffalori"/>
  <p:tag name="FIELD.DPT.VALUE" val="Carlo Mariani, Diego Epis, Andrea Toffalori | 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Extra1;-1;-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TitleBoxOnMaster1"/>
  <p:tag name="SHAPECLASSPROTECTIONTYPE" val="0"/>
  <p:tag name="COLORS" val="SlideColor;SlideColor;-2;-2;-1;-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  <p:tag name="FIELDS" val="CONF;DATE;DPT;REM_ABL;COPY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opyrightline"/>
  <p:tag name="SHAPECLASSPROTECTIONTYPE" val="63"/>
  <p:tag name="FIELDS" val="CONF;DATE;DPT;REM_ABL;COPY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Extra1;Extra1;-2;-2;-1;-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hapterbox"/>
  <p:tag name="SHAPECLASSPROTECTIONTYPE" val="1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2;-2;-1;-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PROTECTIONTYPE" val="15"/>
  <p:tag name="COLORS" val="TitleBoxColor;TitleBoxColor;-2;-2;TitleBoxColor;-2"/>
  <p:tag name="SHAPECLASSNAME" val="Headerbox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CASELLADITESTO 4_SHAPECLASSPROTECTIONTYPE" val="11"/>
  <p:tag name="SEGNAPOSTO TESTO 2_SHAPECLASSPROTECTIONTYPE" val="0"/>
  <p:tag name="TITOLO 1_SHAPECLASSPROTECTIONTYPE" val="0"/>
  <p:tag name="RETTANGOLO 5_SHAPECLASSPROTECTIONTYPE" val="63"/>
  <p:tag name="TITOL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  <p:tag name="FIELDS" val="CONF;DATE;DPT;REM_ABL;COPY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1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3;-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HeaderLineColor;HeaderLineColor;HeaderLineColor;-2;HeaderLine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Line"/>
  <p:tag name="SHAPECLASSPROTECTIONTYP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LogoRightColor;-1;-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CASELLADITESTO 4_SHAPECLASSPROTECTIONTYPE" val="11"/>
  <p:tag name="SEGNAPOSTO TESTO 2_SHAPECLASSPROTECTIONTYPE" val="0"/>
  <p:tag name="TITOLO 1_SHAPECLASSPROTECTIONTYPE" val="0"/>
  <p:tag name="RETTANGOLO 5_SHAPECLASSPROTECTIONTYPE" val="63"/>
  <p:tag name="TITOL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COLORS" val="-2;-2;-2;-2;PageNumberFontColor;-2"/>
  <p:tag name="SCRIPT" val="1"/>
  <p:tag name="SHAPECLASSPROTECTIONTYPE" val="3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Extra1;-1;-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CASELLADITESTO 4_SHAPECLASSPROTECTIONTYPE" val="11"/>
  <p:tag name="SEGNAPOSTO TESTO 2_SHAPECLASSPROTECTIONTYPE" val="0"/>
  <p:tag name="TITOLO 1_SHAPECLASSPROTECTIONTYPE" val="0"/>
  <p:tag name="RETTANGOLO 5_SHAPECLASSPROTECTIONTYPE" val="63"/>
  <p:tag name="TITOLO 7_SHAPECLASSPROTECTIONTYPE" val="0"/>
  <p:tag name="FIELD.CHAPTER.CONTENT" val="Frequency converter - Fe"/>
  <p:tag name="FIELD.CHAPTER.VALUE" val="Frequency converter - Fe"/>
  <p:tag name="FIELD.CHAPTER.COMBOINDEX" val="-2"/>
  <p:tag name="FIELD.DPT.COMBOINDEX" val="-2"/>
  <p:tag name="FIELD.DPT.CONTENT" val="Andrea Toffalori, Diego Epis, Carlo Mariani"/>
  <p:tag name="FIELD.DPT.VALUE" val="Andrea Toffalori, Diego Epis, Carlo Mariani | 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  <p:tag name="FIELDS" val="CONF;DATE;DPT;REM_ABL;COPY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FooterLine"/>
  <p:tag name="SHAPECLASSPROTECTIONTYPE" val="1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1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CASELLADITESTO 4_SHAPECLASSPROTECTIONTYPE" val="11"/>
  <p:tag name="SEGNAPOSTO TESTO 2_SHAPECLASSPROTECTIONTYPE" val="0"/>
  <p:tag name="TITOLO 1_SHAPECLASSPROTECTIONTYPE" val="0"/>
  <p:tag name="RETTANGOLO 5_SHAPECLASSPROTECTIONTYPE" val="63"/>
  <p:tag name="TITOL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"/>
  <p:tag name="SHAPECLASSFILE" val="LogoRexCol01.jpg"/>
  <p:tag name="SHAPECLASSPROTECTIONTYPE" val="1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TITOLO 10_SHAPECLASSPROTECTIONTYPE" val="0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  <p:tag name="FIELD.DPT.COMBOINDEX" val="-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  <p:tag name="COLORS" val="-2;-2;-2;-2;TitleFontColor;-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DCIT_Cer"/>
  <p:tag name="ML_2" val="REX.MCR"/>
  <p:tag name="FIELDS.INITIALIZED" val="1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CASELLADITESTO 4_SHAPECLASSPROTECTIONTYPE" val="11"/>
  <p:tag name="SEGNAPOSTO TESTO 2_SHAPECLASSPROTECTIONTYPE" val="0"/>
  <p:tag name="TITOLO 1_SHAPECLASSPROTECTIONTYPE" val="0"/>
  <p:tag name="RETTANGOLO 5_SHAPECLASSPROTECTIONTYPE" val="63"/>
  <p:tag name="TITOL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1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extBox"/>
  <p:tag name="SHAPECLASSPROTECTIONTYPE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TitleBoxColor;TitleBoxColor;-2;-2;Title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"/>
  <p:tag name="SHAPECLASSPROTECTIONTYPE" val="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PROTECTIONTYPE" val="0"/>
  <p:tag name="SHAPESETCLASSNAME" val="TitleText"/>
  <p:tag name="SHAPECLASSNAME" val="TitleBox"/>
  <p:tag name="COLORS" val="-2;-2;-2;-2;-1;-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Extra1;-1;-1;-1;-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DCIT_Cer"/>
  <p:tag name="ML_2" val="REX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REX00.xml"/>
  <p:tag name="MLI" val="1"/>
  <p:tag name="TITOLO 1_SHAPECLASSPROTECTIONTYPE" val="0"/>
  <p:tag name="CASELLADITESTO 4_SHAPECLASSPROTECTIONTYPE" val="11"/>
  <p:tag name="RETTANGOLO 5_SHAPECLASSPROTECTIONTYPE" val="63"/>
  <p:tag name="SHAPESETCLASSNAME" val="TitleText"/>
  <p:tag name="CONFIG" val="configREX00.xml"/>
  <p:tag name="SEGNAPOSTO TESTO 7_SHAPECLASSPROTECTIONTYPE" val="0"/>
  <p:tag name="FIELD.DPT.COMBOINDEX" val="-2"/>
  <p:tag name="FIELD.CHAPTER.CONTENT" val="Frequency Converter - EFC 3600"/>
  <p:tag name="FIELD.CHAPTER.VALUE" val="Frequency Converter - EFC 3600"/>
  <p:tag name="FIELD.CHAPTER.COMBOINDEX" val="-2"/>
  <p:tag name="FIELD.DPT.CONTENT" val="Carlo Mariani, Diego Epis, Andrea Toffalori"/>
  <p:tag name="FIELD.DPT.VALUE" val="Carlo Mariani, Diego Epis, Andrea Toffalori | 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;-2"/>
  <p:tag name="COLORSETCLASSNAME" val="ColorSet1"/>
  <p:tag name="SCRIPT" val="1"/>
  <p:tag name="FIELDS" val="CONF;DATE;DPT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Head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COLORSETGROUPCLASSNAME" val="ColorSetGroup1"/>
  <p:tag name="FONTSETGROUPCLASSNAME" val="FontSetGroup1"/>
  <p:tag name="SHAPECLASSNAME" val="Chapterbox"/>
  <p:tag name="SHAPECLASSPROTECTIONTYPE" val="11"/>
  <p:tag name="SHAPESETCLASSNAME" val="TitleTex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extBox"/>
  <p:tag name="SHAPECLASSPROTECTIONTYPE" val="0"/>
  <p:tag name="COLORS" val="-2;-2;-2;-2;-1;-2"/>
</p:tagLst>
</file>

<file path=ppt/theme/theme1.xml><?xml version="1.0" encoding="utf-8"?>
<a:theme xmlns:a="http://schemas.openxmlformats.org/drawingml/2006/main" name="Default 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64461"/>
      </a:accent1>
      <a:accent2>
        <a:srgbClr val="5A7C91"/>
      </a:accent2>
      <a:accent3>
        <a:srgbClr val="B9CDD9"/>
      </a:accent3>
      <a:accent4>
        <a:srgbClr val="DF0024"/>
      </a:accent4>
      <a:accent5>
        <a:srgbClr val="FFFFFF"/>
      </a:accent5>
      <a:accent6>
        <a:srgbClr val="000000"/>
      </a:accent6>
      <a:hlink>
        <a:srgbClr val="D80000"/>
      </a:hlink>
      <a:folHlink>
        <a:srgbClr val="808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D8D8D"/>
        </a:lt2>
        <a:accent1>
          <a:srgbClr val="226AB6"/>
        </a:accent1>
        <a:accent2>
          <a:srgbClr val="DFE9F4"/>
        </a:accent2>
        <a:accent3>
          <a:srgbClr val="FFFFFF"/>
        </a:accent3>
        <a:accent4>
          <a:srgbClr val="000000"/>
        </a:accent4>
        <a:accent5>
          <a:srgbClr val="ABB9D7"/>
        </a:accent5>
        <a:accent6>
          <a:srgbClr val="CAD3DD"/>
        </a:accent6>
        <a:hlink>
          <a:srgbClr val="D80000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3467</Words>
  <Application>Microsoft Office PowerPoint</Application>
  <PresentationFormat>Personalizzato</PresentationFormat>
  <Paragraphs>640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Default Design</vt:lpstr>
      <vt:lpstr>EFC 3600</vt:lpstr>
      <vt:lpstr>Montaggio</vt:lpstr>
      <vt:lpstr>Cablaggio</vt:lpstr>
      <vt:lpstr>Ingressi / Uscite</vt:lpstr>
      <vt:lpstr>Pannello operatore</vt:lpstr>
      <vt:lpstr>Scelta della logica PNP/NPN</vt:lpstr>
      <vt:lpstr>Visualizzazione dei parametri</vt:lpstr>
      <vt:lpstr>Inizializzazione rapida parametri di lavoro</vt:lpstr>
      <vt:lpstr>Parametrizzazione – indicatori principali</vt:lpstr>
      <vt:lpstr>Logica di selezione di Run/Stop e verso di rotazione</vt:lpstr>
      <vt:lpstr>Settaggio degli ingressi digitali </vt:lpstr>
      <vt:lpstr>Comando da potenziometro su pannello operativo </vt:lpstr>
      <vt:lpstr>Up/Down da remoto </vt:lpstr>
      <vt:lpstr>Multi-speed da remoto - 1  </vt:lpstr>
      <vt:lpstr>Multi-speed da remoto - 2 </vt:lpstr>
      <vt:lpstr>Simple PLC (profilo di velocità) - 1 </vt:lpstr>
      <vt:lpstr>Simple PLC (profilo di velocità) - 2 </vt:lpstr>
      <vt:lpstr>Controllo analogico</vt:lpstr>
      <vt:lpstr>Modalità Jog </vt:lpstr>
      <vt:lpstr>Tecnica di controllo V/f </vt:lpstr>
      <vt:lpstr>Modalità di accelerazione e decelerazione</vt:lpstr>
      <vt:lpstr>Skip frequencies</vt:lpstr>
      <vt:lpstr>Upper/Lower frequency</vt:lpstr>
      <vt:lpstr>Lower Frequency</vt:lpstr>
      <vt:lpstr>DC brake</vt:lpstr>
      <vt:lpstr>Auto-tuning</vt:lpstr>
      <vt:lpstr>Replicazione dei parametri</vt:lpstr>
    </vt:vector>
  </TitlesOfParts>
  <Company>Bosch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Default</dc:title>
  <dc:creator>FIXED-TERM Mariani Carlo (DCIT/SFP)</dc:creator>
  <cp:lastModifiedBy>nicomari</cp:lastModifiedBy>
  <cp:revision>46</cp:revision>
  <dcterms:created xsi:type="dcterms:W3CDTF">2013-03-21T15:27:44Z</dcterms:created>
  <dcterms:modified xsi:type="dcterms:W3CDTF">2013-06-21T12:25:11Z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